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32" r:id="rId2"/>
    <p:sldId id="407" r:id="rId3"/>
    <p:sldId id="257" r:id="rId4"/>
    <p:sldId id="263" r:id="rId5"/>
    <p:sldId id="364" r:id="rId6"/>
    <p:sldId id="429" r:id="rId7"/>
    <p:sldId id="431" r:id="rId8"/>
    <p:sldId id="323" r:id="rId9"/>
    <p:sldId id="325" r:id="rId10"/>
    <p:sldId id="427" r:id="rId11"/>
    <p:sldId id="270" r:id="rId12"/>
    <p:sldId id="329" r:id="rId13"/>
    <p:sldId id="330" r:id="rId14"/>
    <p:sldId id="331" r:id="rId15"/>
    <p:sldId id="332" r:id="rId16"/>
    <p:sldId id="278" r:id="rId17"/>
    <p:sldId id="313" r:id="rId18"/>
    <p:sldId id="280" r:id="rId19"/>
    <p:sldId id="308" r:id="rId20"/>
    <p:sldId id="370" r:id="rId21"/>
    <p:sldId id="283" r:id="rId22"/>
    <p:sldId id="373" r:id="rId23"/>
    <p:sldId id="371" r:id="rId24"/>
    <p:sldId id="285" r:id="rId25"/>
    <p:sldId id="374" r:id="rId26"/>
    <p:sldId id="314" r:id="rId27"/>
    <p:sldId id="315" r:id="rId28"/>
    <p:sldId id="316" r:id="rId29"/>
    <p:sldId id="293" r:id="rId30"/>
    <p:sldId id="382" r:id="rId31"/>
    <p:sldId id="384" r:id="rId32"/>
    <p:sldId id="385" r:id="rId33"/>
    <p:sldId id="376" r:id="rId34"/>
    <p:sldId id="340" r:id="rId35"/>
    <p:sldId id="386" r:id="rId36"/>
    <p:sldId id="303" r:id="rId37"/>
    <p:sldId id="394" r:id="rId38"/>
    <p:sldId id="396" r:id="rId39"/>
    <p:sldId id="397" r:id="rId40"/>
    <p:sldId id="400" r:id="rId41"/>
    <p:sldId id="430" r:id="rId42"/>
    <p:sldId id="399" r:id="rId43"/>
    <p:sldId id="398" r:id="rId44"/>
    <p:sldId id="401" r:id="rId45"/>
    <p:sldId id="402" r:id="rId46"/>
    <p:sldId id="404" r:id="rId47"/>
    <p:sldId id="403" r:id="rId48"/>
    <p:sldId id="406" r:id="rId49"/>
    <p:sldId id="405" r:id="rId50"/>
    <p:sldId id="414" r:id="rId51"/>
    <p:sldId id="415" r:id="rId52"/>
    <p:sldId id="416" r:id="rId53"/>
    <p:sldId id="417" r:id="rId54"/>
    <p:sldId id="419" r:id="rId55"/>
    <p:sldId id="420" r:id="rId56"/>
    <p:sldId id="423" r:id="rId57"/>
    <p:sldId id="421" r:id="rId58"/>
    <p:sldId id="422" r:id="rId59"/>
    <p:sldId id="434" r:id="rId60"/>
    <p:sldId id="433" r:id="rId61"/>
    <p:sldId id="425" r:id="rId62"/>
    <p:sldId id="426" r:id="rId63"/>
    <p:sldId id="413" r:id="rId6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C0BA2-AC7C-45A6-9133-6647178EB437}" v="3" dt="2022-10-17T18:17:02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3D0A2-B6D4-48BF-B1F2-ED5D80419F3C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4ECF-82E1-4672-A59C-ABF809788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824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9C1B1-0F19-44E9-9E36-3D17B353C7DE}" type="datetimeFigureOut">
              <a:rPr lang="sv-SE" smtClean="0"/>
              <a:pPr/>
              <a:t>2022-10-18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2117-E7FE-4D7B-A7EF-59D8D0584A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44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4AF6-3215-40BE-959A-DE9CCB9278F1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BA24-53A2-4FC5-927E-FB4EA7562B50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1D0B-AC83-46C5-8B3C-135797CA2BDD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3043-0B32-43BF-A42C-CC17F21433FC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81F5-D4C9-4905-8501-A59484758935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74EE-4FC6-4072-B20D-9D4E9D30A3AD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94E5-1E09-43A7-83EA-20E15B94C65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641-BAFD-4B96-B8A0-B58B803687C8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3BAB-C3BD-47FF-8BB0-5F76E6AA0016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532C-054C-4BE1-B292-0F3B7B7F1998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CBDA-D15C-4A16-8CEA-5061409AAE67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9895-B430-459A-9E25-C684247F089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BA24-53A2-4FC5-927E-FB4EA7562B50}" type="datetime1">
              <a:rPr lang="sv-SE" smtClean="0"/>
              <a:pPr/>
              <a:t>2022-10-18</a:t>
            </a:fld>
            <a:endParaRPr lang="sv-SE"/>
          </a:p>
        </p:txBody>
      </p:sp>
      <p:pic>
        <p:nvPicPr>
          <p:cNvPr id="1028" name="Picture 4" descr="8 Sidor - Nu börjar äpplena mo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97009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9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Rektal provtagning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Cobas</a:t>
            </a:r>
            <a:r>
              <a:rPr lang="sv-SE" sz="2400" dirty="0"/>
              <a:t> PCR</a:t>
            </a:r>
          </a:p>
          <a:p>
            <a:endParaRPr lang="sv-SE" sz="2400" dirty="0"/>
          </a:p>
          <a:p>
            <a:r>
              <a:rPr lang="sv-SE" sz="2400" dirty="0"/>
              <a:t>För in pinnen 3-5 cm i rektum. Vrid försiktigt pinnen som ska ligga mot rektalväggen i 5-10 sekunder</a:t>
            </a:r>
          </a:p>
          <a:p>
            <a:endParaRPr lang="sv-SE" sz="2400" dirty="0"/>
          </a:p>
          <a:p>
            <a:r>
              <a:rPr lang="sv-SE" sz="2400" dirty="0"/>
              <a:t>Om mycket </a:t>
            </a:r>
            <a:r>
              <a:rPr lang="sv-SE" sz="2400" dirty="0" err="1"/>
              <a:t>feces</a:t>
            </a:r>
            <a:r>
              <a:rPr lang="sv-SE" sz="2400" dirty="0"/>
              <a:t>, ta nytt prov!</a:t>
            </a:r>
          </a:p>
          <a:p>
            <a:endParaRPr lang="sv-SE" sz="2400" dirty="0"/>
          </a:p>
          <a:p>
            <a:r>
              <a:rPr lang="sv-SE" sz="2400" dirty="0"/>
              <a:t>Om svårighet att ta prov, överväg proktoskop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21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Utlandssex?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I dessa fall erbjuds test för HIV, Syfilis (Hepatit B om ej vaccinerad)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A697-266F-4EA3-8E7F-6286308CAEF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Klamydia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000" b="1" dirty="0">
              <a:latin typeface="Arial" pitchFamily="34" charset="0"/>
              <a:cs typeface="Arial" pitchFamily="34" charset="0"/>
            </a:endParaRPr>
          </a:p>
          <a:p>
            <a:r>
              <a:rPr lang="sv-SE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Medianålder 23 år för män och 21 år för kvinnor 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Könsfördelning: ca  57 % kvinnor 43 % män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Spontan utläkning av infektionen förekommer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Smittrisken troligen mindre än 30 % vid ett enstaka oskyddat vaginalt/analt samlag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sv-SE" sz="2000" b="1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1995-F06E-42B8-A495-521A75705466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9684568" y="1417638"/>
            <a:ext cx="4038600" cy="4525963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Symtom</a:t>
            </a:r>
            <a:r>
              <a:rPr lang="sv-SE" dirty="0">
                <a:solidFill>
                  <a:srgbClr val="FF0000"/>
                </a:solidFill>
              </a:rPr>
              <a:t> klamydia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/>
              <a:t>Män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>
            <a:normAutofit fontScale="55000" lnSpcReduction="20000"/>
          </a:bodyPr>
          <a:lstStyle/>
          <a:p>
            <a:endParaRPr lang="sv-SE" sz="4400" dirty="0">
              <a:latin typeface="+mj-lt"/>
              <a:cs typeface="Arial" pitchFamily="34" charset="0"/>
            </a:endParaRPr>
          </a:p>
          <a:p>
            <a:r>
              <a:rPr lang="sv-SE" sz="4400" dirty="0">
                <a:latin typeface="+mj-lt"/>
                <a:cs typeface="Arial" pitchFamily="34" charset="0"/>
              </a:rPr>
              <a:t> </a:t>
            </a:r>
            <a:r>
              <a:rPr lang="sv-SE" sz="4400" b="1" dirty="0" err="1">
                <a:latin typeface="+mj-lt"/>
                <a:cs typeface="Arial" pitchFamily="34" charset="0"/>
              </a:rPr>
              <a:t>Miktionssveda</a:t>
            </a:r>
            <a:r>
              <a:rPr lang="sv-SE" sz="4400" dirty="0">
                <a:latin typeface="+mj-lt"/>
                <a:cs typeface="Arial" pitchFamily="34" charset="0"/>
              </a:rPr>
              <a:t>, ibland</a:t>
            </a:r>
            <a:r>
              <a:rPr lang="sv-SE" sz="4400" i="1" dirty="0">
                <a:latin typeface="+mj-lt"/>
                <a:cs typeface="Arial" pitchFamily="34" charset="0"/>
              </a:rPr>
              <a:t> </a:t>
            </a:r>
            <a:r>
              <a:rPr lang="sv-SE" sz="4400" dirty="0">
                <a:latin typeface="+mj-lt"/>
                <a:cs typeface="Arial" pitchFamily="34" charset="0"/>
              </a:rPr>
              <a:t>intermittent</a:t>
            </a:r>
          </a:p>
          <a:p>
            <a:r>
              <a:rPr lang="sv-SE" sz="4400" b="1" dirty="0">
                <a:latin typeface="+mj-lt"/>
                <a:cs typeface="Arial" pitchFamily="34" charset="0"/>
              </a:rPr>
              <a:t>Flytning</a:t>
            </a:r>
            <a:r>
              <a:rPr lang="sv-SE" sz="4400" dirty="0">
                <a:latin typeface="+mj-lt"/>
                <a:cs typeface="Arial" pitchFamily="34" charset="0"/>
              </a:rPr>
              <a:t> från urinröret</a:t>
            </a:r>
          </a:p>
          <a:p>
            <a:pPr>
              <a:buNone/>
            </a:pPr>
            <a:r>
              <a:rPr lang="sv-SE" sz="4400" dirty="0">
                <a:latin typeface="+mj-lt"/>
                <a:cs typeface="Arial" pitchFamily="34" charset="0"/>
              </a:rPr>
              <a:t>   - klar flytning (ibland lite tjockare, gulaktig)</a:t>
            </a:r>
          </a:p>
          <a:p>
            <a:endParaRPr lang="sv-SE" dirty="0">
              <a:latin typeface="+mj-lt"/>
              <a:cs typeface="Arial" pitchFamily="34" charset="0"/>
            </a:endParaRPr>
          </a:p>
          <a:p>
            <a:endParaRPr lang="sv-SE" dirty="0">
              <a:latin typeface="+mj-lt"/>
              <a:cs typeface="Arial" pitchFamily="34" charset="0"/>
            </a:endParaRPr>
          </a:p>
          <a:p>
            <a:r>
              <a:rPr lang="sv-SE" sz="4400" b="1" dirty="0" err="1">
                <a:latin typeface="+mj-lt"/>
                <a:cs typeface="Arial" pitchFamily="34" charset="0"/>
              </a:rPr>
              <a:t>epididymit</a:t>
            </a:r>
            <a:r>
              <a:rPr lang="sv-SE" sz="4400" b="1" dirty="0">
                <a:latin typeface="+mj-lt"/>
                <a:cs typeface="Arial" pitchFamily="34" charset="0"/>
              </a:rPr>
              <a:t> , </a:t>
            </a:r>
            <a:r>
              <a:rPr lang="sv-SE" sz="4400" b="1" dirty="0" err="1">
                <a:latin typeface="+mj-lt"/>
                <a:cs typeface="Arial" pitchFamily="34" charset="0"/>
              </a:rPr>
              <a:t>bitestikel-inflammation</a:t>
            </a:r>
            <a:r>
              <a:rPr lang="sv-SE" sz="4400" dirty="0" err="1">
                <a:latin typeface="+mj-lt"/>
                <a:cs typeface="Arial" pitchFamily="34" charset="0"/>
              </a:rPr>
              <a:t>-</a:t>
            </a:r>
            <a:endParaRPr lang="sv-SE" sz="4400" dirty="0">
              <a:latin typeface="+mj-lt"/>
              <a:cs typeface="Arial" pitchFamily="34" charset="0"/>
            </a:endParaRPr>
          </a:p>
          <a:p>
            <a:r>
              <a:rPr lang="sv-SE" sz="4500" dirty="0">
                <a:latin typeface="+mj-lt"/>
                <a:cs typeface="Arial" pitchFamily="34" charset="0"/>
              </a:rPr>
              <a:t>     smärta i pungen, ensidig palpationsömhet vid testikeln, bitestikelsvullnad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12783"/>
            <a:ext cx="4038600" cy="4713387"/>
          </a:xfrm>
        </p:spPr>
        <p:txBody>
          <a:bodyPr>
            <a:normAutofit fontScale="55000" lnSpcReduction="20000"/>
          </a:bodyPr>
          <a:lstStyle/>
          <a:p>
            <a:endParaRPr lang="sv-SE" sz="2400" b="1" dirty="0"/>
          </a:p>
          <a:p>
            <a:endParaRPr lang="sv-SE" sz="2400" b="1" dirty="0"/>
          </a:p>
          <a:p>
            <a:endParaRPr lang="sv-SE" sz="4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sz="4400" b="1" dirty="0">
                <a:solidFill>
                  <a:srgbClr val="FF0000"/>
                </a:solidFill>
              </a:rPr>
              <a:t>             50% symtomfria !!</a:t>
            </a:r>
          </a:p>
        </p:txBody>
      </p:sp>
      <p:pic>
        <p:nvPicPr>
          <p:cNvPr id="14338" name="Picture 2" descr="D:\STDbilder\nongonococ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624" y="3861048"/>
            <a:ext cx="2696748" cy="2519106"/>
          </a:xfrm>
          <a:prstGeom prst="rect">
            <a:avLst/>
          </a:prstGeom>
          <a:noFill/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C84-2768-4B16-A10A-A718DBDE00C3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Symtom</a:t>
            </a:r>
            <a:r>
              <a:rPr lang="sv-SE" dirty="0">
                <a:solidFill>
                  <a:srgbClr val="FF0000"/>
                </a:solidFill>
              </a:rPr>
              <a:t> klamydia </a:t>
            </a:r>
            <a:r>
              <a:rPr lang="sv-SE" dirty="0"/>
              <a:t>kvinnor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b="1" dirty="0" err="1"/>
              <a:t>Miktionssveda</a:t>
            </a:r>
            <a:endParaRPr lang="sv-SE" sz="2400" b="1" dirty="0"/>
          </a:p>
          <a:p>
            <a:r>
              <a:rPr lang="sv-SE" sz="2400" b="1" dirty="0"/>
              <a:t>Flytningar</a:t>
            </a:r>
          </a:p>
          <a:p>
            <a:r>
              <a:rPr lang="sv-SE" sz="2400" b="1" dirty="0"/>
              <a:t>Mellanblödning /samlagsblödningar</a:t>
            </a:r>
          </a:p>
          <a:p>
            <a:r>
              <a:rPr lang="sv-SE" sz="2400" b="1" dirty="0"/>
              <a:t>Sveda, klåda</a:t>
            </a:r>
          </a:p>
          <a:p>
            <a:r>
              <a:rPr lang="sv-SE" sz="2400" dirty="0"/>
              <a:t>Ca 50% har en </a:t>
            </a:r>
            <a:r>
              <a:rPr lang="sv-SE" sz="2400" i="1" dirty="0"/>
              <a:t>samtidig </a:t>
            </a:r>
            <a:r>
              <a:rPr lang="sv-SE" sz="2400" b="1" dirty="0"/>
              <a:t>bakteriell </a:t>
            </a:r>
            <a:r>
              <a:rPr lang="sv-SE" sz="2400" b="1" dirty="0" err="1"/>
              <a:t>vaginos</a:t>
            </a:r>
            <a:r>
              <a:rPr lang="sv-SE" sz="2400" b="1" dirty="0"/>
              <a:t> </a:t>
            </a:r>
            <a:r>
              <a:rPr lang="sv-SE" sz="2400" dirty="0"/>
              <a:t>med illaluktande flytningar. Infektionen orsakar ökat pH-värde (5-6)</a:t>
            </a:r>
          </a:p>
          <a:p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STDbilder\chlamcervicit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461" y="3573016"/>
            <a:ext cx="2068054" cy="2553153"/>
          </a:xfrm>
          <a:prstGeom prst="rect">
            <a:avLst/>
          </a:prstGeom>
          <a:noFill/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56AC-990F-4350-BB64-EC70C342EA80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9" name="Rektangel 8"/>
          <p:cNvSpPr/>
          <p:nvPr/>
        </p:nvSpPr>
        <p:spPr>
          <a:xfrm>
            <a:off x="6472238" y="2138015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v-SE" sz="2800" dirty="0">
                <a:solidFill>
                  <a:srgbClr val="FF0000"/>
                </a:solidFill>
              </a:rPr>
              <a:t>Upp till 75% symtomfria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Komplikationer </a:t>
            </a:r>
            <a:r>
              <a:rPr lang="sv-SE" dirty="0"/>
              <a:t>kvinnor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714876" y="1714491"/>
            <a:ext cx="4038600" cy="4525963"/>
          </a:xfrm>
        </p:spPr>
        <p:txBody>
          <a:bodyPr>
            <a:normAutofit/>
          </a:bodyPr>
          <a:lstStyle/>
          <a:p>
            <a:r>
              <a:rPr lang="sv-SE" sz="2400" dirty="0"/>
              <a:t>Salpingiter kan vara </a:t>
            </a:r>
            <a:r>
              <a:rPr lang="sv-SE" sz="2400" dirty="0" err="1"/>
              <a:t>symtomgivande</a:t>
            </a:r>
            <a:r>
              <a:rPr lang="sv-SE" sz="2400" dirty="0"/>
              <a:t> eller ”tysta”</a:t>
            </a:r>
          </a:p>
          <a:p>
            <a:endParaRPr lang="sv-SE" sz="2400" dirty="0"/>
          </a:p>
          <a:p>
            <a:r>
              <a:rPr lang="sv-SE" sz="2400" dirty="0"/>
              <a:t>Ca 1% risk för salpingit totalt av alla klamydiafall, oavsett symtom eller ej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14348" y="1643056"/>
            <a:ext cx="4038600" cy="4525963"/>
          </a:xfrm>
        </p:spPr>
        <p:txBody>
          <a:bodyPr>
            <a:normAutofit/>
          </a:bodyPr>
          <a:lstStyle/>
          <a:p>
            <a:r>
              <a:rPr lang="sv-SE" sz="2400" b="1" dirty="0"/>
              <a:t>PID </a:t>
            </a:r>
            <a:r>
              <a:rPr lang="sv-SE" sz="2400" b="1" dirty="0">
                <a:solidFill>
                  <a:srgbClr val="C00000"/>
                </a:solidFill>
              </a:rPr>
              <a:t>= </a:t>
            </a:r>
            <a:r>
              <a:rPr lang="sv-SE" sz="2400" b="1" dirty="0" err="1">
                <a:solidFill>
                  <a:srgbClr val="FF0000"/>
                </a:solidFill>
              </a:rPr>
              <a:t>Pelvic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Inflammatory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Disease</a:t>
            </a:r>
            <a:endParaRPr lang="sv-SE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2400" dirty="0"/>
              <a:t>       = salpingit, </a:t>
            </a:r>
            <a:r>
              <a:rPr lang="sv-SE" sz="2400" dirty="0" err="1"/>
              <a:t>endometrit</a:t>
            </a:r>
            <a:r>
              <a:rPr lang="sv-SE" sz="2400" dirty="0"/>
              <a:t> och allmän infektion i lilla bäckenet. Kan leda till </a:t>
            </a:r>
            <a:r>
              <a:rPr lang="sv-SE" sz="2400" dirty="0" err="1"/>
              <a:t>bla</a:t>
            </a:r>
            <a:r>
              <a:rPr lang="sv-SE" sz="2400" dirty="0"/>
              <a:t> äggledarskada med risk för: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b="1" dirty="0" err="1"/>
              <a:t>Ektopisk</a:t>
            </a:r>
            <a:r>
              <a:rPr lang="sv-SE" sz="2400" b="1" dirty="0"/>
              <a:t>, extrauterin graviditet</a:t>
            </a:r>
          </a:p>
          <a:p>
            <a:r>
              <a:rPr lang="sv-SE" sz="2400" b="1" dirty="0"/>
              <a:t>Infertilitet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3E59-6BC3-48CE-B2F6-A469A348591F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Klamydia </a:t>
            </a:r>
            <a:r>
              <a:rPr lang="sv-SE" dirty="0"/>
              <a:t>konjunktivit</a:t>
            </a:r>
            <a:r>
              <a:rPr lang="sv-S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400" dirty="0"/>
              <a:t>Passiv överföring av sekret från </a:t>
            </a:r>
            <a:r>
              <a:rPr lang="sv-SE" sz="2400" dirty="0" err="1"/>
              <a:t>genitalia</a:t>
            </a:r>
            <a:r>
              <a:rPr lang="sv-SE" sz="2400" dirty="0"/>
              <a:t> till ögon</a:t>
            </a:r>
          </a:p>
          <a:p>
            <a:endParaRPr lang="sv-SE" sz="2400" dirty="0"/>
          </a:p>
          <a:p>
            <a:r>
              <a:rPr lang="sv-SE" sz="2400" dirty="0"/>
              <a:t>Börjar oftast </a:t>
            </a:r>
            <a:r>
              <a:rPr lang="sv-SE" sz="2400" b="1" dirty="0"/>
              <a:t>ensidigt</a:t>
            </a:r>
          </a:p>
          <a:p>
            <a:endParaRPr lang="sv-SE" sz="2400" b="1" dirty="0"/>
          </a:p>
          <a:p>
            <a:r>
              <a:rPr lang="sv-SE" sz="2400" dirty="0"/>
              <a:t>Ofta fått antibiotika- droppar utan effekt</a:t>
            </a:r>
          </a:p>
          <a:p>
            <a:endParaRPr lang="sv-SE" sz="2400" dirty="0"/>
          </a:p>
          <a:p>
            <a:r>
              <a:rPr lang="sv-SE" sz="2400" b="1" dirty="0"/>
              <a:t>Spädbarn</a:t>
            </a:r>
            <a:r>
              <a:rPr lang="sv-SE" sz="2400" dirty="0"/>
              <a:t>- kan smittas vid förlossning, konjunktivit efter några v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97F3-7D87-446B-AABF-7BFF2350021B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pic>
        <p:nvPicPr>
          <p:cNvPr id="2050" name="Picture 2" descr="D:\STDbilder\klamydiakonjunk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3456384" cy="239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Klamydia- </a:t>
            </a:r>
            <a:r>
              <a:rPr lang="sv-SE" dirty="0"/>
              <a:t>övriga symtom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b="1" dirty="0" err="1"/>
              <a:t>Proktit</a:t>
            </a:r>
            <a:r>
              <a:rPr lang="sv-SE" sz="2400" dirty="0"/>
              <a:t>  inflammation i ändtarmen. Blödning, smärta, sveda. Ibland täta avförings-trängningar. Slembildning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Reaktiv artrit </a:t>
            </a:r>
            <a:r>
              <a:rPr lang="sv-SE" sz="2400" dirty="0"/>
              <a:t>ledinflammation, </a:t>
            </a:r>
            <a:r>
              <a:rPr lang="sv-SE" sz="2400" i="1" dirty="0"/>
              <a:t>ovanlig </a:t>
            </a:r>
            <a:r>
              <a:rPr lang="sv-SE" sz="2400" dirty="0"/>
              <a:t>immunologisk reaktion på infektionen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Klamydia </a:t>
            </a:r>
            <a:r>
              <a:rPr lang="sv-SE" dirty="0"/>
              <a:t>i svalg?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Svalginfektion: ovanligt att man hittar klamydia enbart i svalget. Oftast hittas infektionen samtidigt i urin/rektum/vagina 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8FC-846C-4FBF-AF82-F04D0987CFE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göra</a:t>
            </a:r>
            <a:r>
              <a:rPr lang="sv-SE" dirty="0">
                <a:solidFill>
                  <a:srgbClr val="FF0000"/>
                </a:solidFill>
              </a:rPr>
              <a:t>-svalg?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Spontan utläkning hos 20-30 % mellan test och behandling i flera studier</a:t>
            </a:r>
          </a:p>
          <a:p>
            <a:endParaRPr lang="sv-SE" sz="2400" dirty="0"/>
          </a:p>
          <a:p>
            <a:r>
              <a:rPr lang="sv-SE" sz="2400" dirty="0" err="1"/>
              <a:t>Fn</a:t>
            </a:r>
            <a:r>
              <a:rPr lang="sv-SE" sz="2400" dirty="0"/>
              <a:t> rek ingen rutinmässig screening av klamydia i svalg 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v-SE" b="1" u="sng" dirty="0">
                <a:solidFill>
                  <a:srgbClr val="FF0000"/>
                </a:solidFill>
              </a:rPr>
              <a:t>Screening: 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MSM </a:t>
            </a:r>
            <a:r>
              <a:rPr lang="sv-SE" sz="2400" dirty="0"/>
              <a:t>om oralsex förekommit</a:t>
            </a:r>
          </a:p>
          <a:p>
            <a:r>
              <a:rPr lang="sv-SE" sz="2400" dirty="0"/>
              <a:t>Personer som </a:t>
            </a:r>
            <a:r>
              <a:rPr lang="sv-SE" sz="2400" b="1" dirty="0">
                <a:solidFill>
                  <a:srgbClr val="FF0000"/>
                </a:solidFill>
              </a:rPr>
              <a:t>säljer sex</a:t>
            </a:r>
          </a:p>
          <a:p>
            <a:endParaRPr lang="sv-SE" sz="2400" dirty="0"/>
          </a:p>
          <a:p>
            <a:r>
              <a:rPr lang="sv-SE" sz="2400" dirty="0"/>
              <a:t>(Provtagning av övriga? </a:t>
            </a:r>
          </a:p>
          <a:p>
            <a:pPr>
              <a:buNone/>
            </a:pPr>
            <a:r>
              <a:rPr lang="sv-SE" sz="2400" dirty="0"/>
              <a:t>   </a:t>
            </a:r>
            <a:r>
              <a:rPr lang="sv-SE" sz="2400" dirty="0" err="1"/>
              <a:t>-Ev</a:t>
            </a:r>
            <a:r>
              <a:rPr lang="sv-SE" sz="2400" dirty="0"/>
              <a:t>. vid smittspårning</a:t>
            </a:r>
          </a:p>
          <a:p>
            <a:pPr>
              <a:buNone/>
            </a:pPr>
            <a:r>
              <a:rPr lang="sv-SE" sz="2400" dirty="0"/>
              <a:t>     om </a:t>
            </a:r>
            <a:r>
              <a:rPr lang="sv-SE" sz="2400" dirty="0">
                <a:solidFill>
                  <a:srgbClr val="FF0000"/>
                </a:solidFill>
              </a:rPr>
              <a:t>enbart</a:t>
            </a:r>
            <a:r>
              <a:rPr lang="sv-SE" sz="2400" i="1" dirty="0">
                <a:solidFill>
                  <a:srgbClr val="FF0000"/>
                </a:solidFill>
              </a:rPr>
              <a:t> </a:t>
            </a:r>
            <a:r>
              <a:rPr lang="sv-SE" sz="2400" dirty="0"/>
              <a:t>oralsex)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83568" y="3054027"/>
            <a:ext cx="7772400" cy="1470025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STI-Sexuellt överförbara infektioner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1369368" y="4786314"/>
            <a:ext cx="6400800" cy="175260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00B050"/>
                </a:solidFill>
              </a:rPr>
              <a:t>Karin Borgström</a:t>
            </a:r>
          </a:p>
          <a:p>
            <a:r>
              <a:rPr lang="sv-SE" sz="2800" dirty="0">
                <a:solidFill>
                  <a:srgbClr val="00B050"/>
                </a:solidFill>
              </a:rPr>
              <a:t>Läkare, STI-/Hudmottagningen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81F5-D4C9-4905-8501-A59484758935}" type="datetime1">
              <a:rPr lang="sv-SE" smtClean="0"/>
              <a:pPr/>
              <a:t>2022-10-18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67" y="332656"/>
            <a:ext cx="3580749" cy="223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sv-SE" dirty="0"/>
              <a:t>Behandling</a:t>
            </a:r>
            <a:r>
              <a:rPr lang="sv-SE" dirty="0">
                <a:solidFill>
                  <a:srgbClr val="FF0000"/>
                </a:solidFill>
              </a:rPr>
              <a:t> klamydia 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Standardbehandling: </a:t>
            </a:r>
            <a:r>
              <a:rPr lang="sv-SE" sz="2400" dirty="0" err="1"/>
              <a:t>Doxycyklin</a:t>
            </a:r>
            <a:r>
              <a:rPr lang="sv-SE" sz="2400" dirty="0"/>
              <a:t> 100 mg, 1 x 2 i 7 dagar. </a:t>
            </a:r>
          </a:p>
          <a:p>
            <a:endParaRPr lang="sv-SE" sz="2400" dirty="0"/>
          </a:p>
          <a:p>
            <a:pPr>
              <a:buNone/>
            </a:pPr>
            <a:r>
              <a:rPr lang="sv-SE" sz="2400" dirty="0"/>
              <a:t>      </a:t>
            </a:r>
          </a:p>
          <a:p>
            <a:r>
              <a:rPr lang="sv-SE" sz="2400" b="1" dirty="0"/>
              <a:t>Sommartid/solresa:</a:t>
            </a:r>
            <a:r>
              <a:rPr lang="sv-SE" sz="2400" dirty="0"/>
              <a:t>  </a:t>
            </a:r>
            <a:r>
              <a:rPr lang="sv-SE" sz="2400" dirty="0" err="1"/>
              <a:t>Tetralysal</a:t>
            </a:r>
            <a:r>
              <a:rPr lang="sv-SE" sz="2400" dirty="0"/>
              <a:t>(</a:t>
            </a:r>
            <a:r>
              <a:rPr lang="sv-SE" sz="2400" dirty="0" err="1"/>
              <a:t>Lymecyklin</a:t>
            </a:r>
            <a:r>
              <a:rPr lang="sv-SE" sz="2400" dirty="0"/>
              <a:t>) 300 mg, 1 x 2 i 10 dagar. Trots FASS-text och apoteksvarning extremt ovanligt med fototoxisk reaktion</a:t>
            </a:r>
          </a:p>
          <a:p>
            <a:endParaRPr lang="sv-SE" sz="2400" dirty="0"/>
          </a:p>
          <a:p>
            <a:pPr>
              <a:buNone/>
            </a:pPr>
            <a:r>
              <a:rPr lang="sv-SE" sz="2400" dirty="0"/>
              <a:t> På recept: skriv </a:t>
            </a:r>
            <a:r>
              <a:rPr lang="sv-SE" sz="2400" dirty="0">
                <a:solidFill>
                  <a:srgbClr val="FF0000"/>
                </a:solidFill>
              </a:rPr>
              <a:t>”kostnadsfritt </a:t>
            </a:r>
            <a:r>
              <a:rPr lang="sv-SE" sz="2400" dirty="0" err="1">
                <a:solidFill>
                  <a:srgbClr val="FF0000"/>
                </a:solidFill>
              </a:rPr>
              <a:t>enl</a:t>
            </a:r>
            <a:r>
              <a:rPr lang="sv-SE" sz="2400" dirty="0">
                <a:solidFill>
                  <a:srgbClr val="FF0000"/>
                </a:solidFill>
              </a:rPr>
              <a:t> SML</a:t>
            </a:r>
            <a:r>
              <a:rPr lang="sv-SE" dirty="0">
                <a:solidFill>
                  <a:srgbClr val="FF0000"/>
                </a:solidFill>
              </a:rPr>
              <a:t>”</a:t>
            </a:r>
          </a:p>
          <a:p>
            <a:endParaRPr lang="sv-SE" b="1" dirty="0"/>
          </a:p>
          <a:p>
            <a:pPr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rgbClr val="FF0000"/>
                </a:solidFill>
              </a:rPr>
              <a:t>Klamydiabeh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vid graviditet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v-SE" dirty="0"/>
          </a:p>
          <a:p>
            <a:r>
              <a:rPr lang="sv-SE" sz="2400" b="1" dirty="0" err="1"/>
              <a:t>Doxycyklin</a:t>
            </a:r>
            <a:r>
              <a:rPr lang="sv-SE" sz="2400" dirty="0"/>
              <a:t> standarddos tom v 14</a:t>
            </a:r>
          </a:p>
          <a:p>
            <a:endParaRPr lang="sv-SE" sz="2400" dirty="0"/>
          </a:p>
          <a:p>
            <a:r>
              <a:rPr lang="sv-SE" sz="2400" b="1" dirty="0" err="1"/>
              <a:t>Azitromycin</a:t>
            </a:r>
            <a:r>
              <a:rPr lang="sv-SE" sz="2400" dirty="0"/>
              <a:t> 250 mg, 2 </a:t>
            </a:r>
            <a:r>
              <a:rPr lang="sv-SE" sz="2400" dirty="0" err="1"/>
              <a:t>st</a:t>
            </a:r>
            <a:r>
              <a:rPr lang="sv-SE" sz="2400" dirty="0"/>
              <a:t> första dagen, sedan x 1 i 4 dagar from v 14</a:t>
            </a:r>
          </a:p>
          <a:p>
            <a:endParaRPr lang="sv-SE" sz="2400" dirty="0"/>
          </a:p>
          <a:p>
            <a:r>
              <a:rPr lang="sv-SE" sz="2400" b="1" dirty="0" err="1"/>
              <a:t>Amoxicillin</a:t>
            </a:r>
            <a:r>
              <a:rPr lang="sv-SE" sz="2400" dirty="0"/>
              <a:t> 500 mg x 3 i 1 vecka (har inte lika stark evidens)</a:t>
            </a:r>
          </a:p>
          <a:p>
            <a:endParaRPr lang="sv-SE" sz="2400" dirty="0"/>
          </a:p>
          <a:p>
            <a:r>
              <a:rPr lang="sv-SE" sz="2400" dirty="0">
                <a:solidFill>
                  <a:srgbClr val="FF0000"/>
                </a:solidFill>
              </a:rPr>
              <a:t>OBS!</a:t>
            </a:r>
            <a:r>
              <a:rPr lang="sv-SE" sz="2400" dirty="0"/>
              <a:t> Kontrollprov endast på </a:t>
            </a:r>
            <a:r>
              <a:rPr lang="sv-SE" sz="2400" dirty="0">
                <a:solidFill>
                  <a:srgbClr val="FF0000"/>
                </a:solidFill>
              </a:rPr>
              <a:t>gravida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8FC-846C-4FBF-AF82-F04D0987CFE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Konjunktivit (ögoninflammation)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b="1" dirty="0"/>
              <a:t>Vuxna:</a:t>
            </a:r>
            <a:r>
              <a:rPr lang="sv-SE" sz="2400" dirty="0"/>
              <a:t> </a:t>
            </a:r>
            <a:r>
              <a:rPr lang="sv-SE" sz="2400" dirty="0" err="1"/>
              <a:t>Doxycyklin</a:t>
            </a:r>
            <a:r>
              <a:rPr lang="sv-SE" sz="2400" dirty="0"/>
              <a:t> 100 mg 1x2 i 7 dagar</a:t>
            </a:r>
          </a:p>
          <a:p>
            <a:endParaRPr lang="sv-SE" sz="2400" dirty="0"/>
          </a:p>
          <a:p>
            <a:r>
              <a:rPr lang="sv-SE" sz="2400" b="1" dirty="0"/>
              <a:t>Nyfödda</a:t>
            </a:r>
            <a:r>
              <a:rPr lang="sv-SE" sz="2400" dirty="0"/>
              <a:t>: </a:t>
            </a:r>
            <a:r>
              <a:rPr lang="sv-SE" sz="2400" dirty="0" err="1"/>
              <a:t>Erythromycin</a:t>
            </a:r>
            <a:r>
              <a:rPr lang="sv-SE" sz="2400" dirty="0"/>
              <a:t> 50 mg/kg/dag, uppdelat på 4 doser i 14 dagar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Behandling övrigt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b="1" dirty="0" err="1"/>
              <a:t>Epididymit</a:t>
            </a:r>
            <a:r>
              <a:rPr lang="sv-SE" sz="2400" b="1" dirty="0"/>
              <a:t>:</a:t>
            </a:r>
            <a:r>
              <a:rPr lang="sv-SE" sz="2400" dirty="0"/>
              <a:t> </a:t>
            </a:r>
            <a:r>
              <a:rPr lang="sv-SE" sz="2400" dirty="0" err="1"/>
              <a:t>Doxycyklin</a:t>
            </a:r>
            <a:r>
              <a:rPr lang="sv-SE" sz="2400" dirty="0"/>
              <a:t> 100 mg, 1 x 2 i 14 dagar</a:t>
            </a:r>
          </a:p>
          <a:p>
            <a:pPr>
              <a:buNone/>
            </a:pPr>
            <a:endParaRPr lang="sv-SE" sz="2400" dirty="0"/>
          </a:p>
          <a:p>
            <a:r>
              <a:rPr lang="sv-SE" sz="2400" b="1" dirty="0"/>
              <a:t>Salpingitmisstanke/ </a:t>
            </a:r>
            <a:r>
              <a:rPr lang="sv-SE" sz="2400" b="1" dirty="0" err="1"/>
              <a:t>Pelvic</a:t>
            </a:r>
            <a:r>
              <a:rPr lang="sv-SE" sz="2400" b="1" dirty="0"/>
              <a:t> </a:t>
            </a:r>
            <a:r>
              <a:rPr lang="sv-SE" sz="2400" b="1" dirty="0" err="1"/>
              <a:t>inflammatory</a:t>
            </a:r>
            <a:r>
              <a:rPr lang="sv-SE" sz="2400" b="1" dirty="0"/>
              <a:t> </a:t>
            </a:r>
            <a:r>
              <a:rPr lang="sv-SE" sz="2400" b="1" dirty="0" err="1"/>
              <a:t>disease</a:t>
            </a:r>
            <a:r>
              <a:rPr lang="sv-SE" sz="2400" b="1" dirty="0"/>
              <a:t>:</a:t>
            </a:r>
          </a:p>
          <a:p>
            <a:pPr>
              <a:buNone/>
            </a:pPr>
            <a:r>
              <a:rPr lang="sv-SE" sz="2400" b="1" dirty="0"/>
              <a:t>   </a:t>
            </a:r>
            <a:r>
              <a:rPr lang="sv-SE" sz="2400" dirty="0"/>
              <a:t>Remiss till kvinnokliniken!  </a:t>
            </a:r>
          </a:p>
          <a:p>
            <a:pPr>
              <a:buNone/>
            </a:pPr>
            <a:r>
              <a:rPr lang="sv-SE" sz="2400" i="1" dirty="0"/>
              <a:t>    </a:t>
            </a:r>
            <a:r>
              <a:rPr lang="sv-SE" sz="2400" dirty="0" err="1"/>
              <a:t>Doxycyklin</a:t>
            </a:r>
            <a:r>
              <a:rPr lang="sv-SE" sz="2400" dirty="0"/>
              <a:t> 100 mg 1 x 2 i 14 d, </a:t>
            </a:r>
            <a:r>
              <a:rPr lang="sv-SE" sz="2400" dirty="0" err="1"/>
              <a:t>Metronidazol</a:t>
            </a:r>
            <a:r>
              <a:rPr lang="sv-SE" sz="2400" dirty="0"/>
              <a:t> 500 mg x 2 i 10 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Klamydia- </a:t>
            </a:r>
            <a:r>
              <a:rPr lang="sv-SE" dirty="0"/>
              <a:t>obligatoriskt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v-SE" sz="2400" dirty="0"/>
          </a:p>
          <a:p>
            <a:r>
              <a:rPr lang="sv-SE" sz="2400" dirty="0"/>
              <a:t>”Avhållsamhet” 10 dagar efter påbörjad behandling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400" dirty="0">
                <a:solidFill>
                  <a:srgbClr val="FF0000"/>
                </a:solidFill>
              </a:rPr>
              <a:t>Smittskyddsanmälan  </a:t>
            </a:r>
            <a:r>
              <a:rPr lang="sv-SE" sz="2400" dirty="0"/>
              <a:t>görs av provtagande enhet</a:t>
            </a:r>
          </a:p>
          <a:p>
            <a:r>
              <a:rPr lang="sv-SE" sz="2400" dirty="0">
                <a:solidFill>
                  <a:srgbClr val="FF0000"/>
                </a:solidFill>
              </a:rPr>
              <a:t>Smittspårning</a:t>
            </a:r>
          </a:p>
          <a:p>
            <a:pPr>
              <a:buNone/>
            </a:pPr>
            <a:r>
              <a:rPr lang="sv-SE" dirty="0"/>
              <a:t>    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D89-1C1A-4CE5-8C69-80B055633D06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Klamydia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v-SE" sz="2400" b="1" dirty="0"/>
              <a:t>Kontroll</a:t>
            </a:r>
            <a:endParaRPr lang="sv-SE" sz="2400" dirty="0"/>
          </a:p>
          <a:p>
            <a:r>
              <a:rPr lang="sv-SE" sz="2400" dirty="0"/>
              <a:t>Rek endast rutinmässigt på gravida: 4-5 v efter påbörjad behandling</a:t>
            </a:r>
          </a:p>
          <a:p>
            <a:endParaRPr lang="sv-SE" sz="2400" dirty="0"/>
          </a:p>
          <a:p>
            <a:endParaRPr lang="sv-SE" sz="2400" dirty="0"/>
          </a:p>
          <a:p>
            <a:pPr>
              <a:buNone/>
            </a:pPr>
            <a:r>
              <a:rPr lang="sv-SE" sz="2400" b="1" dirty="0"/>
              <a:t>Partnerbehandling</a:t>
            </a:r>
            <a:endParaRPr lang="sv-SE" sz="2400" dirty="0"/>
          </a:p>
          <a:p>
            <a:r>
              <a:rPr lang="sv-SE" sz="2400" dirty="0"/>
              <a:t>Fast partner rek alltid behandling </a:t>
            </a:r>
            <a:r>
              <a:rPr lang="sv-SE" sz="2400" i="1" dirty="0"/>
              <a:t>efter </a:t>
            </a:r>
            <a:r>
              <a:rPr lang="sv-SE" sz="2400" dirty="0"/>
              <a:t>provtagning, oavsett provsvar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LGV-lymfogranuloma</a:t>
            </a:r>
            <a:r>
              <a:rPr lang="sv-SE" dirty="0"/>
              <a:t> </a:t>
            </a:r>
            <a:r>
              <a:rPr lang="sv-SE" dirty="0" err="1"/>
              <a:t>venerum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Orsakas av speciella subtyper av klamydia, L1, L2, L3</a:t>
            </a:r>
          </a:p>
          <a:p>
            <a:r>
              <a:rPr lang="sv-SE" dirty="0"/>
              <a:t>Allvarligare form</a:t>
            </a:r>
          </a:p>
          <a:p>
            <a:r>
              <a:rPr lang="sv-SE" b="1" dirty="0"/>
              <a:t>Endemiskt</a:t>
            </a:r>
            <a:r>
              <a:rPr lang="sv-SE" b="1" i="1" dirty="0"/>
              <a:t> </a:t>
            </a:r>
            <a:r>
              <a:rPr lang="sv-SE" dirty="0"/>
              <a:t>i delar av Afrika, Sydamerika, Asien, Västindien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Lätt ökning i västvärlden, </a:t>
            </a:r>
            <a:r>
              <a:rPr lang="sv-SE" dirty="0" err="1"/>
              <a:t>f.a</a:t>
            </a:r>
            <a:r>
              <a:rPr lang="sv-SE" dirty="0"/>
              <a:t> bland MSM </a:t>
            </a:r>
            <a:endParaRPr lang="sv-SE" i="1" dirty="0"/>
          </a:p>
          <a:p>
            <a:endParaRPr lang="sv-SE" i="1" dirty="0"/>
          </a:p>
          <a:p>
            <a:r>
              <a:rPr lang="sv-SE" dirty="0"/>
              <a:t>30-50 fall/år i Sverige</a:t>
            </a:r>
          </a:p>
          <a:p>
            <a:r>
              <a:rPr lang="sv-SE" i="1" dirty="0"/>
              <a:t>&gt; </a:t>
            </a:r>
            <a:r>
              <a:rPr lang="sv-SE" dirty="0"/>
              <a:t>50 % smittade i Sverige</a:t>
            </a:r>
          </a:p>
          <a:p>
            <a:r>
              <a:rPr lang="sv-SE" dirty="0"/>
              <a:t>Ofta samtidig HIV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LGV- 3 stadier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v-SE" b="1" dirty="0"/>
              <a:t>1 : Oömt sår </a:t>
            </a:r>
            <a:r>
              <a:rPr lang="sv-SE" dirty="0"/>
              <a:t>på penis/ bakre slidväggen/analt.  Läker utan ärr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b="1" dirty="0"/>
              <a:t>2</a:t>
            </a:r>
            <a:r>
              <a:rPr lang="sv-SE" dirty="0"/>
              <a:t>: </a:t>
            </a:r>
            <a:r>
              <a:rPr lang="sv-SE" b="1" dirty="0"/>
              <a:t>Ensidig lymfkörtelsvullnad i ljumsken</a:t>
            </a:r>
            <a:endParaRPr lang="sv-SE" dirty="0"/>
          </a:p>
          <a:p>
            <a:pPr>
              <a:buNone/>
            </a:pPr>
            <a:r>
              <a:rPr lang="sv-SE" dirty="0"/>
              <a:t>     </a:t>
            </a:r>
            <a:r>
              <a:rPr lang="sv-SE" dirty="0" err="1"/>
              <a:t>Abcess</a:t>
            </a:r>
            <a:endParaRPr lang="sv-SE" dirty="0"/>
          </a:p>
          <a:p>
            <a:pPr>
              <a:buNone/>
            </a:pPr>
            <a:r>
              <a:rPr lang="sv-SE" b="1" dirty="0"/>
              <a:t>3: Fistlar, tarminflammation     sammanväxning/ förträngning i tarmen</a:t>
            </a:r>
            <a:endParaRPr lang="sv-SE" dirty="0"/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i="1" dirty="0"/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icture 2" descr="D:\STDbilder\lymphogranulomaVenereumLGV_4942_l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048000" cy="2286000"/>
          </a:xfrm>
          <a:prstGeom prst="rect">
            <a:avLst/>
          </a:prstGeom>
          <a:noFill/>
        </p:spPr>
      </p:pic>
      <p:pic>
        <p:nvPicPr>
          <p:cNvPr id="5" name="Picture 3" descr="D:\STDbilder\stds-s15-photo-of-lgv-inf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4038600" cy="274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LGV –när?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 </a:t>
            </a:r>
            <a:r>
              <a:rPr lang="sv-SE" sz="2400" dirty="0"/>
              <a:t>Vid provtagning av </a:t>
            </a:r>
            <a:r>
              <a:rPr lang="sv-SE" sz="2400" b="1" dirty="0" err="1"/>
              <a:t>rektalt</a:t>
            </a:r>
            <a:r>
              <a:rPr lang="sv-SE" sz="2400" dirty="0"/>
              <a:t> klamydiaprov </a:t>
            </a:r>
            <a:r>
              <a:rPr lang="sv-SE" sz="2400" b="1" dirty="0"/>
              <a:t>MSM: skriv på remiss: </a:t>
            </a:r>
            <a:r>
              <a:rPr lang="sv-SE" sz="2400" dirty="0"/>
              <a:t>”Typning för LGV om positivt”</a:t>
            </a:r>
          </a:p>
          <a:p>
            <a:endParaRPr lang="sv-SE" sz="2400" i="1" dirty="0"/>
          </a:p>
          <a:p>
            <a:r>
              <a:rPr lang="sv-SE" sz="2400" dirty="0"/>
              <a:t>Kontakt med STI-mottagningen om positivt LGV-prov</a:t>
            </a:r>
          </a:p>
          <a:p>
            <a:endParaRPr lang="sv-SE" sz="2400" dirty="0"/>
          </a:p>
          <a:p>
            <a:r>
              <a:rPr lang="sv-SE" sz="2400" dirty="0"/>
              <a:t>Kräver högre dos och längre behandling</a:t>
            </a:r>
          </a:p>
          <a:p>
            <a:endParaRPr lang="sv-SE" i="1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Gonorré(</a:t>
            </a:r>
            <a:r>
              <a:rPr lang="sv-SE" dirty="0" err="1">
                <a:solidFill>
                  <a:srgbClr val="00B050"/>
                </a:solidFill>
              </a:rPr>
              <a:t>Gc</a:t>
            </a:r>
            <a:r>
              <a:rPr lang="sv-SE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sz="2600" dirty="0"/>
              <a:t>Incidenstoppar - vid 1:a och 2:a världskrigets slut och på -70 talet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600" b="1" dirty="0"/>
              <a:t>Orsakas av Neisseria </a:t>
            </a:r>
            <a:r>
              <a:rPr lang="sv-SE" sz="2600" b="1" dirty="0" err="1"/>
              <a:t>Gonorrhoeae</a:t>
            </a:r>
            <a:r>
              <a:rPr lang="sv-SE" sz="2600" b="1" dirty="0"/>
              <a:t> (”gonokock”)</a:t>
            </a:r>
          </a:p>
          <a:p>
            <a:endParaRPr lang="sv-SE" dirty="0"/>
          </a:p>
          <a:p>
            <a:endParaRPr lang="sv-SE" dirty="0"/>
          </a:p>
          <a:p>
            <a:pPr>
              <a:buNone/>
            </a:pPr>
            <a:r>
              <a:rPr lang="sv-SE" dirty="0"/>
              <a:t> 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008-9855-4CFA-B92C-E4055D6F8301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pic>
        <p:nvPicPr>
          <p:cNvPr id="3075" name="Picture 3" descr="D:\STDbilder\107_gatubi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7" y="2636912"/>
            <a:ext cx="4505325" cy="2708920"/>
          </a:xfrm>
          <a:prstGeom prst="rect">
            <a:avLst/>
          </a:prstGeo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4FC1D1-BEAE-4CAD-8469-0B4095CAF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Klamydia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LGV (klamydiavariant)</a:t>
            </a:r>
          </a:p>
          <a:p>
            <a:r>
              <a:rPr lang="sv-SE" b="1" dirty="0">
                <a:solidFill>
                  <a:srgbClr val="00B050"/>
                </a:solidFill>
              </a:rPr>
              <a:t>Gonorré</a:t>
            </a:r>
          </a:p>
          <a:p>
            <a:r>
              <a:rPr lang="sv-SE" b="1" dirty="0">
                <a:solidFill>
                  <a:srgbClr val="7030A0"/>
                </a:solidFill>
              </a:rPr>
              <a:t>Syfilis</a:t>
            </a:r>
          </a:p>
          <a:p>
            <a:pPr marL="0" indent="0">
              <a:buNone/>
            </a:pPr>
            <a:endParaRPr lang="sv-SE" b="1" dirty="0"/>
          </a:p>
          <a:p>
            <a:r>
              <a:rPr lang="sv-SE" b="1" dirty="0"/>
              <a:t>Mycoplasma </a:t>
            </a:r>
            <a:r>
              <a:rPr lang="sv-SE" b="1" dirty="0" err="1"/>
              <a:t>genitalium</a:t>
            </a:r>
            <a:endParaRPr lang="sv-SE" b="1" dirty="0"/>
          </a:p>
          <a:p>
            <a:endParaRPr lang="sv-SE" b="1" dirty="0"/>
          </a:p>
          <a:p>
            <a:r>
              <a:rPr lang="sv-SE" b="1" dirty="0"/>
              <a:t>HIV</a:t>
            </a:r>
            <a:endParaRPr lang="sv-SE" dirty="0"/>
          </a:p>
          <a:p>
            <a:r>
              <a:rPr lang="sv-SE" b="1" dirty="0"/>
              <a:t>Hepatit B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v-SE" b="1" dirty="0">
                <a:solidFill>
                  <a:schemeClr val="tx2"/>
                </a:solidFill>
              </a:rPr>
              <a:t>Herpes simplex 1 och2</a:t>
            </a:r>
          </a:p>
          <a:p>
            <a:r>
              <a:rPr lang="sv-SE" b="1" dirty="0">
                <a:solidFill>
                  <a:schemeClr val="tx2"/>
                </a:solidFill>
              </a:rPr>
              <a:t>HPV – Humant Papillom Virus- </a:t>
            </a:r>
            <a:r>
              <a:rPr lang="sv-SE" b="1" dirty="0" err="1">
                <a:solidFill>
                  <a:schemeClr val="tx2"/>
                </a:solidFill>
              </a:rPr>
              <a:t>kondylom</a:t>
            </a:r>
            <a:endParaRPr lang="sv-SE" b="1" dirty="0">
              <a:solidFill>
                <a:schemeClr val="tx2"/>
              </a:solidFill>
            </a:endParaRPr>
          </a:p>
          <a:p>
            <a:endParaRPr lang="sv-SE" b="1" dirty="0"/>
          </a:p>
          <a:p>
            <a:r>
              <a:rPr lang="sv-SE" b="1" dirty="0" err="1"/>
              <a:t>Ulcus</a:t>
            </a:r>
            <a:r>
              <a:rPr lang="sv-SE" b="1" dirty="0"/>
              <a:t> </a:t>
            </a:r>
            <a:r>
              <a:rPr lang="sv-SE" b="1" dirty="0" err="1"/>
              <a:t>molle</a:t>
            </a:r>
            <a:r>
              <a:rPr lang="sv-SE" b="1" dirty="0"/>
              <a:t>/</a:t>
            </a:r>
            <a:r>
              <a:rPr lang="sv-SE" b="1" dirty="0" err="1"/>
              <a:t>Chancroid</a:t>
            </a:r>
            <a:r>
              <a:rPr lang="sv-SE" b="1" dirty="0"/>
              <a:t> </a:t>
            </a:r>
          </a:p>
          <a:p>
            <a:r>
              <a:rPr lang="sv-SE" b="1" dirty="0"/>
              <a:t>Trichomonas </a:t>
            </a:r>
            <a:r>
              <a:rPr lang="sv-SE" b="1" dirty="0" err="1"/>
              <a:t>vaginalis</a:t>
            </a:r>
            <a:endParaRPr lang="sv-SE" b="1" dirty="0"/>
          </a:p>
          <a:p>
            <a:endParaRPr lang="sv-SE" b="1" dirty="0"/>
          </a:p>
          <a:p>
            <a:r>
              <a:rPr lang="sv-SE" dirty="0"/>
              <a:t>Ospecifik </a:t>
            </a:r>
            <a:r>
              <a:rPr lang="sv-SE" dirty="0" err="1"/>
              <a:t>uretrit/cervicit</a:t>
            </a:r>
            <a:endParaRPr lang="sv-SE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30F-F3A4-420A-9793-F5D18791D1AA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Gonorré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Trenden en ökning såväl i Sverige som utomlands sedan -97</a:t>
            </a:r>
          </a:p>
          <a:p>
            <a:endParaRPr lang="sv-SE" sz="2400" dirty="0"/>
          </a:p>
          <a:p>
            <a:r>
              <a:rPr lang="sv-SE" sz="2400" dirty="0"/>
              <a:t>Ökning störst i storstäder</a:t>
            </a:r>
          </a:p>
          <a:p>
            <a:endParaRPr lang="sv-SE" sz="2400" b="1" dirty="0"/>
          </a:p>
          <a:p>
            <a:r>
              <a:rPr lang="sv-SE" sz="2400" b="1" dirty="0"/>
              <a:t>MSM </a:t>
            </a:r>
            <a:r>
              <a:rPr lang="sv-SE" sz="2400" dirty="0"/>
              <a:t>och</a:t>
            </a:r>
            <a:r>
              <a:rPr lang="sv-SE" sz="2400" b="1" dirty="0"/>
              <a:t> unga vuxna </a:t>
            </a:r>
            <a:r>
              <a:rPr lang="sv-SE" sz="2400" dirty="0"/>
              <a:t>drabbas mest</a:t>
            </a:r>
          </a:p>
          <a:p>
            <a:endParaRPr lang="sv-SE" sz="2400" b="1" dirty="0"/>
          </a:p>
          <a:p>
            <a:r>
              <a:rPr lang="sv-SE" sz="2400" dirty="0"/>
              <a:t>Asymtomatisk spridning sker främst via rektum och svalg. Missas lätt vid provtagning!</a:t>
            </a:r>
          </a:p>
          <a:p>
            <a:endParaRPr lang="sv-SE" sz="2400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sv-SE" dirty="0" err="1">
                <a:solidFill>
                  <a:srgbClr val="00B050"/>
                </a:solidFill>
              </a:rPr>
              <a:t>Gc</a:t>
            </a:r>
            <a:r>
              <a:rPr lang="sv-SE" dirty="0">
                <a:solidFill>
                  <a:srgbClr val="00B050"/>
                </a:solidFill>
              </a:rPr>
              <a:t>- </a:t>
            </a:r>
            <a:r>
              <a:rPr lang="sv-SE" dirty="0"/>
              <a:t>Symtom män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b="1" dirty="0" err="1"/>
              <a:t>Miktionssveda</a:t>
            </a:r>
            <a:r>
              <a:rPr lang="sv-SE" sz="2400" b="1" dirty="0"/>
              <a:t>, </a:t>
            </a:r>
            <a:r>
              <a:rPr lang="sv-SE" sz="2400" dirty="0"/>
              <a:t>trängningar </a:t>
            </a:r>
          </a:p>
          <a:p>
            <a:endParaRPr lang="sv-SE" sz="2400" dirty="0"/>
          </a:p>
          <a:p>
            <a:r>
              <a:rPr lang="sv-SE" sz="2400" b="1" dirty="0"/>
              <a:t>Flytning: </a:t>
            </a:r>
            <a:r>
              <a:rPr lang="sv-SE" sz="2400" dirty="0"/>
              <a:t>gulvit, </a:t>
            </a:r>
            <a:r>
              <a:rPr lang="sv-SE" sz="2400" dirty="0" err="1"/>
              <a:t>purulent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r>
              <a:rPr lang="sv-SE" sz="2400" dirty="0" err="1"/>
              <a:t>Epididymit,prostatit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>
                <a:solidFill>
                  <a:srgbClr val="FF0000"/>
                </a:solidFill>
              </a:rPr>
              <a:t>Ca 10 % asymtomatiska</a:t>
            </a:r>
          </a:p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736E-3890-4E3A-A808-49AA3531099D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8" name="Picture 2" descr="D:\STDbilder\Gonococcal_urethritis_PHIL_4085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2996952"/>
            <a:ext cx="4284538" cy="3000375"/>
          </a:xfrm>
          <a:prstGeom prst="rect">
            <a:avLst/>
          </a:prstGeom>
        </p:spPr>
      </p:pic>
      <p:pic>
        <p:nvPicPr>
          <p:cNvPr id="9" name="Picture 2" descr="D:\STDbilder\gonococcalurethrit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548681"/>
            <a:ext cx="273630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B050"/>
                </a:solidFill>
              </a:rPr>
              <a:t>Gc</a:t>
            </a:r>
            <a:r>
              <a:rPr lang="sv-SE" dirty="0">
                <a:solidFill>
                  <a:srgbClr val="00B050"/>
                </a:solidFill>
              </a:rPr>
              <a:t>- </a:t>
            </a:r>
            <a:r>
              <a:rPr lang="sv-SE" dirty="0"/>
              <a:t>symtom kvinnor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Flytningar</a:t>
            </a:r>
          </a:p>
          <a:p>
            <a:endParaRPr lang="sv-SE" sz="2400" b="1" dirty="0"/>
          </a:p>
          <a:p>
            <a:r>
              <a:rPr lang="sv-SE" sz="2400" b="1" dirty="0" err="1"/>
              <a:t>Miktionssveda</a:t>
            </a:r>
            <a:endParaRPr lang="sv-SE" sz="2400" b="1" dirty="0"/>
          </a:p>
          <a:p>
            <a:endParaRPr lang="sv-SE" sz="2400" b="1" dirty="0"/>
          </a:p>
          <a:p>
            <a:r>
              <a:rPr lang="sv-SE" sz="2400" b="1" dirty="0"/>
              <a:t>Blödning</a:t>
            </a:r>
          </a:p>
          <a:p>
            <a:endParaRPr lang="sv-SE" sz="2400" b="1" dirty="0"/>
          </a:p>
          <a:p>
            <a:r>
              <a:rPr lang="sv-SE" sz="2400" dirty="0"/>
              <a:t>Uppåtstigande infektion, PID, ca 10-15 % </a:t>
            </a:r>
          </a:p>
          <a:p>
            <a:endParaRPr lang="sv-SE" sz="2400" dirty="0"/>
          </a:p>
          <a:p>
            <a:r>
              <a:rPr lang="sv-SE" sz="2400" dirty="0">
                <a:solidFill>
                  <a:srgbClr val="FF0000"/>
                </a:solidFill>
              </a:rPr>
              <a:t>Ca 50% asymtomatiska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D4D5-1240-4B20-ADAF-960FD57438F9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32</a:t>
            </a:fld>
            <a:endParaRPr lang="sv-SE"/>
          </a:p>
        </p:txBody>
      </p:sp>
      <p:pic>
        <p:nvPicPr>
          <p:cNvPr id="9" name="Picture 2" descr="D:\STDbilder\Gonococcal_urethritis_PHIL_4085_lor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3356992"/>
            <a:ext cx="4038600" cy="2682635"/>
          </a:xfrm>
        </p:spPr>
      </p:pic>
      <p:pic>
        <p:nvPicPr>
          <p:cNvPr id="8" name="Picture 2" descr="D:\STDbilder\mucopurulentCervicit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382535" cy="2668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Svalggonorré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2400" b="1" dirty="0"/>
              <a:t>Andel </a:t>
            </a:r>
            <a:r>
              <a:rPr lang="sv-SE" sz="2400" b="1" dirty="0" err="1"/>
              <a:t>Gonorrépat</a:t>
            </a:r>
            <a:r>
              <a:rPr lang="sv-SE" sz="2400" b="1" dirty="0"/>
              <a:t> med </a:t>
            </a:r>
            <a:r>
              <a:rPr lang="sv-SE" sz="2400" b="1" dirty="0" err="1"/>
              <a:t>pos</a:t>
            </a:r>
            <a:r>
              <a:rPr lang="sv-SE" sz="2400" b="1" dirty="0"/>
              <a:t> GC i svalg i studier</a:t>
            </a:r>
            <a:r>
              <a:rPr lang="sv-SE" sz="2400" dirty="0"/>
              <a:t>: </a:t>
            </a:r>
          </a:p>
          <a:p>
            <a:r>
              <a:rPr lang="sv-SE" sz="2400" dirty="0"/>
              <a:t>MSM- 21-25%</a:t>
            </a:r>
          </a:p>
          <a:p>
            <a:r>
              <a:rPr lang="sv-SE" sz="2400" dirty="0"/>
              <a:t>Heterosexuella kvinnor 10%</a:t>
            </a:r>
          </a:p>
          <a:p>
            <a:r>
              <a:rPr lang="sv-SE" sz="2400" dirty="0"/>
              <a:t>Heterosexuella män 3-7%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Gonorré i svalget ger sällan symtom </a:t>
            </a:r>
          </a:p>
          <a:p>
            <a:endParaRPr lang="sv-SE" sz="2400" dirty="0"/>
          </a:p>
          <a:p>
            <a:r>
              <a:rPr lang="sv-SE" sz="2400" dirty="0"/>
              <a:t>De flesta läker ut inom 12 v men obehandlade hinner sprida vidare</a:t>
            </a:r>
          </a:p>
          <a:p>
            <a:pPr>
              <a:buNone/>
            </a:pPr>
            <a:r>
              <a:rPr lang="sv-SE" sz="2400" b="1" dirty="0">
                <a:solidFill>
                  <a:srgbClr val="FF0000"/>
                </a:solidFill>
              </a:rPr>
              <a:t>Alltid </a:t>
            </a:r>
            <a:r>
              <a:rPr lang="sv-SE" sz="2400" b="1" dirty="0" err="1">
                <a:solidFill>
                  <a:srgbClr val="FF0000"/>
                </a:solidFill>
              </a:rPr>
              <a:t>Gc</a:t>
            </a:r>
            <a:r>
              <a:rPr lang="sv-SE" sz="2400" b="1" dirty="0">
                <a:solidFill>
                  <a:srgbClr val="FF0000"/>
                </a:solidFill>
              </a:rPr>
              <a:t>-svalgprov vid smittspårning/misstanke om </a:t>
            </a:r>
            <a:r>
              <a:rPr lang="sv-SE" sz="2400" b="1" dirty="0" err="1">
                <a:solidFill>
                  <a:srgbClr val="FF0000"/>
                </a:solidFill>
              </a:rPr>
              <a:t>gc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Gonorré- </a:t>
            </a:r>
            <a:r>
              <a:rPr lang="sv-SE" dirty="0"/>
              <a:t>övriga symtom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1" dirty="0" err="1"/>
              <a:t>Proktit</a:t>
            </a:r>
            <a:r>
              <a:rPr lang="sv-SE" dirty="0"/>
              <a:t>  anala samlag eller direkt spridning från </a:t>
            </a:r>
            <a:r>
              <a:rPr lang="sv-SE" dirty="0" err="1"/>
              <a:t>uretra</a:t>
            </a:r>
            <a:r>
              <a:rPr lang="sv-SE" dirty="0"/>
              <a:t>/cervix hos kvinnor</a:t>
            </a:r>
          </a:p>
          <a:p>
            <a:pPr>
              <a:buNone/>
            </a:pPr>
            <a:r>
              <a:rPr lang="sv-SE" dirty="0"/>
              <a:t> </a:t>
            </a:r>
            <a:endParaRPr lang="sv-SE" i="1" dirty="0"/>
          </a:p>
          <a:p>
            <a:r>
              <a:rPr lang="sv-SE" b="1" dirty="0"/>
              <a:t>Konjunktivit </a:t>
            </a:r>
            <a:r>
              <a:rPr lang="sv-SE" dirty="0"/>
              <a:t>Även nyfödda som smittas under förlossning</a:t>
            </a:r>
            <a:r>
              <a:rPr lang="sv-SE" i="1" dirty="0"/>
              <a:t>.</a:t>
            </a:r>
          </a:p>
          <a:p>
            <a:endParaRPr lang="sv-SE" i="1" dirty="0"/>
          </a:p>
          <a:p>
            <a:r>
              <a:rPr lang="sv-SE" b="1" dirty="0"/>
              <a:t>Reaktiv artrit </a:t>
            </a:r>
            <a:r>
              <a:rPr lang="sv-SE" dirty="0"/>
              <a:t>ledinflammation,  </a:t>
            </a:r>
            <a:r>
              <a:rPr lang="sv-SE" i="1" dirty="0"/>
              <a:t>ovanlig</a:t>
            </a:r>
            <a:r>
              <a:rPr lang="sv-SE" dirty="0"/>
              <a:t> immunologisk reaktion på infektionen</a:t>
            </a:r>
          </a:p>
          <a:p>
            <a:pPr>
              <a:buNone/>
            </a:pPr>
            <a:r>
              <a:rPr lang="sv-SE" i="1" dirty="0"/>
              <a:t> </a:t>
            </a:r>
          </a:p>
          <a:p>
            <a:endParaRPr lang="sv-SE" dirty="0"/>
          </a:p>
        </p:txBody>
      </p:sp>
      <p:pic>
        <p:nvPicPr>
          <p:cNvPr id="7170" name="Picture 2" descr="D:\STDbilder\gcö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52"/>
            <a:ext cx="4038600" cy="2677015"/>
          </a:xfrm>
          <a:prstGeom prst="rect">
            <a:avLst/>
          </a:prstGeom>
          <a:noFill/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890D-D68D-4C13-A245-43655912C798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pic>
        <p:nvPicPr>
          <p:cNvPr id="10" name="Picture 2" descr="D:\STDbilder\gc kon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4"/>
            <a:ext cx="4038600" cy="2746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Resistens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sz="2400" b="1" dirty="0"/>
              <a:t>Ökande andel </a:t>
            </a:r>
            <a:r>
              <a:rPr lang="sv-SE" sz="2400" b="1" dirty="0" err="1"/>
              <a:t>Gc</a:t>
            </a:r>
            <a:r>
              <a:rPr lang="sv-SE" sz="2400" b="1" dirty="0"/>
              <a:t>- stammar som är resistenta mot ett flertal  antibiotika, i både Asien och Europa </a:t>
            </a:r>
            <a:endParaRPr lang="sv-SE" sz="2400" dirty="0"/>
          </a:p>
          <a:p>
            <a:r>
              <a:rPr lang="sv-SE" sz="2400" dirty="0"/>
              <a:t>I många länder utförs inte odling utan enbart PCR eller  direktmikroskopi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Svalggonorré blir oftast resistent först, </a:t>
            </a:r>
            <a:r>
              <a:rPr lang="sv-SE" sz="2400" dirty="0"/>
              <a:t>asymtomatisk, smittar vidare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icture 3" descr="D:\STDbilder\Neisseria_gonorrhoeae_PHIL_3693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861048"/>
            <a:ext cx="4038600" cy="24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B050"/>
                </a:solidFill>
              </a:rPr>
              <a:t>Positivt Gonorréprov eller stor misstanke om sjukdom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Kontakt med STI-mottagningen -</a:t>
            </a:r>
          </a:p>
          <a:p>
            <a:pPr>
              <a:buNone/>
            </a:pPr>
            <a:r>
              <a:rPr lang="sv-SE" sz="2400" b="1" dirty="0"/>
              <a:t>     </a:t>
            </a:r>
            <a:r>
              <a:rPr lang="sv-SE" sz="2400" dirty="0"/>
              <a:t>sköter smittspårning och behandling </a:t>
            </a:r>
          </a:p>
          <a:p>
            <a:pPr>
              <a:buNone/>
            </a:pPr>
            <a:endParaRPr lang="sv-SE" sz="2400" dirty="0">
              <a:solidFill>
                <a:srgbClr val="FF0000"/>
              </a:solidFill>
            </a:endParaRPr>
          </a:p>
          <a:p>
            <a:r>
              <a:rPr lang="sv-SE" sz="2400" dirty="0">
                <a:solidFill>
                  <a:srgbClr val="FF0000"/>
                </a:solidFill>
              </a:rPr>
              <a:t>Smittskyddsanmälan </a:t>
            </a:r>
            <a:r>
              <a:rPr lang="sv-SE" sz="2400" dirty="0"/>
              <a:t>görs av provtagande enhet </a:t>
            </a:r>
          </a:p>
          <a:p>
            <a:r>
              <a:rPr lang="sv-SE" sz="2400" dirty="0"/>
              <a:t>Behandlingsrekommendationer kan ändras snabbt </a:t>
            </a:r>
            <a:r>
              <a:rPr lang="sv-SE" sz="2400" dirty="0" err="1"/>
              <a:t>pga</a:t>
            </a:r>
            <a:r>
              <a:rPr lang="sv-SE" sz="2400" dirty="0"/>
              <a:t> resistens</a:t>
            </a:r>
          </a:p>
          <a:p>
            <a:endParaRPr lang="sv-SE" sz="2400" dirty="0"/>
          </a:p>
          <a:p>
            <a:r>
              <a:rPr lang="sv-SE" sz="2400" dirty="0"/>
              <a:t>Behandling: 1 g </a:t>
            </a:r>
            <a:r>
              <a:rPr lang="sv-SE" sz="2400" dirty="0" err="1"/>
              <a:t>Ceftriaxon</a:t>
            </a:r>
            <a:r>
              <a:rPr lang="sv-SE" sz="2400" dirty="0"/>
              <a:t> </a:t>
            </a:r>
            <a:r>
              <a:rPr lang="sv-SE" sz="2400" dirty="0" err="1"/>
              <a:t>im</a:t>
            </a:r>
            <a:endParaRPr lang="sv-SE" sz="2400" dirty="0"/>
          </a:p>
          <a:p>
            <a:endParaRPr lang="sv-SE" b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8FC-846C-4FBF-AF82-F04D0987CFE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/>
              <a:t>    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Syfilis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Pos syfilisserologi hos 1-10% av gravida kvinnor från Asien, Afrika, </a:t>
            </a:r>
            <a:r>
              <a:rPr lang="sv-SE" sz="2400" b="1" dirty="0" err="1"/>
              <a:t>SydAmerika</a:t>
            </a:r>
            <a:endParaRPr lang="sv-SE" sz="2400" b="1" dirty="0"/>
          </a:p>
          <a:p>
            <a:endParaRPr lang="sv-SE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De allra flesta har en sen latent, icke sexuellt smittsam syfilis</a:t>
            </a:r>
            <a:endParaRPr lang="sv-SE" sz="2400" dirty="0">
              <a:solidFill>
                <a:srgbClr val="FF0000"/>
              </a:solidFill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Naturalförlopp obehandlad syfilis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1/3  ”utläkning” 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1/3  ingen sjukdomsprogress men infektionen finns kvar</a:t>
            </a:r>
          </a:p>
          <a:p>
            <a:endParaRPr lang="sv-SE" sz="2400" b="1" dirty="0"/>
          </a:p>
          <a:p>
            <a:endParaRPr lang="sv-SE" sz="2400" b="1" dirty="0"/>
          </a:p>
          <a:p>
            <a:r>
              <a:rPr lang="sv-SE" sz="2400" b="1" dirty="0"/>
              <a:t>1/3 utvecklar tertiär syfilis </a:t>
            </a:r>
          </a:p>
          <a:p>
            <a:pPr>
              <a:buNone/>
            </a:pPr>
            <a:r>
              <a:rPr lang="sv-SE" sz="2400" dirty="0"/>
              <a:t>    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Primärstadiet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Inkubationstid 10-90 dagar</a:t>
            </a:r>
          </a:p>
          <a:p>
            <a:endParaRPr lang="sv-SE" sz="2400" dirty="0"/>
          </a:p>
          <a:p>
            <a:r>
              <a:rPr lang="sv-SE" sz="2400" dirty="0"/>
              <a:t>Hårt, oftast oömt sår med glansig kant </a:t>
            </a:r>
          </a:p>
          <a:p>
            <a:endParaRPr lang="sv-SE" sz="2400" dirty="0"/>
          </a:p>
          <a:p>
            <a:r>
              <a:rPr lang="sv-SE" sz="2400" dirty="0"/>
              <a:t>25% märker inget sår</a:t>
            </a:r>
          </a:p>
          <a:p>
            <a:endParaRPr lang="sv-SE" sz="2400" dirty="0"/>
          </a:p>
          <a:p>
            <a:r>
              <a:rPr lang="sv-SE" sz="2400" dirty="0"/>
              <a:t>Läker på 6-8 v utan behandling</a:t>
            </a:r>
          </a:p>
        </p:txBody>
      </p:sp>
      <p:pic>
        <p:nvPicPr>
          <p:cNvPr id="25602" name="Picture 2" descr="D:\STDbilder\syphilisprima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8302"/>
            <a:ext cx="4038600" cy="2689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Många STI ger inga symtom, kan vara ”tyst bärare”</a:t>
            </a:r>
          </a:p>
          <a:p>
            <a:endParaRPr lang="sv-SE" sz="2400" dirty="0"/>
          </a:p>
          <a:p>
            <a:r>
              <a:rPr lang="sv-SE" sz="2400" dirty="0"/>
              <a:t>Tysta bärare smittar också</a:t>
            </a:r>
          </a:p>
          <a:p>
            <a:endParaRPr lang="sv-SE" sz="2400" dirty="0"/>
          </a:p>
          <a:p>
            <a:r>
              <a:rPr lang="sv-SE" sz="2400" dirty="0"/>
              <a:t>Vissa sjukdomar går ej att bota, men behandling kan lindra symtomen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4F8B-0ED7-4006-92BF-74A9807737FF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7030A0"/>
                </a:solidFill>
              </a:rPr>
              <a:t>Sekundärstadiet,  ”the great imitator”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Spridning av infektionen till olika organ via blodet </a:t>
            </a:r>
          </a:p>
          <a:p>
            <a:endParaRPr lang="sv-SE" sz="2400" dirty="0"/>
          </a:p>
          <a:p>
            <a:r>
              <a:rPr lang="sv-SE" sz="2400" dirty="0"/>
              <a:t>Symtom uppträder 4-10 v efter sårdebut</a:t>
            </a:r>
          </a:p>
          <a:p>
            <a:endParaRPr lang="sv-SE" sz="2400" dirty="0"/>
          </a:p>
          <a:p>
            <a:r>
              <a:rPr lang="sv-SE" sz="2400" dirty="0"/>
              <a:t>Drabbar  i stort sett alla som ej fått behandling</a:t>
            </a:r>
          </a:p>
          <a:p>
            <a:endParaRPr lang="sv-SE" dirty="0"/>
          </a:p>
        </p:txBody>
      </p:sp>
      <p:pic>
        <p:nvPicPr>
          <p:cNvPr id="28674" name="Picture 2" descr="D:\STDbilder\syphilissecon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038600" cy="2626668"/>
          </a:xfrm>
          <a:prstGeom prst="rect">
            <a:avLst/>
          </a:prstGeom>
          <a:noFill/>
        </p:spPr>
      </p:pic>
      <p:pic>
        <p:nvPicPr>
          <p:cNvPr id="5" name="Picture 3" descr="F:\syfilis\syphilisr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221" y="3933056"/>
            <a:ext cx="306860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Sekundärstadiet forts.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sz="2400" b="1" dirty="0"/>
              <a:t>Hud- och slemhinneutslag</a:t>
            </a:r>
            <a:r>
              <a:rPr lang="sv-SE" sz="2400" dirty="0"/>
              <a:t>, kan likna många hudsjukdomar </a:t>
            </a:r>
          </a:p>
          <a:p>
            <a:endParaRPr lang="sv-SE" sz="2400" dirty="0"/>
          </a:p>
          <a:p>
            <a:r>
              <a:rPr lang="sv-SE" sz="2400" dirty="0"/>
              <a:t>Allmänsymtom: feber, huvudvärk, trötthet, svullna lymfkörtlar</a:t>
            </a:r>
          </a:p>
          <a:p>
            <a:endParaRPr lang="sv-SE" sz="2400" dirty="0"/>
          </a:p>
          <a:p>
            <a:r>
              <a:rPr lang="sv-SE" sz="2400" dirty="0"/>
              <a:t>CNS-symtom</a:t>
            </a:r>
          </a:p>
          <a:p>
            <a:endParaRPr lang="sv-SE" sz="2400" dirty="0"/>
          </a:p>
          <a:p>
            <a:r>
              <a:rPr lang="sv-SE" sz="2400" dirty="0"/>
              <a:t>Sällsynt: hepatit och nefrit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00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Tertiärstadiet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400" dirty="0"/>
              <a:t>1/3 av obehandlade utvecklar tertiär syfilis</a:t>
            </a:r>
          </a:p>
          <a:p>
            <a:r>
              <a:rPr lang="sv-SE" sz="2400" dirty="0"/>
              <a:t>Kan ge symtom lång tid (2-20 år) efter smitta</a:t>
            </a:r>
          </a:p>
          <a:p>
            <a:endParaRPr lang="sv-SE" sz="2400" dirty="0"/>
          </a:p>
          <a:p>
            <a:r>
              <a:rPr lang="sv-SE" sz="2400" b="1" dirty="0"/>
              <a:t>Sällsynt idag !</a:t>
            </a:r>
          </a:p>
          <a:p>
            <a:endParaRPr lang="sv-SE" sz="2400" dirty="0"/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sz="2600" dirty="0"/>
              <a:t>Hud/ben/slemhinnor</a:t>
            </a:r>
          </a:p>
          <a:p>
            <a:r>
              <a:rPr lang="sv-SE" sz="2600" dirty="0"/>
              <a:t>förändringar i hjärta/blodkärl</a:t>
            </a:r>
          </a:p>
          <a:p>
            <a:r>
              <a:rPr lang="sv-SE" sz="2600" dirty="0"/>
              <a:t>nervsystemet, ”neurosyfilis”</a:t>
            </a:r>
          </a:p>
          <a:p>
            <a:endParaRPr lang="sv-SE" sz="2600" b="1" dirty="0">
              <a:solidFill>
                <a:srgbClr val="C00000"/>
              </a:solidFill>
            </a:endParaRPr>
          </a:p>
          <a:p>
            <a:r>
              <a:rPr lang="sv-SE" b="1" dirty="0"/>
              <a:t>Eftersom man inte vet vilka som läker ut och vilka som får tertiär syfilis måste man behandla </a:t>
            </a:r>
            <a:r>
              <a:rPr lang="sv-SE" b="1" dirty="0">
                <a:solidFill>
                  <a:srgbClr val="FF0000"/>
                </a:solidFill>
              </a:rPr>
              <a:t>alla</a:t>
            </a:r>
            <a:r>
              <a:rPr lang="sv-SE" b="1" dirty="0"/>
              <a:t>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Latent syfilis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Sexuella smittsamheten avtar gradvis. Smittar sexuellt i ca 1-(2) år</a:t>
            </a:r>
          </a:p>
          <a:p>
            <a:endParaRPr lang="sv-SE" sz="2400" dirty="0"/>
          </a:p>
          <a:p>
            <a:r>
              <a:rPr lang="sv-SE" sz="2400" dirty="0"/>
              <a:t>Sjukdomen går in i ett långt </a:t>
            </a:r>
            <a:r>
              <a:rPr lang="sv-SE" sz="2400" b="1" dirty="0"/>
              <a:t>latent </a:t>
            </a:r>
            <a:r>
              <a:rPr lang="sv-SE" sz="2400" dirty="0"/>
              <a:t>(utan symtom) </a:t>
            </a:r>
            <a:r>
              <a:rPr lang="sv-SE" sz="2400" b="1" dirty="0"/>
              <a:t>stadium</a:t>
            </a:r>
          </a:p>
          <a:p>
            <a:endParaRPr lang="sv-SE" sz="2400" b="1" dirty="0"/>
          </a:p>
          <a:p>
            <a:endParaRPr lang="sv-SE" sz="2400" b="1" dirty="0"/>
          </a:p>
          <a:p>
            <a:r>
              <a:rPr lang="sv-SE" sz="2400" b="1" dirty="0"/>
              <a:t>Tidig latent &lt;1 år</a:t>
            </a:r>
          </a:p>
          <a:p>
            <a:r>
              <a:rPr lang="sv-SE" sz="2400" b="1" dirty="0"/>
              <a:t>Sen latent &gt;1 år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Kongenital syfilis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Smitta kan ske </a:t>
            </a:r>
            <a:r>
              <a:rPr lang="sv-SE" sz="2400" dirty="0" err="1"/>
              <a:t>transplacentärt</a:t>
            </a:r>
            <a:r>
              <a:rPr lang="sv-SE" sz="2400" dirty="0"/>
              <a:t> under hela graviditeten</a:t>
            </a:r>
          </a:p>
          <a:p>
            <a:endParaRPr lang="sv-SE" sz="2400" dirty="0"/>
          </a:p>
          <a:p>
            <a:r>
              <a:rPr lang="sv-SE" sz="2400" dirty="0"/>
              <a:t>Risk beror på hur länge modern varit smittad, 10-100 %</a:t>
            </a:r>
          </a:p>
          <a:p>
            <a:endParaRPr lang="sv-SE" sz="2400" dirty="0"/>
          </a:p>
          <a:p>
            <a:r>
              <a:rPr lang="sv-SE" sz="2400" dirty="0"/>
              <a:t>Även sen latent syfilis kan smitta foster även om ingen smittsamhet sexuellt</a:t>
            </a:r>
          </a:p>
        </p:txBody>
      </p:sp>
      <p:pic>
        <p:nvPicPr>
          <p:cNvPr id="7170" name="Picture 2" descr="F:\syfilis\congenitalsyphil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972475"/>
            <a:ext cx="372427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Syfilissmitta foster/barn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Spontan abort </a:t>
            </a:r>
            <a:r>
              <a:rPr lang="sv-SE" sz="2400" dirty="0" err="1"/>
              <a:t>pga</a:t>
            </a:r>
            <a:r>
              <a:rPr lang="sv-SE" sz="2400" dirty="0"/>
              <a:t>  massiv fosterinfektion 10 %</a:t>
            </a:r>
          </a:p>
          <a:p>
            <a:endParaRPr lang="sv-SE" sz="2400" dirty="0"/>
          </a:p>
          <a:p>
            <a:r>
              <a:rPr lang="sv-SE" sz="2400" dirty="0"/>
              <a:t>Dödfött fullgånget barn 10 %</a:t>
            </a:r>
          </a:p>
          <a:p>
            <a:r>
              <a:rPr lang="sv-SE" sz="2400" dirty="0"/>
              <a:t>Spädbarnsdöd 20 %</a:t>
            </a:r>
          </a:p>
          <a:p>
            <a:r>
              <a:rPr lang="sv-SE" sz="2400" dirty="0"/>
              <a:t>Kongenital syfilis 20%</a:t>
            </a:r>
          </a:p>
          <a:p>
            <a:endParaRPr lang="sv-SE" sz="2400" dirty="0"/>
          </a:p>
          <a:p>
            <a:r>
              <a:rPr lang="sv-SE" sz="2400" dirty="0"/>
              <a:t>Friskt barn 40%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Om behandling ges </a:t>
            </a:r>
            <a:r>
              <a:rPr lang="sv-SE" sz="2400" dirty="0">
                <a:solidFill>
                  <a:srgbClr val="FF0000"/>
                </a:solidFill>
              </a:rPr>
              <a:t>före 16:e</a:t>
            </a:r>
            <a:r>
              <a:rPr lang="sv-SE" sz="2400" dirty="0"/>
              <a:t> grav veckan, risk för fostret minimal</a:t>
            </a:r>
          </a:p>
          <a:p>
            <a:r>
              <a:rPr lang="sv-SE" sz="2400" dirty="0"/>
              <a:t>Ev. fosterinfektion botas när mamman behandlas</a:t>
            </a:r>
          </a:p>
          <a:p>
            <a:endParaRPr lang="sv-SE" sz="2400" dirty="0"/>
          </a:p>
          <a:p>
            <a:r>
              <a:rPr lang="sv-SE" sz="2400" dirty="0"/>
              <a:t>Även senare insatt behandling = god prognos för fostret!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Vilka screenas för syfilis?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Blodgivare, gravida</a:t>
            </a:r>
          </a:p>
          <a:p>
            <a:endParaRPr lang="sv-SE" sz="2400" dirty="0"/>
          </a:p>
          <a:p>
            <a:r>
              <a:rPr lang="sv-SE" sz="2400" dirty="0"/>
              <a:t>Sexuella utlandskontakter (i </a:t>
            </a:r>
            <a:r>
              <a:rPr lang="sv-SE" sz="2400" dirty="0" err="1"/>
              <a:t>riskländer</a:t>
            </a:r>
            <a:r>
              <a:rPr lang="sv-SE" sz="2400" dirty="0"/>
              <a:t>)</a:t>
            </a:r>
          </a:p>
          <a:p>
            <a:endParaRPr lang="sv-SE" sz="2400" dirty="0"/>
          </a:p>
          <a:p>
            <a:r>
              <a:rPr lang="sv-SE" sz="2400" dirty="0"/>
              <a:t>Partner med syfilis</a:t>
            </a:r>
          </a:p>
          <a:p>
            <a:endParaRPr lang="sv-SE" sz="2400" dirty="0"/>
          </a:p>
          <a:p>
            <a:r>
              <a:rPr lang="sv-SE" sz="2400" dirty="0"/>
              <a:t>HIV-infekterade (ökad risk för syfilis)</a:t>
            </a:r>
          </a:p>
          <a:p>
            <a:endParaRPr lang="sv-SE" sz="2400" dirty="0"/>
          </a:p>
          <a:p>
            <a:r>
              <a:rPr lang="sv-SE" sz="2400" dirty="0"/>
              <a:t>MSM (ökad förekomst i denna grupp)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8FC-846C-4FBF-AF82-F04D0987CFE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46</a:t>
            </a:fld>
            <a:endParaRPr lang="sv-S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Vilka prover tas?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v-SE" i="1" dirty="0"/>
          </a:p>
          <a:p>
            <a:pPr>
              <a:buNone/>
            </a:pPr>
            <a:r>
              <a:rPr lang="sv-SE" sz="2400" b="1" dirty="0"/>
              <a:t>Blodprov:</a:t>
            </a:r>
            <a:r>
              <a:rPr lang="sv-SE" sz="2400" dirty="0"/>
              <a:t>  ”</a:t>
            </a:r>
            <a:r>
              <a:rPr lang="sv-SE" sz="2400" dirty="0" err="1"/>
              <a:t>Luesserologi</a:t>
            </a:r>
            <a:r>
              <a:rPr lang="sv-SE" sz="2400" dirty="0"/>
              <a:t>”</a:t>
            </a:r>
          </a:p>
          <a:p>
            <a:pPr>
              <a:buNone/>
            </a:pPr>
            <a:r>
              <a:rPr lang="sv-SE" sz="2400" dirty="0"/>
              <a:t> – screening + alla misstänkta fall</a:t>
            </a:r>
          </a:p>
          <a:p>
            <a:pPr>
              <a:buNone/>
            </a:pPr>
            <a:endParaRPr lang="sv-SE" sz="2400" dirty="0"/>
          </a:p>
          <a:p>
            <a:pPr>
              <a:buNone/>
            </a:pPr>
            <a:endParaRPr lang="sv-SE" sz="2400" b="1" dirty="0"/>
          </a:p>
          <a:p>
            <a:pPr>
              <a:buNone/>
            </a:pPr>
            <a:r>
              <a:rPr lang="sv-SE" sz="2400" b="1" dirty="0"/>
              <a:t>PCR:</a:t>
            </a:r>
            <a:r>
              <a:rPr lang="sv-SE" sz="2400" dirty="0"/>
              <a:t> Påvisande av spiroketen i såret (provet tas på STI-mottagningar)</a:t>
            </a:r>
            <a:endParaRPr lang="sv-SE" sz="2400" b="1" dirty="0"/>
          </a:p>
          <a:p>
            <a:pPr>
              <a:buNone/>
            </a:pPr>
            <a:r>
              <a:rPr lang="sv-SE" sz="2400" b="1" dirty="0"/>
              <a:t> </a:t>
            </a:r>
            <a:r>
              <a:rPr lang="sv-SE" sz="2400" i="1" dirty="0"/>
              <a:t>– </a:t>
            </a:r>
            <a:r>
              <a:rPr lang="sv-SE" sz="2400" dirty="0"/>
              <a:t>endast vid primär syfilis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8C57-0A77-48B4-87B7-337EC466250E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47</a:t>
            </a:fld>
            <a:endParaRPr lang="sv-S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Specifika tester (TPPA), </a:t>
            </a:r>
            <a:r>
              <a:rPr lang="sv-SE" dirty="0"/>
              <a:t>positivitet krävs för säker diagnos </a:t>
            </a:r>
          </a:p>
          <a:p>
            <a:endParaRPr lang="sv-SE" b="1" dirty="0"/>
          </a:p>
          <a:p>
            <a:r>
              <a:rPr lang="sv-SE" dirty="0"/>
              <a:t>Ospecifika tester (RPR) används främst för att följa behandlingseffekt</a:t>
            </a:r>
          </a:p>
          <a:p>
            <a:endParaRPr lang="sv-SE" dirty="0"/>
          </a:p>
          <a:p>
            <a:r>
              <a:rPr lang="sv-SE" dirty="0"/>
              <a:t>Ospecifika tester kan vara positiva vid vissa andra infektioner och autoimmuna sjukdomar ( </a:t>
            </a:r>
            <a:r>
              <a:rPr lang="sv-SE" dirty="0" err="1"/>
              <a:t>t.ex</a:t>
            </a:r>
            <a:r>
              <a:rPr lang="sv-SE" dirty="0"/>
              <a:t> SLE) </a:t>
            </a:r>
          </a:p>
          <a:p>
            <a:r>
              <a:rPr lang="sv-SE" dirty="0"/>
              <a:t>Ospecifika tester kan vara negativa vid sen latent syfilis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8C57-0A77-48B4-87B7-337EC466250E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48</a:t>
            </a:fld>
            <a:endParaRPr lang="sv-S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Positiv syfilisserologi?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Remiss till STI-mottagningen för behandling och smittspårning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Beh</a:t>
            </a:r>
            <a:r>
              <a:rPr lang="sv-SE" sz="2400" dirty="0"/>
              <a:t>: </a:t>
            </a:r>
            <a:r>
              <a:rPr lang="sv-SE" sz="2400" dirty="0" err="1"/>
              <a:t>benzatinpenicillin</a:t>
            </a:r>
            <a:r>
              <a:rPr lang="sv-SE" sz="2400" dirty="0"/>
              <a:t> (</a:t>
            </a:r>
            <a:r>
              <a:rPr lang="sv-SE" sz="2400" dirty="0" err="1"/>
              <a:t>Tardocillin</a:t>
            </a:r>
            <a:r>
              <a:rPr lang="sv-SE" sz="2400" dirty="0"/>
              <a:t>) </a:t>
            </a:r>
            <a:r>
              <a:rPr lang="sv-SE" sz="2400" dirty="0" err="1"/>
              <a:t>inj</a:t>
            </a:r>
            <a:r>
              <a:rPr lang="sv-SE" sz="2400" dirty="0"/>
              <a:t>  1 gång/v i 2-3 v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Enligt praxis smittskyddsanmäls främst de tidiga syfilisfallen men i osäkra fall även sen latent eller okänd duration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8C57-0A77-48B4-87B7-337EC466250E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49</a:t>
            </a:fld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2400" dirty="0"/>
              <a:t>STI förekommer i </a:t>
            </a:r>
            <a:r>
              <a:rPr lang="sv-SE" sz="2400" b="1" dirty="0"/>
              <a:t>alla åldrar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sz="2400" b="1" dirty="0"/>
          </a:p>
          <a:p>
            <a:pPr>
              <a:defRPr/>
            </a:pPr>
            <a:r>
              <a:rPr lang="sv-SE" sz="2400" dirty="0"/>
              <a:t>Om en peson vill testa sig, ifrågasätt inte orsaken</a:t>
            </a:r>
          </a:p>
          <a:p>
            <a:pPr marL="0" indent="0">
              <a:buNone/>
              <a:defRPr/>
            </a:pPr>
            <a:r>
              <a:rPr lang="sv-SE" sz="2400" dirty="0"/>
              <a:t> </a:t>
            </a:r>
          </a:p>
          <a:p>
            <a:pPr>
              <a:defRPr/>
            </a:pPr>
            <a:r>
              <a:rPr lang="sv-SE" sz="2400" dirty="0"/>
              <a:t>Pat har enligt </a:t>
            </a:r>
            <a:r>
              <a:rPr lang="sv-SE" sz="2400" b="1" dirty="0"/>
              <a:t>smittskyddslagen </a:t>
            </a:r>
            <a:r>
              <a:rPr lang="sv-SE" sz="2400" dirty="0"/>
              <a:t>rätt att testa sig för </a:t>
            </a:r>
            <a:r>
              <a:rPr lang="sv-SE" sz="2400" dirty="0" err="1"/>
              <a:t>STI:er</a:t>
            </a:r>
            <a:r>
              <a:rPr lang="sv-SE" sz="2400" dirty="0"/>
              <a:t> som lyder under SML</a:t>
            </a:r>
          </a:p>
          <a:p>
            <a:pPr>
              <a:defRPr/>
            </a:pPr>
            <a:endParaRPr lang="sv-SE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2400" dirty="0"/>
              <a:t>”Fast partner” ingen garanti för att inte ha utsatt sig för smittorisk (själv eller ens fasta partner)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6DFEC-B62E-4C81-9001-ADE54C89D5DA}" type="datetime1">
              <a:rPr lang="sv-SE" smtClean="0"/>
              <a:pPr>
                <a:defRPr/>
              </a:pPr>
              <a:t>2022-10-18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77-D544-439F-BFA9-D7FAD5612F62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Mycoplasma </a:t>
            </a:r>
            <a:r>
              <a:rPr lang="sv-SE" dirty="0" err="1"/>
              <a:t>genitalium</a:t>
            </a:r>
            <a:r>
              <a:rPr lang="sv-SE" dirty="0"/>
              <a:t>(Mg)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Liten bakterie som överförs sexuellt , ”klamydialiknande”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Provtagning gärna 10-14 dagar efter möjligt smittotillfälle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b="1" dirty="0"/>
              <a:t>Omfattas </a:t>
            </a:r>
            <a:r>
              <a:rPr lang="sv-SE" sz="2400" b="1" dirty="0">
                <a:solidFill>
                  <a:srgbClr val="FF0000"/>
                </a:solidFill>
              </a:rPr>
              <a:t>inte</a:t>
            </a:r>
            <a:r>
              <a:rPr lang="sv-SE" sz="2400" b="1" dirty="0"/>
              <a:t> av smittskyddslagen, ej anmälningspliktig</a:t>
            </a:r>
          </a:p>
          <a:p>
            <a:pPr marL="0" indent="0">
              <a:buNone/>
            </a:pPr>
            <a:r>
              <a:rPr lang="sv-SE" sz="2400" dirty="0"/>
              <a:t> Mindre aggressiv än klamydia?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8FC-846C-4FBF-AF82-F04D0987CFE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317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Mycoplasma</a:t>
            </a:r>
            <a:r>
              <a:rPr lang="sv-SE" dirty="0"/>
              <a:t> </a:t>
            </a:r>
            <a:r>
              <a:rPr lang="sv-SE" dirty="0" err="1"/>
              <a:t>genitalium-</a:t>
            </a:r>
            <a:r>
              <a:rPr lang="sv-SE" dirty="0"/>
              <a:t> Symptom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infektion efter kirurgisk </a:t>
            </a:r>
            <a:r>
              <a:rPr lang="sv-SE" sz="2400" dirty="0" err="1"/>
              <a:t>abortSymtomen</a:t>
            </a:r>
            <a:r>
              <a:rPr lang="sv-SE" sz="2400" dirty="0"/>
              <a:t> liknar de man kan ha vid klamydia</a:t>
            </a:r>
          </a:p>
          <a:p>
            <a:endParaRPr lang="sv-SE" sz="2400" dirty="0"/>
          </a:p>
          <a:p>
            <a:r>
              <a:rPr lang="sv-SE" sz="2400" dirty="0"/>
              <a:t>Vanligare med symtom (&gt;2/3 har symtom) än vid klamydia</a:t>
            </a:r>
          </a:p>
          <a:p>
            <a:endParaRPr lang="sv-SE" sz="2400" dirty="0"/>
          </a:p>
          <a:p>
            <a:r>
              <a:rPr lang="sv-SE" sz="2400" dirty="0"/>
              <a:t>Kan orsaka PID</a:t>
            </a:r>
          </a:p>
          <a:p>
            <a:endParaRPr lang="sv-SE" sz="2400" dirty="0"/>
          </a:p>
          <a:p>
            <a:r>
              <a:rPr lang="sv-SE" sz="2400" dirty="0"/>
              <a:t>Patienter med Mg-infektion klart ökad risk för postabortal infektion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8FC-846C-4FBF-AF82-F04D0987CFE4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142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Mg diagnostik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/>
              <a:t>Krävs många bakterier för att slå positivt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b="1" dirty="0"/>
              <a:t>Män</a:t>
            </a:r>
            <a:r>
              <a:rPr lang="sv-SE" sz="2400" dirty="0"/>
              <a:t>: 1:a portionsurin- viktigt att det blir </a:t>
            </a:r>
            <a:r>
              <a:rPr lang="sv-SE" sz="2400" b="1" dirty="0"/>
              <a:t>lite</a:t>
            </a:r>
            <a:r>
              <a:rPr lang="sv-SE" sz="2400" dirty="0"/>
              <a:t> (&lt;10 ml) i botten av muggen, annars risk för utspädning och falskt neg prov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b="1" dirty="0"/>
              <a:t>Kvinnor</a:t>
            </a:r>
            <a:r>
              <a:rPr lang="sv-SE" sz="2400" dirty="0"/>
              <a:t>: viktigt att det blir vaginal eller vag/cx men ej bara cx</a:t>
            </a:r>
          </a:p>
        </p:txBody>
      </p:sp>
    </p:spTree>
    <p:extLst>
      <p:ext uri="{BB962C8B-B14F-4D97-AF65-F5344CB8AC3E}">
        <p14:creationId xmlns:p14="http://schemas.microsoft.com/office/powerpoint/2010/main" val="2224829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Mg Behandling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400" b="1" dirty="0"/>
              <a:t>Standardbehandling</a:t>
            </a:r>
            <a:r>
              <a:rPr lang="sv-SE" sz="2400" dirty="0"/>
              <a:t>: </a:t>
            </a:r>
            <a:r>
              <a:rPr lang="sv-SE" sz="2400" dirty="0" err="1"/>
              <a:t>Azithromycin</a:t>
            </a:r>
            <a:r>
              <a:rPr lang="sv-SE" sz="2400" dirty="0"/>
              <a:t> 250 mg, 6 st. Dag 1: 2 tabletter som engångsdos sedan x 1 i 4 dagar</a:t>
            </a:r>
          </a:p>
          <a:p>
            <a:endParaRPr lang="sv-SE" sz="2400" dirty="0"/>
          </a:p>
          <a:p>
            <a:r>
              <a:rPr lang="sv-SE" sz="2400" b="1" dirty="0"/>
              <a:t>Gravid: </a:t>
            </a:r>
            <a:r>
              <a:rPr lang="sv-SE" sz="2400" dirty="0"/>
              <a:t>första trimestern (tom v 12) : ingen behandling</a:t>
            </a:r>
            <a:r>
              <a:rPr lang="sv-SE" sz="2400" b="1" dirty="0"/>
              <a:t>. Efter </a:t>
            </a:r>
            <a:r>
              <a:rPr lang="sv-SE" sz="2400" dirty="0"/>
              <a:t>v 14: </a:t>
            </a:r>
            <a:r>
              <a:rPr lang="sv-SE" sz="2400" dirty="0" err="1"/>
              <a:t>azithromycin</a:t>
            </a:r>
            <a:r>
              <a:rPr lang="sv-SE" sz="2400" dirty="0"/>
              <a:t> kan ges. Används om nyttan överväger riskerna</a:t>
            </a:r>
          </a:p>
          <a:p>
            <a:endParaRPr lang="sv-SE" sz="2400" dirty="0"/>
          </a:p>
          <a:p>
            <a:r>
              <a:rPr lang="sv-SE" sz="2400" b="1" dirty="0"/>
              <a:t>Extragenital mg:</a:t>
            </a:r>
            <a:r>
              <a:rPr lang="sv-SE" sz="2400" dirty="0"/>
              <a:t> standardbehandling</a:t>
            </a:r>
          </a:p>
          <a:p>
            <a:endParaRPr lang="sv-SE" sz="2400" dirty="0"/>
          </a:p>
          <a:p>
            <a:r>
              <a:rPr lang="sv-SE" sz="2400" b="1" dirty="0"/>
              <a:t>Komplikationer (salpingit, </a:t>
            </a:r>
            <a:r>
              <a:rPr lang="sv-SE" sz="2400" b="1" dirty="0" err="1"/>
              <a:t>epididymit</a:t>
            </a:r>
            <a:r>
              <a:rPr lang="sv-SE" sz="2400" b="1" dirty="0"/>
              <a:t>): </a:t>
            </a:r>
            <a:r>
              <a:rPr lang="sv-SE" sz="2400" dirty="0"/>
              <a:t>kontakt med STI-mottagningen 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019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Resistens?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Kan smittas med resistent stam eller utveckla resistens under pågående  behandling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Numera görs </a:t>
            </a:r>
            <a:r>
              <a:rPr lang="sv-SE" sz="2400" b="1" dirty="0"/>
              <a:t>alltid </a:t>
            </a:r>
            <a:r>
              <a:rPr lang="sv-SE" sz="2400" dirty="0"/>
              <a:t>resistensbestämning för </a:t>
            </a:r>
            <a:r>
              <a:rPr lang="sv-SE" sz="2400" dirty="0" err="1"/>
              <a:t>Azithromycin</a:t>
            </a:r>
            <a:endParaRPr lang="sv-SE" sz="2400" dirty="0"/>
          </a:p>
          <a:p>
            <a:endParaRPr lang="sv-SE" sz="2400" dirty="0"/>
          </a:p>
          <a:p>
            <a:endParaRPr lang="sv-SE" sz="2400" b="1" u="sng" dirty="0"/>
          </a:p>
          <a:p>
            <a:r>
              <a:rPr lang="sv-SE" sz="2400" b="1" dirty="0"/>
              <a:t>Vid resistens mot </a:t>
            </a:r>
            <a:r>
              <a:rPr lang="sv-SE" sz="2400" b="1" dirty="0" err="1"/>
              <a:t>azithromycin</a:t>
            </a:r>
            <a:r>
              <a:rPr lang="sv-SE" sz="2400" b="1" dirty="0"/>
              <a:t>: </a:t>
            </a:r>
            <a:r>
              <a:rPr lang="sv-SE" sz="2400" dirty="0" err="1"/>
              <a:t>Avelox</a:t>
            </a:r>
            <a:r>
              <a:rPr lang="sv-SE" sz="2400" dirty="0"/>
              <a:t> (</a:t>
            </a:r>
            <a:r>
              <a:rPr lang="sv-SE" sz="2400" dirty="0" err="1"/>
              <a:t>moxifloxacin</a:t>
            </a:r>
            <a:r>
              <a:rPr lang="sv-SE" sz="2400" dirty="0"/>
              <a:t>) 400 mg, 7 st. 1 x 1 i 7 dagar</a:t>
            </a:r>
          </a:p>
          <a:p>
            <a:endParaRPr lang="sv-SE" sz="2400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331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Mycoplasma</a:t>
            </a:r>
            <a:r>
              <a:rPr lang="sv-SE" dirty="0"/>
              <a:t> </a:t>
            </a:r>
            <a:r>
              <a:rPr lang="sv-SE" dirty="0" err="1"/>
              <a:t>genitalium-partner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r>
              <a:rPr lang="sv-SE" sz="2400" dirty="0"/>
              <a:t>Partner i pågående relation behandlas i regel efter provtagning där resistensbestämning finns besvarad</a:t>
            </a:r>
          </a:p>
          <a:p>
            <a:endParaRPr lang="sv-SE" sz="2400" dirty="0"/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827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Övrig Indikation för Mycoplasmaprov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Partner med symtom (som kanske testat sig på annan mottagning)</a:t>
            </a:r>
          </a:p>
          <a:p>
            <a:endParaRPr lang="sv-SE" sz="2400" dirty="0"/>
          </a:p>
          <a:p>
            <a:r>
              <a:rPr lang="sv-SE" sz="2400" dirty="0"/>
              <a:t>Kontrollprovtagning om </a:t>
            </a:r>
            <a:r>
              <a:rPr lang="sv-SE" sz="2400" b="1" dirty="0"/>
              <a:t>kvarstående symtom </a:t>
            </a:r>
          </a:p>
          <a:p>
            <a:endParaRPr lang="sv-SE" sz="2400" b="1" dirty="0"/>
          </a:p>
          <a:p>
            <a:r>
              <a:rPr lang="sv-SE" sz="2400" dirty="0"/>
              <a:t>Utredning av reaktiv artrit</a:t>
            </a:r>
          </a:p>
          <a:p>
            <a:endParaRPr lang="sv-SE" sz="2400" dirty="0"/>
          </a:p>
          <a:p>
            <a:r>
              <a:rPr lang="sv-SE" sz="2400" dirty="0"/>
              <a:t>Screena </a:t>
            </a:r>
            <a:r>
              <a:rPr lang="sv-SE" sz="2400" b="1" dirty="0">
                <a:solidFill>
                  <a:srgbClr val="FF0000"/>
                </a:solidFill>
              </a:rPr>
              <a:t>EJ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/>
              <a:t>symtomfria patienter för mycoplasma </a:t>
            </a:r>
            <a:r>
              <a:rPr lang="sv-SE" sz="2400" dirty="0" err="1"/>
              <a:t>genitalium</a:t>
            </a:r>
            <a:endParaRPr lang="sv-SE" sz="2400" dirty="0"/>
          </a:p>
          <a:p>
            <a:pPr>
              <a:buNone/>
            </a:pPr>
            <a:r>
              <a:rPr lang="sv-SE" sz="2400" dirty="0"/>
              <a:t> 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041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b="1" dirty="0"/>
              <a:t>   </a:t>
            </a:r>
            <a:r>
              <a:rPr lang="sv-SE" sz="2400" b="1" dirty="0"/>
              <a:t>Dubbelinfektion Klamydia och Mycoplasma </a:t>
            </a:r>
            <a:r>
              <a:rPr lang="sv-SE" sz="2400" b="1" dirty="0" err="1"/>
              <a:t>genitalium</a:t>
            </a:r>
            <a:r>
              <a:rPr lang="sv-SE" sz="2400" b="1" dirty="0"/>
              <a:t>:</a:t>
            </a:r>
          </a:p>
          <a:p>
            <a:pPr>
              <a:buNone/>
            </a:pPr>
            <a:endParaRPr lang="sv-SE" sz="2400" b="1" dirty="0"/>
          </a:p>
          <a:p>
            <a:pPr>
              <a:buNone/>
            </a:pPr>
            <a:endParaRPr lang="sv-SE" sz="2400" b="1" dirty="0"/>
          </a:p>
          <a:p>
            <a:r>
              <a:rPr lang="sv-SE" sz="2400" dirty="0" err="1"/>
              <a:t>Azithromycin</a:t>
            </a:r>
            <a:r>
              <a:rPr lang="sv-SE" sz="2400" dirty="0"/>
              <a:t> i mycoplasmadosering tar båda infektionerna!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791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Indikation för provtagning STI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sz="2400" b="1" dirty="0"/>
              <a:t>Symtomfri:</a:t>
            </a:r>
            <a:r>
              <a:rPr lang="sv-SE" sz="2400" dirty="0"/>
              <a:t> </a:t>
            </a:r>
          </a:p>
          <a:p>
            <a:r>
              <a:rPr lang="sv-SE" sz="2400" dirty="0"/>
              <a:t>Klamydia-Gonorré PCR</a:t>
            </a:r>
          </a:p>
          <a:p>
            <a:endParaRPr lang="sv-SE" sz="2400" dirty="0"/>
          </a:p>
          <a:p>
            <a:pPr>
              <a:buNone/>
            </a:pPr>
            <a:r>
              <a:rPr lang="sv-SE" sz="2400" b="1" dirty="0"/>
              <a:t>Vid symtom</a:t>
            </a:r>
            <a:r>
              <a:rPr lang="sv-SE" sz="2400" dirty="0"/>
              <a:t>:</a:t>
            </a:r>
          </a:p>
          <a:p>
            <a:r>
              <a:rPr lang="sv-SE" sz="2400" dirty="0"/>
              <a:t> Klamydia-Gonorré </a:t>
            </a:r>
            <a:r>
              <a:rPr lang="sv-SE" sz="2400" i="1" dirty="0">
                <a:solidFill>
                  <a:srgbClr val="FF0000"/>
                </a:solidFill>
              </a:rPr>
              <a:t>och</a:t>
            </a:r>
            <a:r>
              <a:rPr lang="sv-SE" sz="2400" i="1" dirty="0"/>
              <a:t> </a:t>
            </a:r>
            <a:r>
              <a:rPr lang="sv-SE" sz="2400" dirty="0"/>
              <a:t>Mycoplasma </a:t>
            </a:r>
            <a:r>
              <a:rPr lang="sv-SE" sz="2400" dirty="0" err="1"/>
              <a:t>genitalium</a:t>
            </a:r>
            <a:r>
              <a:rPr lang="sv-SE" sz="2400" dirty="0"/>
              <a:t> PCR</a:t>
            </a:r>
          </a:p>
          <a:p>
            <a:endParaRPr lang="sv-SE" sz="2400" dirty="0"/>
          </a:p>
          <a:p>
            <a:endParaRPr lang="sv-SE" sz="2400" dirty="0"/>
          </a:p>
          <a:p>
            <a:pPr>
              <a:buNone/>
            </a:pPr>
            <a:r>
              <a:rPr lang="sv-SE" sz="2400" dirty="0"/>
              <a:t>Bör ha gått </a:t>
            </a:r>
            <a:r>
              <a:rPr lang="sv-SE" sz="2400" b="1" dirty="0">
                <a:solidFill>
                  <a:srgbClr val="FF0000"/>
                </a:solidFill>
              </a:rPr>
              <a:t>minst 1 v </a:t>
            </a:r>
            <a:r>
              <a:rPr lang="sv-SE" sz="2400" dirty="0"/>
              <a:t>(10-14 </a:t>
            </a:r>
            <a:r>
              <a:rPr lang="sv-SE" sz="2400" dirty="0" err="1"/>
              <a:t>dgr</a:t>
            </a:r>
            <a:r>
              <a:rPr lang="sv-SE" sz="2400" dirty="0"/>
              <a:t> mg) efter smittotillfälle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239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0D9F123-A6EE-0B35-C916-ACEB1E9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i="1" dirty="0">
                <a:solidFill>
                  <a:srgbClr val="FF0000"/>
                </a:solidFill>
              </a:rPr>
              <a:t>Oralsex?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8305AB4-FAD1-F405-A8D7-38F73C229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Provtagning svalg i vissa fall:</a:t>
            </a:r>
          </a:p>
          <a:p>
            <a:r>
              <a:rPr lang="sv-SE" sz="2600" b="1" dirty="0"/>
              <a:t>MSM och prostituerade</a:t>
            </a:r>
            <a:r>
              <a:rPr lang="sv-SE" sz="2600" dirty="0"/>
              <a:t>: Klamydia-gonorré : screening hos alla</a:t>
            </a:r>
          </a:p>
          <a:p>
            <a:r>
              <a:rPr lang="sv-SE" sz="2600" b="1" dirty="0"/>
              <a:t>Övriga</a:t>
            </a:r>
            <a:r>
              <a:rPr lang="sv-SE" sz="2600" dirty="0"/>
              <a:t>: endast om </a:t>
            </a:r>
          </a:p>
          <a:p>
            <a:pPr>
              <a:buNone/>
            </a:pPr>
            <a:r>
              <a:rPr lang="sv-SE" sz="2600" dirty="0"/>
              <a:t>    -misstanke om gonorré eller vid gonorrésmittspårning</a:t>
            </a:r>
          </a:p>
          <a:p>
            <a:pPr>
              <a:buNone/>
            </a:pPr>
            <a:endParaRPr lang="sv-SE" sz="2600" dirty="0"/>
          </a:p>
          <a:p>
            <a:pPr>
              <a:buNone/>
            </a:pPr>
            <a:r>
              <a:rPr lang="sv-SE" sz="2600" dirty="0"/>
              <a:t>    (-Klamydiasmittspårning- möjligen om </a:t>
            </a:r>
            <a:r>
              <a:rPr lang="sv-SE" sz="2600" i="1" dirty="0"/>
              <a:t>enbart </a:t>
            </a:r>
            <a:r>
              <a:rPr lang="sv-SE" sz="2600" dirty="0"/>
              <a:t>oralsex )</a:t>
            </a:r>
          </a:p>
          <a:p>
            <a:r>
              <a:rPr lang="sv-SE" sz="2600" dirty="0"/>
              <a:t>Mycoplasmaprov tas EJ i svalg</a:t>
            </a:r>
          </a:p>
          <a:p>
            <a:endParaRPr lang="sv-SE" sz="26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9FE9BD8-E78F-F0FC-D342-75F5C85B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74EE-4FC6-4072-B20D-9D4E9D30A3AD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89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Exempel på besvär som skulle kunna bero på en STI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Miktionssveda/smärta</a:t>
            </a:r>
            <a:r>
              <a:rPr lang="sv-SE" sz="2400" dirty="0"/>
              <a:t>, ”UVI”</a:t>
            </a:r>
          </a:p>
          <a:p>
            <a:r>
              <a:rPr lang="sv-SE" sz="2400" dirty="0"/>
              <a:t>Flytning, vaginal eller från urinröret</a:t>
            </a:r>
          </a:p>
          <a:p>
            <a:r>
              <a:rPr lang="sv-SE" sz="2400" dirty="0"/>
              <a:t>Klåda, sprickor</a:t>
            </a:r>
          </a:p>
          <a:p>
            <a:r>
              <a:rPr lang="sv-SE" sz="2400" dirty="0"/>
              <a:t>Ögoninflammation</a:t>
            </a:r>
          </a:p>
          <a:p>
            <a:r>
              <a:rPr lang="sv-SE" sz="2400" dirty="0"/>
              <a:t>Klåda, besvär från ändtarmsöppningen</a:t>
            </a:r>
          </a:p>
          <a:p>
            <a:r>
              <a:rPr lang="sv-SE" sz="2400" dirty="0"/>
              <a:t>Smärta i pungen</a:t>
            </a:r>
          </a:p>
          <a:p>
            <a:r>
              <a:rPr lang="sv-SE" sz="2400" dirty="0"/>
              <a:t>Smärtor nedtill i buken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Blåsor/sår</a:t>
            </a:r>
          </a:p>
          <a:p>
            <a:r>
              <a:rPr lang="sv-SE" sz="2400" dirty="0"/>
              <a:t>Nytillkomna vårtor eller knottror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8C57-0A77-48B4-87B7-337EC466250E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7960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CBF9458-3317-C393-63E8-7CE508ED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i="1" dirty="0">
                <a:solidFill>
                  <a:srgbClr val="00B050"/>
                </a:solidFill>
              </a:rPr>
              <a:t>Analsex?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152AEB8-22C0-8C63-0810-2E87CF5C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Provtagning rektum i vissa fall:</a:t>
            </a:r>
          </a:p>
          <a:p>
            <a:endParaRPr lang="sv-SE" sz="2400" dirty="0"/>
          </a:p>
          <a:p>
            <a:r>
              <a:rPr lang="sv-SE" sz="2400" b="1" dirty="0"/>
              <a:t>MSM</a:t>
            </a:r>
            <a:r>
              <a:rPr lang="sv-SE" sz="2400" dirty="0"/>
              <a:t>: Klamydia-gonorré, screening hos alla. Lägg till mycoplasma om symtom</a:t>
            </a:r>
          </a:p>
          <a:p>
            <a:pPr>
              <a:buNone/>
            </a:pPr>
            <a:r>
              <a:rPr lang="sv-SE" sz="2400" dirty="0"/>
              <a:t>      Skriv på remiss: </a:t>
            </a:r>
            <a:r>
              <a:rPr lang="sv-SE" sz="2400" i="1" dirty="0"/>
              <a:t>”typning LGV om positivt</a:t>
            </a:r>
            <a:r>
              <a:rPr lang="sv-SE" sz="2400" dirty="0"/>
              <a:t>”</a:t>
            </a:r>
          </a:p>
          <a:p>
            <a:pPr>
              <a:buNone/>
            </a:pPr>
            <a:endParaRPr lang="sv-SE" sz="2400" dirty="0"/>
          </a:p>
          <a:p>
            <a:r>
              <a:rPr lang="sv-SE" sz="2400" b="1" dirty="0"/>
              <a:t>Övriga</a:t>
            </a:r>
            <a:r>
              <a:rPr lang="sv-SE" sz="2400" dirty="0"/>
              <a:t>: provtagning endast om symtom eller haft </a:t>
            </a:r>
            <a:r>
              <a:rPr lang="sv-SE" sz="2400" i="1" dirty="0"/>
              <a:t>enbart </a:t>
            </a:r>
            <a:r>
              <a:rPr lang="sv-SE" sz="2400" dirty="0"/>
              <a:t>oskyddat analsex med någon partner </a:t>
            </a:r>
          </a:p>
          <a:p>
            <a:pPr>
              <a:buNone/>
            </a:pPr>
            <a:r>
              <a:rPr lang="sv-SE" sz="2400" dirty="0"/>
              <a:t> 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263ED3-45A5-BB0E-299E-8B86789F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74EE-4FC6-4072-B20D-9D4E9D30A3AD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373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Utlandskontakt och/eller MSM: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86354" y="1624013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 err="1"/>
              <a:t>Klamydia-Gonorré</a:t>
            </a:r>
            <a:r>
              <a:rPr lang="sv-SE" sz="2400" dirty="0"/>
              <a:t>. Vid symtom även Mycoplasma </a:t>
            </a:r>
            <a:r>
              <a:rPr lang="sv-SE" sz="2400" dirty="0" err="1"/>
              <a:t>genitalium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HIV, Syfilis, Hepatit B (om ej vaccinerad) vid första besöket</a:t>
            </a:r>
          </a:p>
          <a:p>
            <a:endParaRPr lang="sv-SE" sz="2400" dirty="0"/>
          </a:p>
          <a:p>
            <a:r>
              <a:rPr lang="sv-SE" sz="2400" b="1" dirty="0"/>
              <a:t>6 v </a:t>
            </a:r>
            <a:r>
              <a:rPr lang="sv-SE" sz="2400" dirty="0"/>
              <a:t>efter smittotillfället (om specifikt tillfälle): HIV. Om personen fått postexpositionsprofylax tages kontrollprov 6 v efter avslutad behandling</a:t>
            </a:r>
          </a:p>
          <a:p>
            <a:endParaRPr lang="sv-SE" sz="2400" dirty="0"/>
          </a:p>
          <a:p>
            <a:r>
              <a:rPr lang="sv-SE" sz="2400" b="1" dirty="0"/>
              <a:t>4 mån </a:t>
            </a:r>
            <a:r>
              <a:rPr lang="sv-SE" sz="2400" dirty="0"/>
              <a:t>efter smittotillfället: syfilis, hepatit B</a:t>
            </a:r>
          </a:p>
          <a:p>
            <a:endParaRPr lang="sv-SE" sz="24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F57-A654-4F54-9D88-300B689DB7BD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3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Hepatit B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ytterligare uppföljning om patienten ej är vaccinerad och risken för smitta bedöms ha varit stor (tex känd partner med Hepatit B) </a:t>
            </a:r>
          </a:p>
          <a:p>
            <a:r>
              <a:rPr lang="sv-SE" dirty="0"/>
              <a:t>Uppmuntra patienter att vaccinera sig!</a:t>
            </a:r>
          </a:p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Hepatit C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v-SE" dirty="0"/>
              <a:t> </a:t>
            </a:r>
            <a:r>
              <a:rPr lang="sv-SE" sz="2600" dirty="0"/>
              <a:t>Lägre grad av sexuell smittöverföring och tas inte rutinmässigt</a:t>
            </a:r>
            <a:r>
              <a:rPr lang="sv-SE" sz="2600" b="1" i="1" dirty="0"/>
              <a:t>. </a:t>
            </a:r>
            <a:r>
              <a:rPr lang="sv-SE" sz="2600" b="1" dirty="0"/>
              <a:t>Provtagning kan övervägas om:</a:t>
            </a:r>
          </a:p>
          <a:p>
            <a:r>
              <a:rPr lang="sv-SE" sz="2600" dirty="0"/>
              <a:t>anamnes på iv missbruk, tatuering utomlands eller partner med konstaterad Hepatit C. Vid känd </a:t>
            </a:r>
            <a:r>
              <a:rPr lang="sv-SE" sz="2600" b="1" dirty="0"/>
              <a:t>HIV-</a:t>
            </a:r>
            <a:r>
              <a:rPr lang="sv-SE" sz="2600" dirty="0"/>
              <a:t>infektion är också överföringsrisken större varför dessa utgör specialfall. </a:t>
            </a:r>
          </a:p>
          <a:p>
            <a:r>
              <a:rPr lang="sv-SE" sz="2600" dirty="0"/>
              <a:t>Screening av övriga rekommenderas i nuläget ej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1161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BCECC-718B-4520-B34E-C0EAECCA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Tack för mig!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9727B8-A01C-48EE-8B7B-E80C2B0A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082-E762-4C70-A2DD-AA0315B5C94A}" type="datetime1">
              <a:rPr lang="sv-SE" smtClean="0"/>
              <a:pPr/>
              <a:t>2022-10-18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10160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Uretrit/</a:t>
            </a:r>
            <a:r>
              <a:rPr lang="sv-SE" dirty="0" err="1"/>
              <a:t>dysuri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600" b="1" dirty="0"/>
              <a:t>Uretrit </a:t>
            </a:r>
            <a:r>
              <a:rPr lang="sv-SE" sz="2600" dirty="0"/>
              <a:t>det vanligaste och ofta enda symtomet på både UVI och STI , särskilt hos män</a:t>
            </a:r>
          </a:p>
          <a:p>
            <a:pPr marL="0" indent="0">
              <a:buNone/>
            </a:pPr>
            <a:endParaRPr lang="sv-SE" sz="2600" b="1" dirty="0"/>
          </a:p>
          <a:p>
            <a:r>
              <a:rPr lang="sv-SE" sz="2600" dirty="0"/>
              <a:t>Vanligare att det  i primärvård primärt tas urinodling på män(?)</a:t>
            </a:r>
          </a:p>
          <a:p>
            <a:endParaRPr lang="sv-SE" sz="2600" dirty="0"/>
          </a:p>
          <a:p>
            <a:pPr>
              <a:buNone/>
            </a:pPr>
            <a:r>
              <a:rPr lang="sv-SE" sz="2600" b="1" dirty="0"/>
              <a:t>         Tänk på STI vid:</a:t>
            </a:r>
          </a:p>
          <a:p>
            <a:r>
              <a:rPr lang="sv-SE" sz="2600" dirty="0"/>
              <a:t>”blank sticka” eller (+)leukocyter ,(-) nitrit, </a:t>
            </a:r>
          </a:p>
          <a:p>
            <a:r>
              <a:rPr lang="sv-SE" sz="2600" dirty="0"/>
              <a:t>ihållande  eller återkommande symtom men neg. odlingar hos både män och kvinnor</a:t>
            </a:r>
          </a:p>
          <a:p>
            <a:endParaRPr lang="sv-SE" dirty="0"/>
          </a:p>
          <a:p>
            <a:endParaRPr lang="sv-SE" b="1" i="1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498-FDAD-4FFE-8283-D7994BEB5801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77-D544-439F-BFA9-D7FAD5612F62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87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Sexualanamnes-viktig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Varför söker patienten idag? </a:t>
            </a:r>
          </a:p>
          <a:p>
            <a:endParaRPr lang="sv-SE" sz="2400" dirty="0"/>
          </a:p>
          <a:p>
            <a:r>
              <a:rPr lang="sv-SE" sz="2400" dirty="0"/>
              <a:t>Sexuell preferens? Män, kvinnor, både och?</a:t>
            </a:r>
          </a:p>
          <a:p>
            <a:r>
              <a:rPr lang="sv-SE" sz="2400" dirty="0"/>
              <a:t>Typ av sex? </a:t>
            </a:r>
          </a:p>
          <a:p>
            <a:r>
              <a:rPr lang="sv-SE" sz="2400" dirty="0"/>
              <a:t>Fast(a) partner(s)? </a:t>
            </a:r>
          </a:p>
          <a:p>
            <a:r>
              <a:rPr lang="sv-SE" sz="2400" dirty="0"/>
              <a:t>Sexuell kontakt utomlands? </a:t>
            </a:r>
          </a:p>
          <a:p>
            <a:endParaRPr lang="sv-SE" sz="2400" dirty="0"/>
          </a:p>
          <a:p>
            <a:r>
              <a:rPr lang="sv-SE" sz="2400" b="1" dirty="0"/>
              <a:t>Frågeformulär?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6A37-4A61-4C2D-B714-4A56210BAF2D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Typ av sexuell kontakt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Extra viktig uppgift i gruppen Män som har Sex med Män (MSM). Bred provtagning</a:t>
            </a:r>
          </a:p>
          <a:p>
            <a:endParaRPr lang="sv-SE" sz="2400" dirty="0"/>
          </a:p>
          <a:p>
            <a:r>
              <a:rPr lang="sv-SE" sz="2400" dirty="0"/>
              <a:t>Smittan kan finnas på olika ställen beroende på hur man har sex </a:t>
            </a:r>
          </a:p>
          <a:p>
            <a:endParaRPr lang="sv-SE" sz="2400" dirty="0"/>
          </a:p>
          <a:p>
            <a:r>
              <a:rPr lang="sv-SE" sz="2400" dirty="0"/>
              <a:t>Oralsex – viktigt efterfråga vid gonorré</a:t>
            </a:r>
          </a:p>
          <a:p>
            <a:endParaRPr lang="sv-SE" sz="2400" dirty="0"/>
          </a:p>
          <a:p>
            <a:r>
              <a:rPr lang="sv-SE" sz="2400" dirty="0"/>
              <a:t>Klamydia hittas ofta enbart </a:t>
            </a:r>
            <a:r>
              <a:rPr lang="sv-SE" sz="2400" dirty="0" err="1"/>
              <a:t>rektalt</a:t>
            </a:r>
            <a:r>
              <a:rPr lang="sv-SE" sz="2400" dirty="0"/>
              <a:t>  eller ibland enbart oralt hos MSM. Urinprov missar det</a:t>
            </a:r>
          </a:p>
          <a:p>
            <a:pPr marL="0" indent="0">
              <a:buNone/>
            </a:pPr>
            <a:r>
              <a:rPr lang="sv-SE" sz="2400" i="1" dirty="0">
                <a:solidFill>
                  <a:srgbClr val="FF0000"/>
                </a:solidFill>
              </a:rPr>
              <a:t> </a:t>
            </a:r>
          </a:p>
          <a:p>
            <a:endParaRPr lang="sv-SE" sz="2400" b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1F37-A6F0-4ABD-8B59-67C0BE81E5BE}" type="datetime1">
              <a:rPr lang="sv-SE" smtClean="0"/>
              <a:pPr/>
              <a:t>2022-10-18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6995-44D7-4438-975A-FF51318B9162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7868</TotalTime>
  <Words>2330</Words>
  <Application>Microsoft Office PowerPoint</Application>
  <PresentationFormat>Bildspel på skärmen (4:3)</PresentationFormat>
  <Paragraphs>593</Paragraphs>
  <Slides>63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Office-tema</vt:lpstr>
      <vt:lpstr>PowerPoint-presentation</vt:lpstr>
      <vt:lpstr>STI-Sexuellt överförbara infektioner</vt:lpstr>
      <vt:lpstr>PowerPoint-presentation</vt:lpstr>
      <vt:lpstr>STI</vt:lpstr>
      <vt:lpstr>STI</vt:lpstr>
      <vt:lpstr>Exempel på besvär som skulle kunna bero på en STI</vt:lpstr>
      <vt:lpstr>Uretrit/dysuri</vt:lpstr>
      <vt:lpstr>Sexualanamnes-viktig</vt:lpstr>
      <vt:lpstr>Typ av sexuell kontakt</vt:lpstr>
      <vt:lpstr>Rektal provtagning</vt:lpstr>
      <vt:lpstr>Utlandssex?</vt:lpstr>
      <vt:lpstr>Klamydia</vt:lpstr>
      <vt:lpstr>Symtom klamydia Män</vt:lpstr>
      <vt:lpstr>Symtom klamydia kvinnor</vt:lpstr>
      <vt:lpstr>Komplikationer kvinnor</vt:lpstr>
      <vt:lpstr>Klamydia konjunktivit </vt:lpstr>
      <vt:lpstr>Klamydia- övriga symtom</vt:lpstr>
      <vt:lpstr>Klamydia i svalg?</vt:lpstr>
      <vt:lpstr>Hur göra-svalg?</vt:lpstr>
      <vt:lpstr>Behandling klamydia </vt:lpstr>
      <vt:lpstr>Klamydiabeh vid graviditet</vt:lpstr>
      <vt:lpstr>Konjunktivit (ögoninflammation) </vt:lpstr>
      <vt:lpstr>Behandling övrigt</vt:lpstr>
      <vt:lpstr>Klamydia- obligatoriskt</vt:lpstr>
      <vt:lpstr>Klamydia</vt:lpstr>
      <vt:lpstr>LGV-lymfogranuloma venerum</vt:lpstr>
      <vt:lpstr>LGV- 3 stadier</vt:lpstr>
      <vt:lpstr>LGV –när?</vt:lpstr>
      <vt:lpstr>Gonorré(Gc)</vt:lpstr>
      <vt:lpstr>Gonorré</vt:lpstr>
      <vt:lpstr>Gc- Symtom män</vt:lpstr>
      <vt:lpstr>Gc- symtom kvinnor</vt:lpstr>
      <vt:lpstr>Svalggonorré</vt:lpstr>
      <vt:lpstr>Gonorré- övriga symtom</vt:lpstr>
      <vt:lpstr>Resistens</vt:lpstr>
      <vt:lpstr>Positivt Gonorréprov eller stor misstanke om sjukdom</vt:lpstr>
      <vt:lpstr>Syfilis</vt:lpstr>
      <vt:lpstr>Naturalförlopp obehandlad syfilis</vt:lpstr>
      <vt:lpstr>Primärstadiet</vt:lpstr>
      <vt:lpstr>Sekundärstadiet,  ”the great imitator”</vt:lpstr>
      <vt:lpstr>Sekundärstadiet forts.</vt:lpstr>
      <vt:lpstr>Tertiärstadiet</vt:lpstr>
      <vt:lpstr>Latent syfilis</vt:lpstr>
      <vt:lpstr>Kongenital syfilis</vt:lpstr>
      <vt:lpstr>Syfilissmitta foster/barn</vt:lpstr>
      <vt:lpstr>Vilka screenas för syfilis?</vt:lpstr>
      <vt:lpstr>Vilka prover tas?</vt:lpstr>
      <vt:lpstr>PowerPoint-presentation</vt:lpstr>
      <vt:lpstr>Positiv syfilisserologi?</vt:lpstr>
      <vt:lpstr>Mycoplasma genitalium(Mg)</vt:lpstr>
      <vt:lpstr>Mycoplasma genitalium- Symptom</vt:lpstr>
      <vt:lpstr>Mg diagnostik</vt:lpstr>
      <vt:lpstr>Mg Behandling</vt:lpstr>
      <vt:lpstr>Resistens?</vt:lpstr>
      <vt:lpstr> Mycoplasma genitalium-partner</vt:lpstr>
      <vt:lpstr>Övrig Indikation för Mycoplasmaprov </vt:lpstr>
      <vt:lpstr>PowerPoint-presentation</vt:lpstr>
      <vt:lpstr>Indikation för provtagning STI</vt:lpstr>
      <vt:lpstr>Oralsex?</vt:lpstr>
      <vt:lpstr>Analsex?</vt:lpstr>
      <vt:lpstr>Utlandskontakt och/eller MSM:  </vt:lpstr>
      <vt:lpstr>PowerPoint-presentation</vt:lpstr>
      <vt:lpstr>Tack för mig!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Klamydia, Gonorré och Mycoplasma genitalium</dc:title>
  <dc:creator>ylva svedberg</dc:creator>
  <cp:lastModifiedBy>Haqwinzon Pia /Central förvaltning Hälso- och sjukvårdsenhet Smittskydd /Falun</cp:lastModifiedBy>
  <cp:revision>209</cp:revision>
  <cp:lastPrinted>2022-10-14T11:58:17Z</cp:lastPrinted>
  <dcterms:created xsi:type="dcterms:W3CDTF">2012-03-26T10:27:47Z</dcterms:created>
  <dcterms:modified xsi:type="dcterms:W3CDTF">2022-10-18T06:32:41Z</dcterms:modified>
</cp:coreProperties>
</file>