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43"/>
  </p:notesMasterIdLst>
  <p:handoutMasterIdLst>
    <p:handoutMasterId r:id="rId44"/>
  </p:handoutMasterIdLst>
  <p:sldIdLst>
    <p:sldId id="265" r:id="rId7"/>
    <p:sldId id="266" r:id="rId8"/>
    <p:sldId id="311" r:id="rId9"/>
    <p:sldId id="325" r:id="rId10"/>
    <p:sldId id="324" r:id="rId11"/>
    <p:sldId id="269" r:id="rId12"/>
    <p:sldId id="271" r:id="rId13"/>
    <p:sldId id="302" r:id="rId14"/>
    <p:sldId id="274" r:id="rId15"/>
    <p:sldId id="273" r:id="rId16"/>
    <p:sldId id="276" r:id="rId17"/>
    <p:sldId id="279" r:id="rId18"/>
    <p:sldId id="281" r:id="rId19"/>
    <p:sldId id="306" r:id="rId20"/>
    <p:sldId id="282" r:id="rId21"/>
    <p:sldId id="307" r:id="rId22"/>
    <p:sldId id="308" r:id="rId23"/>
    <p:sldId id="287" r:id="rId24"/>
    <p:sldId id="332" r:id="rId25"/>
    <p:sldId id="288" r:id="rId26"/>
    <p:sldId id="292" r:id="rId27"/>
    <p:sldId id="289" r:id="rId28"/>
    <p:sldId id="309" r:id="rId29"/>
    <p:sldId id="313" r:id="rId30"/>
    <p:sldId id="315" r:id="rId31"/>
    <p:sldId id="316" r:id="rId32"/>
    <p:sldId id="333" r:id="rId33"/>
    <p:sldId id="326" r:id="rId34"/>
    <p:sldId id="327" r:id="rId35"/>
    <p:sldId id="323" r:id="rId36"/>
    <p:sldId id="318" r:id="rId37"/>
    <p:sldId id="319" r:id="rId38"/>
    <p:sldId id="329" r:id="rId39"/>
    <p:sldId id="321" r:id="rId40"/>
    <p:sldId id="293" r:id="rId41"/>
    <p:sldId id="301" r:id="rId4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265"/>
            <p14:sldId id="266"/>
            <p14:sldId id="311"/>
            <p14:sldId id="325"/>
            <p14:sldId id="324"/>
            <p14:sldId id="269"/>
            <p14:sldId id="271"/>
            <p14:sldId id="302"/>
            <p14:sldId id="274"/>
            <p14:sldId id="273"/>
            <p14:sldId id="276"/>
            <p14:sldId id="279"/>
            <p14:sldId id="281"/>
            <p14:sldId id="306"/>
            <p14:sldId id="282"/>
            <p14:sldId id="307"/>
            <p14:sldId id="308"/>
            <p14:sldId id="287"/>
            <p14:sldId id="332"/>
            <p14:sldId id="288"/>
            <p14:sldId id="292"/>
            <p14:sldId id="289"/>
            <p14:sldId id="309"/>
            <p14:sldId id="313"/>
            <p14:sldId id="315"/>
            <p14:sldId id="316"/>
            <p14:sldId id="333"/>
            <p14:sldId id="326"/>
            <p14:sldId id="327"/>
            <p14:sldId id="323"/>
            <p14:sldId id="318"/>
            <p14:sldId id="319"/>
            <p14:sldId id="329"/>
            <p14:sldId id="321"/>
            <p14:sldId id="293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6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61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2022-10-14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2022-10-14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410701"/>
            <a:ext cx="1016146" cy="1037099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FC5DA319-72F1-4F70-9BE7-0CBB4F12E5D2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C9C-3923-5F46-8C29-96478227DAA8}" type="datetimeFigureOut">
              <a:rPr lang="sv-SE" smtClean="0"/>
              <a:t>2022-10-14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7DD-C362-A242-9E55-990FDFFF78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88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36EF070-D4A1-4BBC-95E2-C540A084EC01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775DD86-983D-4097-A028-87EAC6BF841B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1684484-201B-44CD-9746-00FED4EFCD5B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Rektangel 15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3C59008-A271-48C6-B77D-A5EBCC61C08A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9" name="Bildobjekt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905C11-AE40-4DD3-B577-1575C80BAAED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4152674-6AB9-4668-8AED-4226128661A6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401B1E7-2B4C-4E93-9B83-9D444BAB3785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Rektangel 15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037B5D3-587F-424B-B03D-31C4263C7226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Rektangel 15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F4FD-A897-495D-BDCD-BC1A3ECAF875}" type="datetime1">
              <a:rPr lang="sv-SE" smtClean="0"/>
              <a:t>2022-10-14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Hepatit A, B och C </a:t>
            </a:r>
            <a:br>
              <a:rPr lang="sv-SE" dirty="0" smtClean="0"/>
            </a:br>
            <a:r>
              <a:rPr lang="sv-SE" sz="2200" dirty="0"/>
              <a:t>Smittspårning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221019</a:t>
            </a:r>
          </a:p>
          <a:p>
            <a:r>
              <a:rPr lang="sv-SE" dirty="0" smtClean="0"/>
              <a:t>Helena Ernlund</a:t>
            </a:r>
            <a:r>
              <a:rPr lang="sv-SE" smtClean="0"/>
              <a:t>, öl Infektionskliniken </a:t>
            </a:r>
            <a:r>
              <a:rPr lang="sv-SE" dirty="0" smtClean="0"/>
              <a:t>Falun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2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B smittar </a:t>
            </a:r>
            <a:r>
              <a:rPr lang="sv-SE" u="sng" dirty="0" smtClean="0"/>
              <a:t>inte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sv-SE" dirty="0"/>
              <a:t>Vid hosta, nysning, dryck, mat, pussar. </a:t>
            </a:r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sv-SE" dirty="0"/>
              <a:t>Man kan dricka ur samma glas. </a:t>
            </a:r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sv-SE" dirty="0"/>
              <a:t>Man kan äta mat som någon med hepatit B lagat.</a:t>
            </a:r>
          </a:p>
          <a:p>
            <a:pPr>
              <a:lnSpc>
                <a:spcPct val="70000"/>
              </a:lnSpc>
              <a:buClr>
                <a:srgbClr val="FF0000"/>
              </a:buClr>
            </a:pPr>
            <a:endParaRPr lang="sv-SE" sz="2400" dirty="0"/>
          </a:p>
          <a:p>
            <a:pPr marL="0" indent="0">
              <a:buNone/>
            </a:pPr>
            <a:r>
              <a:rPr lang="sv-SE" dirty="0" smtClean="0"/>
              <a:t>Teoretisk risk vid djupa kyssar. Inga dokumenterade fall av salivsmitta finns.</a:t>
            </a:r>
          </a:p>
        </p:txBody>
      </p:sp>
    </p:spTree>
    <p:extLst>
      <p:ext uri="{BB962C8B-B14F-4D97-AF65-F5344CB8AC3E}">
        <p14:creationId xmlns:p14="http://schemas.microsoft.com/office/powerpoint/2010/main" val="22961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B –</a:t>
            </a:r>
            <a:r>
              <a:rPr lang="sv-SE" u="sng" dirty="0" smtClean="0"/>
              <a:t>när</a:t>
            </a:r>
            <a:r>
              <a:rPr lang="sv-SE" dirty="0" smtClean="0"/>
              <a:t> smittar det?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sv-SE" sz="2200" dirty="0"/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sv-SE" sz="2400" dirty="0"/>
              <a:t>Inkubationstid </a:t>
            </a:r>
            <a:r>
              <a:rPr lang="sv-SE" sz="2400" dirty="0" smtClean="0"/>
              <a:t>2-6 månader</a:t>
            </a:r>
            <a:r>
              <a:rPr lang="sv-SE" sz="2400" dirty="0"/>
              <a:t>.</a:t>
            </a:r>
          </a:p>
          <a:p>
            <a:pPr>
              <a:lnSpc>
                <a:spcPct val="70000"/>
              </a:lnSpc>
              <a:buClr>
                <a:srgbClr val="FF0000"/>
              </a:buClr>
            </a:pPr>
            <a:endParaRPr lang="sv-SE" sz="2400" dirty="0"/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sv-SE" sz="2400" dirty="0"/>
              <a:t>Smittsamhet från några veckor innan symptom tills man läkt </a:t>
            </a:r>
            <a:r>
              <a:rPr lang="sv-SE" sz="2400" dirty="0" smtClean="0"/>
              <a:t>ut!</a:t>
            </a:r>
          </a:p>
          <a:p>
            <a:pPr marL="0" indent="0">
              <a:lnSpc>
                <a:spcPct val="70000"/>
              </a:lnSpc>
              <a:buClr>
                <a:srgbClr val="FF0000"/>
              </a:buClr>
              <a:buNone/>
            </a:pPr>
            <a:r>
              <a:rPr lang="sv-SE" sz="2400" i="1" dirty="0" smtClean="0"/>
              <a:t>   Vid kronisk hepatit B kan man alltså vara smittsam hela livet. </a:t>
            </a:r>
            <a:endParaRPr lang="sv-SE" sz="2400" i="1" dirty="0"/>
          </a:p>
          <a:p>
            <a:pPr>
              <a:lnSpc>
                <a:spcPct val="70000"/>
              </a:lnSpc>
              <a:buClr>
                <a:srgbClr val="FF0000"/>
              </a:buClr>
            </a:pPr>
            <a:endParaRPr lang="sv-SE" sz="2400" dirty="0"/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sv-SE" sz="2400" b="1" dirty="0"/>
              <a:t>Ju mer virus, desto större smittrisk!</a:t>
            </a:r>
          </a:p>
          <a:p>
            <a:pPr lvl="1">
              <a:lnSpc>
                <a:spcPct val="70000"/>
              </a:lnSpc>
            </a:pPr>
            <a:endParaRPr lang="sv-SE" dirty="0" smtClean="0"/>
          </a:p>
          <a:p>
            <a:pPr lvl="1">
              <a:lnSpc>
                <a:spcPct val="7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v-SE" dirty="0" smtClean="0"/>
              <a:t>Vid </a:t>
            </a:r>
            <a:r>
              <a:rPr lang="sv-SE" i="1" dirty="0" smtClean="0"/>
              <a:t>akut</a:t>
            </a:r>
            <a:r>
              <a:rPr lang="sv-SE" dirty="0" smtClean="0"/>
              <a:t> hepatit B </a:t>
            </a:r>
            <a:r>
              <a:rPr lang="sv-SE" i="1" dirty="0" smtClean="0"/>
              <a:t>alltid</a:t>
            </a:r>
            <a:r>
              <a:rPr lang="sv-SE" dirty="0" smtClean="0"/>
              <a:t> mycket virus. </a:t>
            </a:r>
          </a:p>
          <a:p>
            <a:pPr marL="457200" lvl="1" indent="0">
              <a:lnSpc>
                <a:spcPct val="70000"/>
              </a:lnSpc>
              <a:buClr>
                <a:schemeClr val="tx2"/>
              </a:buClr>
              <a:buNone/>
            </a:pPr>
            <a:endParaRPr lang="sv-SE" dirty="0" smtClean="0"/>
          </a:p>
          <a:p>
            <a:pPr lvl="1">
              <a:lnSpc>
                <a:spcPct val="7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v-SE" dirty="0" smtClean="0"/>
              <a:t>Vid </a:t>
            </a:r>
            <a:r>
              <a:rPr lang="sv-SE" i="1" dirty="0" smtClean="0"/>
              <a:t>kronisk</a:t>
            </a:r>
            <a:r>
              <a:rPr lang="sv-SE" b="1" dirty="0" smtClean="0"/>
              <a:t> </a:t>
            </a:r>
            <a:r>
              <a:rPr lang="sv-SE" dirty="0" smtClean="0"/>
              <a:t>har</a:t>
            </a:r>
            <a:r>
              <a:rPr lang="sv-SE" b="1" dirty="0" smtClean="0"/>
              <a:t> </a:t>
            </a:r>
            <a:r>
              <a:rPr lang="sv-SE" i="1" dirty="0" smtClean="0"/>
              <a:t>en del </a:t>
            </a:r>
            <a:r>
              <a:rPr lang="sv-SE" dirty="0" smtClean="0"/>
              <a:t>mycket virus</a:t>
            </a:r>
            <a:r>
              <a:rPr lang="sv-SE" b="1" dirty="0" smtClean="0"/>
              <a:t>.</a:t>
            </a:r>
          </a:p>
          <a:p>
            <a:pPr marL="0" indent="0">
              <a:buNone/>
            </a:pPr>
            <a:endParaRPr lang="sv-SE" sz="2400" dirty="0" smtClean="0">
              <a:cs typeface="Microsoft YaHei" charset="0"/>
            </a:endParaRP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985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</a:t>
            </a:r>
            <a:r>
              <a:rPr lang="sv-SE" dirty="0" smtClean="0"/>
              <a:t>epatit B – alla får inte symptom </a:t>
            </a:r>
            <a:br>
              <a:rPr lang="sv-SE" dirty="0" smtClean="0"/>
            </a:br>
            <a:r>
              <a:rPr lang="sv-SE" sz="3100" dirty="0"/>
              <a:t>OBS! Man kan vara smittsam även om man inte har symptom</a:t>
            </a:r>
            <a:r>
              <a:rPr lang="sv-SE" sz="3100" dirty="0" smtClean="0"/>
              <a:t>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Clr>
                <a:schemeClr val="tx2"/>
              </a:buClr>
              <a:buNone/>
            </a:pPr>
            <a:r>
              <a:rPr lang="sv-SE" b="1" dirty="0" smtClean="0"/>
              <a:t>Akut hepatit B</a:t>
            </a:r>
          </a:p>
          <a:p>
            <a:pPr marL="0" indent="0">
              <a:lnSpc>
                <a:spcPct val="70000"/>
              </a:lnSpc>
              <a:buClr>
                <a:schemeClr val="tx2"/>
              </a:buClr>
              <a:buNone/>
            </a:pPr>
            <a:endParaRPr lang="sv-SE" b="1" dirty="0" smtClean="0"/>
          </a:p>
          <a:p>
            <a:pPr>
              <a:lnSpc>
                <a:spcPct val="70000"/>
              </a:lnSpc>
              <a:buClr>
                <a:schemeClr val="tx2"/>
              </a:buClr>
            </a:pPr>
            <a:r>
              <a:rPr lang="sv-SE" b="1" dirty="0" smtClean="0"/>
              <a:t>Barn </a:t>
            </a:r>
            <a:r>
              <a:rPr lang="sv-SE" b="1" dirty="0"/>
              <a:t>under 5 år </a:t>
            </a:r>
            <a:r>
              <a:rPr lang="sv-SE" dirty="0"/>
              <a:t>får mycket </a:t>
            </a:r>
            <a:r>
              <a:rPr lang="sv-SE" b="1" dirty="0"/>
              <a:t>sällan</a:t>
            </a:r>
            <a:r>
              <a:rPr lang="sv-SE" dirty="0"/>
              <a:t> symptom</a:t>
            </a:r>
            <a:r>
              <a:rPr lang="sv-SE" dirty="0" smtClean="0"/>
              <a:t>.</a:t>
            </a:r>
            <a:endParaRPr lang="sv-SE" dirty="0"/>
          </a:p>
          <a:p>
            <a:pPr>
              <a:lnSpc>
                <a:spcPct val="70000"/>
              </a:lnSpc>
              <a:buClr>
                <a:schemeClr val="tx2"/>
              </a:buClr>
            </a:pPr>
            <a:r>
              <a:rPr lang="sv-SE" dirty="0"/>
              <a:t>V</a:t>
            </a:r>
            <a:r>
              <a:rPr lang="sv-SE" dirty="0" smtClean="0"/>
              <a:t>id </a:t>
            </a:r>
            <a:r>
              <a:rPr lang="sv-SE" dirty="0"/>
              <a:t>smitta i </a:t>
            </a:r>
            <a:r>
              <a:rPr lang="sv-SE" b="1" dirty="0"/>
              <a:t>vuxen</a:t>
            </a:r>
            <a:r>
              <a:rPr lang="sv-SE" dirty="0"/>
              <a:t> </a:t>
            </a:r>
            <a:r>
              <a:rPr lang="sv-SE" dirty="0" smtClean="0"/>
              <a:t>ålder får </a:t>
            </a:r>
            <a:r>
              <a:rPr lang="sv-SE" b="1" dirty="0" smtClean="0"/>
              <a:t>hälften</a:t>
            </a:r>
            <a:r>
              <a:rPr lang="sv-SE" dirty="0" smtClean="0"/>
              <a:t> symptom.</a:t>
            </a:r>
          </a:p>
          <a:p>
            <a:pPr marL="0" indent="0">
              <a:lnSpc>
                <a:spcPct val="70000"/>
              </a:lnSpc>
              <a:buClr>
                <a:schemeClr val="tx2"/>
              </a:buClr>
              <a:buNone/>
            </a:pPr>
            <a:endParaRPr lang="sv-SE" dirty="0"/>
          </a:p>
          <a:p>
            <a:pPr>
              <a:lnSpc>
                <a:spcPct val="70000"/>
              </a:lnSpc>
              <a:buClr>
                <a:schemeClr val="tx2"/>
              </a:buClr>
            </a:pPr>
            <a:r>
              <a:rPr lang="sv-SE" dirty="0"/>
              <a:t>Många läker ut men några får kronisk hepatit.</a:t>
            </a:r>
          </a:p>
          <a:p>
            <a:pPr marL="0" indent="0">
              <a:lnSpc>
                <a:spcPct val="70000"/>
              </a:lnSpc>
              <a:buClr>
                <a:schemeClr val="tx2"/>
              </a:buClr>
              <a:buNone/>
            </a:pPr>
            <a:endParaRPr lang="sv-SE" dirty="0"/>
          </a:p>
          <a:p>
            <a:pPr>
              <a:lnSpc>
                <a:spcPct val="70000"/>
              </a:lnSpc>
            </a:pPr>
            <a:endParaRPr lang="sv-SE" dirty="0" smtClean="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sv-SE" b="1" dirty="0" smtClean="0"/>
              <a:t>Kronisk hepatit B</a:t>
            </a:r>
          </a:p>
          <a:p>
            <a:pPr>
              <a:lnSpc>
                <a:spcPct val="70000"/>
              </a:lnSpc>
              <a:buClr>
                <a:schemeClr val="tx2"/>
              </a:buClr>
              <a:buSzPct val="90000"/>
              <a:defRPr/>
            </a:pPr>
            <a:endParaRPr lang="sv-SE" dirty="0"/>
          </a:p>
          <a:p>
            <a:pPr>
              <a:lnSpc>
                <a:spcPct val="70000"/>
              </a:lnSpc>
              <a:buClr>
                <a:schemeClr val="tx2"/>
              </a:buClr>
              <a:buSzPct val="90000"/>
              <a:defRPr/>
            </a:pPr>
            <a:r>
              <a:rPr lang="sv-SE" dirty="0" smtClean="0"/>
              <a:t>Inga </a:t>
            </a:r>
            <a:r>
              <a:rPr lang="sv-SE" dirty="0"/>
              <a:t>symptom förrän man får komplikationer!</a:t>
            </a:r>
          </a:p>
          <a:p>
            <a:pPr>
              <a:lnSpc>
                <a:spcPct val="70000"/>
              </a:lnSpc>
              <a:buClr>
                <a:schemeClr val="tx2"/>
              </a:buClr>
              <a:buSzPct val="90000"/>
              <a:defRPr/>
            </a:pPr>
            <a:endParaRPr lang="sv-SE" dirty="0"/>
          </a:p>
          <a:p>
            <a:pPr>
              <a:lnSpc>
                <a:spcPct val="70000"/>
              </a:lnSpc>
              <a:buClr>
                <a:schemeClr val="tx2"/>
              </a:buClr>
              <a:buSzPct val="90000"/>
              <a:defRPr/>
            </a:pPr>
            <a:r>
              <a:rPr lang="sv-SE" dirty="0" smtClean="0"/>
              <a:t>Komplikationerna </a:t>
            </a:r>
            <a:r>
              <a:rPr lang="sv-SE" dirty="0"/>
              <a:t>kommer sent (vanligen efter 20-30 år): </a:t>
            </a:r>
            <a:r>
              <a:rPr lang="sv-SE" b="1" dirty="0"/>
              <a:t>leversvikt</a:t>
            </a:r>
            <a:r>
              <a:rPr lang="sv-SE" dirty="0"/>
              <a:t> och </a:t>
            </a:r>
            <a:r>
              <a:rPr lang="sv-SE" b="1" dirty="0" err="1"/>
              <a:t>hepatocellulär</a:t>
            </a:r>
            <a:r>
              <a:rPr lang="sv-SE" b="1" dirty="0"/>
              <a:t> </a:t>
            </a:r>
            <a:r>
              <a:rPr lang="sv-SE" dirty="0"/>
              <a:t>cancer.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sv-SE" sz="2000" dirty="0">
              <a:cs typeface="Microsoft YaHei" charset="0"/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v-SE" sz="2200" dirty="0">
                <a:cs typeface="Microsoft YaHei" charset="0"/>
              </a:rPr>
              <a:t>1/3 får levercirrhos.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v-SE" sz="2200" dirty="0">
                <a:cs typeface="Microsoft YaHei" charset="0"/>
              </a:rPr>
              <a:t>1/4 får </a:t>
            </a:r>
            <a:r>
              <a:rPr lang="sv-SE" sz="2200" dirty="0" err="1">
                <a:cs typeface="Microsoft YaHei" charset="0"/>
              </a:rPr>
              <a:t>hepatocellulär</a:t>
            </a:r>
            <a:r>
              <a:rPr lang="sv-SE" sz="2200" dirty="0">
                <a:cs typeface="Microsoft YaHei" charset="0"/>
              </a:rPr>
              <a:t> cancer.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0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1"/>
            <a:ext cx="9144000" cy="609317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00038" y="2800350"/>
            <a:ext cx="244316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400 miljoner kroniska bärare</a:t>
            </a:r>
            <a:endParaRPr lang="sv-SE" sz="2000" dirty="0"/>
          </a:p>
        </p:txBody>
      </p:sp>
      <p:sp>
        <p:nvSpPr>
          <p:cNvPr id="3" name="textruta 2"/>
          <p:cNvSpPr txBox="1"/>
          <p:nvPr/>
        </p:nvSpPr>
        <p:spPr>
          <a:xfrm>
            <a:off x="300037" y="4743450"/>
            <a:ext cx="367188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Sverige ca 1500 nya fall/år</a:t>
            </a:r>
          </a:p>
          <a:p>
            <a:r>
              <a:rPr lang="sv-SE" dirty="0" smtClean="0"/>
              <a:t>Vanligare vid iv missbruk och MSM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62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800" u="sng" dirty="0" smtClean="0"/>
              <a:t>Risk </a:t>
            </a:r>
            <a:r>
              <a:rPr lang="sv-SE" sz="3800" dirty="0" smtClean="0"/>
              <a:t>för kronisk hepatit B: beror på ålder vid smitta</a:t>
            </a:r>
            <a:endParaRPr lang="sv-SE" sz="3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2"/>
              </a:buClr>
              <a:buSzPct val="90000"/>
              <a:buFont typeface="Arial"/>
              <a:buChar char="•"/>
              <a:defRPr/>
            </a:pPr>
            <a:endParaRPr lang="sv-SE" dirty="0" smtClean="0">
              <a:cs typeface="Microsoft YaHei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90000"/>
              <a:buFont typeface="Arial"/>
              <a:buChar char="•"/>
              <a:defRPr/>
            </a:pPr>
            <a:r>
              <a:rPr lang="sv-SE" b="1" dirty="0" smtClean="0">
                <a:cs typeface="Microsoft YaHei" charset="0"/>
              </a:rPr>
              <a:t>Nästan alla </a:t>
            </a:r>
            <a:r>
              <a:rPr lang="sv-SE" dirty="0" smtClean="0">
                <a:cs typeface="Microsoft YaHei" charset="0"/>
              </a:rPr>
              <a:t>(90 %) </a:t>
            </a:r>
            <a:r>
              <a:rPr lang="sv-SE" b="1" dirty="0" smtClean="0">
                <a:cs typeface="Microsoft YaHei" charset="0"/>
              </a:rPr>
              <a:t>barn</a:t>
            </a:r>
            <a:r>
              <a:rPr lang="sv-SE" dirty="0" smtClean="0">
                <a:cs typeface="Microsoft YaHei" charset="0"/>
              </a:rPr>
              <a:t> </a:t>
            </a:r>
            <a:r>
              <a:rPr lang="sv-SE" dirty="0">
                <a:cs typeface="Microsoft YaHei" charset="0"/>
              </a:rPr>
              <a:t>som smittas </a:t>
            </a:r>
            <a:r>
              <a:rPr lang="sv-SE" dirty="0" smtClean="0">
                <a:cs typeface="Microsoft YaHei" charset="0"/>
              </a:rPr>
              <a:t>under </a:t>
            </a:r>
            <a:r>
              <a:rPr lang="sv-SE" b="1" dirty="0" smtClean="0">
                <a:cs typeface="Microsoft YaHei" charset="0"/>
              </a:rPr>
              <a:t>graviditet/vid förlossning </a:t>
            </a:r>
            <a:r>
              <a:rPr lang="sv-SE" dirty="0">
                <a:cs typeface="Microsoft YaHei" charset="0"/>
              </a:rPr>
              <a:t>utvecklar kronisk infektion</a:t>
            </a:r>
            <a:r>
              <a:rPr lang="sv-SE" dirty="0" smtClean="0">
                <a:cs typeface="Microsoft YaHei" charset="0"/>
              </a:rPr>
              <a:t>.</a:t>
            </a:r>
          </a:p>
          <a:p>
            <a:pPr marL="0" indent="0">
              <a:spcBef>
                <a:spcPts val="700"/>
              </a:spcBef>
              <a:buClr>
                <a:schemeClr val="tx2"/>
              </a:buClr>
              <a:buSzPct val="90000"/>
              <a:buNone/>
              <a:defRPr/>
            </a:pPr>
            <a:r>
              <a:rPr lang="sv-SE" dirty="0" smtClean="0">
                <a:cs typeface="Microsoft YaHei" charset="0"/>
              </a:rPr>
              <a:t>     </a:t>
            </a:r>
            <a:r>
              <a:rPr lang="sv-SE" i="1" dirty="0" smtClean="0">
                <a:cs typeface="Microsoft YaHei" charset="0"/>
              </a:rPr>
              <a:t>Den vanligaste formen av hepatit B i världen.</a:t>
            </a:r>
            <a:endParaRPr lang="sv-SE" i="1" dirty="0">
              <a:cs typeface="Microsoft YaHei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90000"/>
              <a:buFont typeface="Arial"/>
              <a:buChar char="•"/>
              <a:defRPr/>
            </a:pPr>
            <a:endParaRPr lang="sv-SE" dirty="0" smtClean="0">
              <a:cs typeface="Microsoft YaHei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90000"/>
              <a:buFont typeface="Arial"/>
              <a:buChar char="•"/>
              <a:defRPr/>
            </a:pPr>
            <a:r>
              <a:rPr lang="sv-SE" b="1" dirty="0" smtClean="0">
                <a:cs typeface="Microsoft YaHei" charset="0"/>
              </a:rPr>
              <a:t>Få</a:t>
            </a:r>
            <a:r>
              <a:rPr lang="sv-SE" dirty="0" smtClean="0">
                <a:cs typeface="Microsoft YaHei" charset="0"/>
              </a:rPr>
              <a:t> (&lt; 5 %) som smittas  </a:t>
            </a:r>
            <a:r>
              <a:rPr lang="sv-SE" b="1" dirty="0" smtClean="0">
                <a:cs typeface="Microsoft YaHei" charset="0"/>
              </a:rPr>
              <a:t>efter 7 års ålder </a:t>
            </a:r>
            <a:r>
              <a:rPr lang="sv-SE" dirty="0" smtClean="0">
                <a:cs typeface="Microsoft YaHei" charset="0"/>
              </a:rPr>
              <a:t>får </a:t>
            </a:r>
            <a:r>
              <a:rPr lang="sv-SE" dirty="0">
                <a:cs typeface="Microsoft YaHei" charset="0"/>
              </a:rPr>
              <a:t>en kronisk </a:t>
            </a:r>
            <a:r>
              <a:rPr lang="sv-SE" dirty="0" smtClean="0">
                <a:cs typeface="Microsoft YaHei" charset="0"/>
              </a:rPr>
              <a:t>infektion</a:t>
            </a:r>
            <a:endParaRPr lang="sv-SE" dirty="0">
              <a:cs typeface="Microsoft YaHei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90000"/>
              <a:buFont typeface="Arial"/>
              <a:buChar char="•"/>
              <a:defRPr/>
            </a:pPr>
            <a:endParaRPr lang="sv-SE" dirty="0">
              <a:cs typeface="Microsoft YaHei" charset="0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46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Kronisk hepatit B: naturalförlopp vid smitta i barndomen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sv-SE" sz="2400" dirty="0" smtClean="0"/>
              <a:t>De första åren: </a:t>
            </a:r>
            <a:r>
              <a:rPr lang="sv-SE" sz="2400" b="1" dirty="0" smtClean="0"/>
              <a:t>mycket hepatit B-virus</a:t>
            </a:r>
            <a:r>
              <a:rPr lang="sv-SE" sz="2400" dirty="0" smtClean="0"/>
              <a:t>. </a:t>
            </a:r>
          </a:p>
          <a:p>
            <a:pPr marL="571500" lvl="1" indent="-342900">
              <a:buClr>
                <a:schemeClr val="tx2"/>
              </a:buClr>
            </a:pPr>
            <a:r>
              <a:rPr lang="sv-SE" b="1" dirty="0"/>
              <a:t>H</a:t>
            </a:r>
            <a:r>
              <a:rPr lang="sv-SE" b="1" dirty="0" smtClean="0"/>
              <a:t>ögsmittsam</a:t>
            </a:r>
            <a:r>
              <a:rPr lang="sv-SE" b="1" dirty="0"/>
              <a:t>.</a:t>
            </a:r>
          </a:p>
          <a:p>
            <a:pPr marL="571500" lvl="1" indent="-342900">
              <a:buClr>
                <a:schemeClr val="tx2"/>
              </a:buClr>
            </a:pPr>
            <a:r>
              <a:rPr lang="sv-SE" dirty="0" smtClean="0"/>
              <a:t>Immunförsvaret ”bryr sig inte </a:t>
            </a:r>
            <a:r>
              <a:rPr lang="sv-SE" dirty="0" err="1" smtClean="0"/>
              <a:t>om”viruset</a:t>
            </a:r>
            <a:r>
              <a:rPr lang="sv-SE" dirty="0" smtClean="0"/>
              <a:t>. </a:t>
            </a:r>
          </a:p>
          <a:p>
            <a:pPr marL="571500" lvl="1" indent="-342900">
              <a:buClr>
                <a:schemeClr val="tx2"/>
              </a:buClr>
            </a:pPr>
            <a:endParaRPr lang="sv-SE" dirty="0" smtClean="0"/>
          </a:p>
          <a:p>
            <a:pPr marL="0" indent="0">
              <a:buClr>
                <a:schemeClr val="tx2"/>
              </a:buClr>
              <a:buNone/>
            </a:pPr>
            <a:r>
              <a:rPr lang="sv-SE" sz="2400" dirty="0" smtClean="0"/>
              <a:t>Oftast någon gång i tonåren börjar immunförsvaret försöka göra sig av med viruset. </a:t>
            </a:r>
          </a:p>
          <a:p>
            <a:pPr lvl="1">
              <a:buClr>
                <a:schemeClr val="tx2"/>
              </a:buClr>
            </a:pPr>
            <a:r>
              <a:rPr lang="sv-SE" dirty="0" smtClean="0"/>
              <a:t>Fortfarande mycket virus men sjunkande.</a:t>
            </a:r>
          </a:p>
          <a:p>
            <a:pPr>
              <a:buClr>
                <a:schemeClr val="tx2"/>
              </a:buClr>
            </a:pPr>
            <a:endParaRPr lang="sv-SE" sz="2400" dirty="0" smtClean="0"/>
          </a:p>
          <a:p>
            <a:pPr marL="0" indent="0">
              <a:buClr>
                <a:schemeClr val="tx2"/>
              </a:buClr>
              <a:buNone/>
            </a:pPr>
            <a:r>
              <a:rPr lang="sv-SE" sz="2400" dirty="0" smtClean="0"/>
              <a:t>Några läker därefter ut infektionen helt. </a:t>
            </a:r>
          </a:p>
          <a:p>
            <a:pPr marL="571500" lvl="1" indent="-342900">
              <a:buClr>
                <a:schemeClr val="tx2"/>
              </a:buClr>
            </a:pPr>
            <a:r>
              <a:rPr lang="sv-SE" dirty="0" smtClean="0"/>
              <a:t>De </a:t>
            </a:r>
            <a:r>
              <a:rPr lang="sv-SE" dirty="0"/>
              <a:t>flesta har dock kvar </a:t>
            </a:r>
            <a:r>
              <a:rPr lang="sv-SE" b="1" dirty="0"/>
              <a:t>lite virus.</a:t>
            </a:r>
          </a:p>
          <a:p>
            <a:pPr marL="571500" lvl="1" indent="-342900">
              <a:buClr>
                <a:schemeClr val="tx2"/>
              </a:buClr>
            </a:pPr>
            <a:r>
              <a:rPr lang="sv-SE" dirty="0" smtClean="0"/>
              <a:t>Man </a:t>
            </a:r>
            <a:r>
              <a:rPr lang="sv-SE" dirty="0"/>
              <a:t>är </a:t>
            </a:r>
            <a:r>
              <a:rPr lang="sv-SE" dirty="0" smtClean="0"/>
              <a:t>då </a:t>
            </a:r>
            <a:r>
              <a:rPr lang="sv-SE" b="1" dirty="0" smtClean="0"/>
              <a:t>lågsmittsam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1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Hepatit B diagnos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200" dirty="0" smtClean="0">
                <a:solidFill>
                  <a:schemeClr val="tx1"/>
                </a:solidFill>
                <a:cs typeface="Microsoft YaHei" charset="0"/>
              </a:rPr>
              <a:t>Blodprov </a:t>
            </a:r>
            <a:r>
              <a:rPr lang="sv-SE" sz="2200" dirty="0">
                <a:solidFill>
                  <a:schemeClr val="tx1"/>
                </a:solidFill>
                <a:cs typeface="Microsoft YaHei" charset="0"/>
              </a:rPr>
              <a:t>som mäter antigen (ag) eller antikroppar (ak) mot hepatit </a:t>
            </a:r>
            <a:r>
              <a:rPr lang="sv-SE" sz="2200" dirty="0" smtClean="0">
                <a:solidFill>
                  <a:schemeClr val="tx1"/>
                </a:solidFill>
                <a:cs typeface="Microsoft YaHei" charset="0"/>
              </a:rPr>
              <a:t>B-viruset</a:t>
            </a:r>
            <a:endParaRPr lang="sv-SE" sz="220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5740870" cy="4048124"/>
          </a:xfrm>
        </p:spPr>
        <p:txBody>
          <a:bodyPr>
            <a:noAutofit/>
          </a:bodyPr>
          <a:lstStyle/>
          <a:p>
            <a:pPr marL="0" indent="0">
              <a:spcBef>
                <a:spcPts val="700"/>
              </a:spcBef>
              <a:buClr>
                <a:srgbClr val="B2B2B2"/>
              </a:buClr>
              <a:buSzPct val="90000"/>
              <a:buNone/>
              <a:defRPr/>
            </a:pPr>
            <a:r>
              <a:rPr lang="sv-SE" sz="2000" dirty="0" smtClean="0">
                <a:cs typeface="Microsoft YaHei" charset="0"/>
              </a:rPr>
              <a:t>Antigen: delar av virus som stimulerar </a:t>
            </a:r>
            <a:r>
              <a:rPr lang="sv-SE" sz="2000" dirty="0">
                <a:cs typeface="Microsoft YaHei" charset="0"/>
              </a:rPr>
              <a:t>bildning av </a:t>
            </a:r>
            <a:r>
              <a:rPr lang="sv-SE" sz="2000" dirty="0" smtClean="0">
                <a:cs typeface="Microsoft YaHei" charset="0"/>
              </a:rPr>
              <a:t>antikroppar (först </a:t>
            </a:r>
            <a:r>
              <a:rPr lang="sv-SE" sz="2000" dirty="0" err="1" smtClean="0">
                <a:cs typeface="Microsoft YaHei" charset="0"/>
              </a:rPr>
              <a:t>IgM</a:t>
            </a:r>
            <a:r>
              <a:rPr lang="sv-SE" sz="2000" dirty="0" smtClean="0">
                <a:cs typeface="Microsoft YaHei" charset="0"/>
              </a:rPr>
              <a:t>-ak och sedan </a:t>
            </a:r>
            <a:r>
              <a:rPr lang="sv-SE" sz="2000" dirty="0" err="1" smtClean="0">
                <a:cs typeface="Microsoft YaHei" charset="0"/>
              </a:rPr>
              <a:t>IgG</a:t>
            </a:r>
            <a:r>
              <a:rPr lang="sv-SE" sz="2000" dirty="0" smtClean="0">
                <a:cs typeface="Microsoft YaHei" charset="0"/>
              </a:rPr>
              <a:t>-ak). </a:t>
            </a:r>
          </a:p>
          <a:p>
            <a:pPr marL="0" indent="0">
              <a:spcBef>
                <a:spcPts val="700"/>
              </a:spcBef>
              <a:buClr>
                <a:srgbClr val="B2B2B2"/>
              </a:buClr>
              <a:buSzPct val="90000"/>
              <a:buNone/>
              <a:defRPr/>
            </a:pPr>
            <a:r>
              <a:rPr lang="sv-SE" sz="2000" dirty="0" smtClean="0">
                <a:cs typeface="Microsoft YaHei" charset="0"/>
              </a:rPr>
              <a:t>När antikroppar bildats försvinner antigenen.</a:t>
            </a:r>
            <a:endParaRPr lang="sv-SE" sz="2000" dirty="0">
              <a:cs typeface="Microsoft YaHei" charset="0"/>
            </a:endParaRPr>
          </a:p>
          <a:p>
            <a:pPr marL="457200" indent="-457200">
              <a:spcBef>
                <a:spcPts val="700"/>
              </a:spcBef>
              <a:buClr>
                <a:srgbClr val="B2B2B2"/>
              </a:buClr>
              <a:buSzPct val="90000"/>
              <a:buFont typeface="Arial"/>
              <a:buChar char="•"/>
              <a:defRPr/>
            </a:pPr>
            <a:endParaRPr lang="sv-SE" sz="2000" dirty="0">
              <a:cs typeface="Microsoft YaHei" charset="0"/>
            </a:endParaRPr>
          </a:p>
          <a:p>
            <a:pPr>
              <a:spcBef>
                <a:spcPts val="700"/>
              </a:spcBef>
              <a:buClr>
                <a:schemeClr val="tx2"/>
              </a:buClr>
              <a:buSzPct val="90000"/>
              <a:defRPr/>
            </a:pPr>
            <a:r>
              <a:rPr lang="sv-SE" sz="2000" dirty="0" err="1" smtClean="0">
                <a:cs typeface="Microsoft YaHei" charset="0"/>
              </a:rPr>
              <a:t>HBsAg</a:t>
            </a:r>
            <a:r>
              <a:rPr lang="sv-SE" sz="2000" dirty="0">
                <a:cs typeface="Microsoft YaHei" charset="0"/>
              </a:rPr>
              <a:t>	</a:t>
            </a:r>
            <a:r>
              <a:rPr lang="sv-SE" sz="2000" dirty="0" smtClean="0">
                <a:cs typeface="Microsoft YaHei" charset="0"/>
              </a:rPr>
              <a:t>	del </a:t>
            </a:r>
            <a:r>
              <a:rPr lang="sv-SE" sz="2000" dirty="0">
                <a:cs typeface="Microsoft YaHei" charset="0"/>
              </a:rPr>
              <a:t>av virusets yta </a:t>
            </a:r>
          </a:p>
          <a:p>
            <a:pPr>
              <a:spcBef>
                <a:spcPts val="700"/>
              </a:spcBef>
              <a:buClr>
                <a:schemeClr val="tx2"/>
              </a:buClr>
              <a:buSzPct val="90000"/>
              <a:defRPr/>
            </a:pPr>
            <a:r>
              <a:rPr lang="sv-SE" sz="2000" dirty="0" smtClean="0">
                <a:cs typeface="Microsoft YaHei" charset="0"/>
              </a:rPr>
              <a:t>anti-HBs</a:t>
            </a:r>
            <a:r>
              <a:rPr lang="sv-SE" sz="2000" dirty="0">
                <a:cs typeface="Microsoft YaHei" charset="0"/>
              </a:rPr>
              <a:t>	</a:t>
            </a:r>
            <a:r>
              <a:rPr lang="sv-SE" sz="2000" dirty="0" smtClean="0">
                <a:cs typeface="Microsoft YaHei" charset="0"/>
              </a:rPr>
              <a:t>	antikropp </a:t>
            </a:r>
            <a:r>
              <a:rPr lang="sv-SE" sz="2000" dirty="0">
                <a:cs typeface="Microsoft YaHei" charset="0"/>
              </a:rPr>
              <a:t>mot den delen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90000"/>
              <a:buFont typeface="Arial"/>
              <a:buChar char="•"/>
              <a:defRPr/>
            </a:pPr>
            <a:endParaRPr lang="sv-SE" sz="2000" dirty="0">
              <a:cs typeface="Microsoft YaHei" charset="0"/>
            </a:endParaRPr>
          </a:p>
          <a:p>
            <a:pPr>
              <a:spcBef>
                <a:spcPts val="700"/>
              </a:spcBef>
              <a:buClr>
                <a:schemeClr val="tx2"/>
              </a:buClr>
              <a:buSzPct val="90000"/>
              <a:defRPr/>
            </a:pPr>
            <a:r>
              <a:rPr lang="sv-SE" sz="2000" dirty="0" smtClean="0">
                <a:cs typeface="Microsoft YaHei" charset="0"/>
              </a:rPr>
              <a:t>anti-</a:t>
            </a:r>
            <a:r>
              <a:rPr lang="sv-SE" sz="2000" dirty="0" err="1" smtClean="0">
                <a:cs typeface="Microsoft YaHei" charset="0"/>
              </a:rPr>
              <a:t>HBc</a:t>
            </a:r>
            <a:r>
              <a:rPr lang="sv-SE" sz="2000" dirty="0">
                <a:cs typeface="Microsoft YaHei" charset="0"/>
              </a:rPr>
              <a:t>	</a:t>
            </a:r>
            <a:r>
              <a:rPr lang="sv-SE" sz="2000" dirty="0" smtClean="0">
                <a:cs typeface="Microsoft YaHei" charset="0"/>
              </a:rPr>
              <a:t>	ak </a:t>
            </a:r>
            <a:r>
              <a:rPr lang="sv-SE" sz="2000" dirty="0">
                <a:cs typeface="Microsoft YaHei" charset="0"/>
              </a:rPr>
              <a:t>mot kärnan: </a:t>
            </a:r>
            <a:r>
              <a:rPr lang="sv-SE" sz="2000" dirty="0" err="1" smtClean="0">
                <a:cs typeface="Microsoft YaHei" charset="0"/>
              </a:rPr>
              <a:t>IgM</a:t>
            </a:r>
            <a:r>
              <a:rPr lang="sv-SE" sz="2000" dirty="0" smtClean="0">
                <a:cs typeface="Microsoft YaHei" charset="0"/>
              </a:rPr>
              <a:t> </a:t>
            </a:r>
            <a:r>
              <a:rPr lang="sv-SE" sz="1800" dirty="0" smtClean="0">
                <a:cs typeface="Microsoft YaHei" charset="0"/>
              </a:rPr>
              <a:t>först, </a:t>
            </a:r>
            <a:r>
              <a:rPr lang="sv-SE" sz="1800" dirty="0" err="1" smtClean="0">
                <a:cs typeface="Microsoft YaHei" charset="0"/>
              </a:rPr>
              <a:t>IgG</a:t>
            </a:r>
            <a:r>
              <a:rPr lang="sv-SE" sz="1800" dirty="0" smtClean="0">
                <a:cs typeface="Microsoft YaHei" charset="0"/>
              </a:rPr>
              <a:t> senare</a:t>
            </a:r>
            <a:endParaRPr lang="sv-SE" sz="1800" dirty="0">
              <a:cs typeface="Microsoft YaHei" charset="0"/>
            </a:endParaRPr>
          </a:p>
          <a:p>
            <a:pPr>
              <a:spcBef>
                <a:spcPts val="700"/>
              </a:spcBef>
              <a:buClr>
                <a:schemeClr val="tx2"/>
              </a:buClr>
              <a:buSzPct val="90000"/>
              <a:defRPr/>
            </a:pPr>
            <a:endParaRPr lang="sv-SE" sz="2000" dirty="0" smtClean="0">
              <a:cs typeface="Microsoft YaHei" charset="0"/>
            </a:endParaRPr>
          </a:p>
          <a:p>
            <a:pPr>
              <a:spcBef>
                <a:spcPts val="700"/>
              </a:spcBef>
              <a:buClr>
                <a:schemeClr val="tx2"/>
              </a:buClr>
              <a:buSzPct val="90000"/>
              <a:defRPr/>
            </a:pPr>
            <a:r>
              <a:rPr lang="sv-SE" sz="2000" dirty="0" err="1" smtClean="0">
                <a:cs typeface="Microsoft YaHei" charset="0"/>
              </a:rPr>
              <a:t>HBeAg</a:t>
            </a:r>
            <a:r>
              <a:rPr lang="sv-SE" sz="2000" dirty="0">
                <a:cs typeface="Microsoft YaHei" charset="0"/>
              </a:rPr>
              <a:t>: 	</a:t>
            </a:r>
            <a:r>
              <a:rPr lang="sv-SE" sz="2000" dirty="0" smtClean="0">
                <a:cs typeface="Microsoft YaHei" charset="0"/>
              </a:rPr>
              <a:t>	”</a:t>
            </a:r>
            <a:r>
              <a:rPr lang="sv-SE" sz="2000" dirty="0" err="1" smtClean="0">
                <a:cs typeface="Microsoft YaHei" charset="0"/>
              </a:rPr>
              <a:t>extracellulärag</a:t>
            </a:r>
            <a:r>
              <a:rPr lang="sv-SE" sz="2000" dirty="0" smtClean="0">
                <a:cs typeface="Microsoft YaHei" charset="0"/>
              </a:rPr>
              <a:t>”</a:t>
            </a:r>
            <a:endParaRPr lang="sv-SE" sz="2000" dirty="0">
              <a:cs typeface="Microsoft YaHei" charset="0"/>
            </a:endParaRPr>
          </a:p>
          <a:p>
            <a:pPr>
              <a:spcBef>
                <a:spcPts val="700"/>
              </a:spcBef>
              <a:buClr>
                <a:schemeClr val="tx2"/>
              </a:buClr>
              <a:buSzPct val="90000"/>
              <a:defRPr/>
            </a:pPr>
            <a:r>
              <a:rPr lang="sv-SE" sz="2000" dirty="0">
                <a:cs typeface="Microsoft YaHei" charset="0"/>
              </a:rPr>
              <a:t>anti-</a:t>
            </a:r>
            <a:r>
              <a:rPr lang="sv-SE" sz="2000" dirty="0" err="1">
                <a:cs typeface="Microsoft YaHei" charset="0"/>
              </a:rPr>
              <a:t>HBe</a:t>
            </a:r>
            <a:r>
              <a:rPr lang="sv-SE" sz="2000" dirty="0">
                <a:cs typeface="Microsoft YaHei" charset="0"/>
              </a:rPr>
              <a:t>: 	</a:t>
            </a:r>
            <a:r>
              <a:rPr lang="sv-SE" sz="2000" dirty="0" smtClean="0">
                <a:cs typeface="Microsoft YaHei" charset="0"/>
              </a:rPr>
              <a:t>ak </a:t>
            </a:r>
            <a:r>
              <a:rPr lang="sv-SE" sz="2000" dirty="0">
                <a:cs typeface="Microsoft YaHei" charset="0"/>
              </a:rPr>
              <a:t>mot </a:t>
            </a:r>
            <a:r>
              <a:rPr lang="sv-SE" sz="2000" dirty="0" err="1">
                <a:cs typeface="Microsoft YaHei" charset="0"/>
              </a:rPr>
              <a:t>extracellulärag</a:t>
            </a:r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14" name="Platshållare för innehåll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2772" y="2369128"/>
            <a:ext cx="4813188" cy="28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1026" name="Picture 2" descr="http://www.bio-rad.com/webroot/web/images/cdg/products/blood_virus/product_overlay_content/global/bvd_antibody_hbsageia_03b_over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" y="2257235"/>
            <a:ext cx="6703059" cy="3535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596" y="314135"/>
            <a:ext cx="4706404" cy="38862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955964" y="490451"/>
            <a:ext cx="408986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Serologiremiss i TC, Mikrobiologen, </a:t>
            </a:r>
            <a:r>
              <a:rPr lang="sv-SE" dirty="0" smtClean="0">
                <a:solidFill>
                  <a:srgbClr val="FF0000"/>
                </a:solidFill>
              </a:rPr>
              <a:t>Falun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Ellips 2"/>
          <p:cNvSpPr/>
          <p:nvPr/>
        </p:nvSpPr>
        <p:spPr>
          <a:xfrm>
            <a:off x="7485596" y="149628"/>
            <a:ext cx="4152222" cy="556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7405237" y="2754282"/>
            <a:ext cx="4152222" cy="556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1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kan man göra vid smitta?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v-SE" b="1" dirty="0" smtClean="0"/>
              <a:t>Postexpositionsprofylax: för att förhindra sjukdom.</a:t>
            </a:r>
          </a:p>
          <a:p>
            <a:pPr marL="0" indent="0" algn="ctr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Vaccin</a:t>
            </a:r>
          </a:p>
          <a:p>
            <a:pPr marL="800100" lvl="2" indent="-342900">
              <a:buClr>
                <a:schemeClr val="tx2"/>
              </a:buClr>
            </a:pPr>
            <a:r>
              <a:rPr lang="sv-SE" sz="2100" dirty="0"/>
              <a:t>Så snart som </a:t>
            </a:r>
            <a:r>
              <a:rPr lang="sv-SE" sz="2100" dirty="0" smtClean="0"/>
              <a:t>möjligt, helst inom 12 timmar</a:t>
            </a:r>
            <a:endParaRPr lang="sv-SE" sz="2100" dirty="0"/>
          </a:p>
          <a:p>
            <a:pPr marL="800100" lvl="2" indent="-342900">
              <a:buClr>
                <a:schemeClr val="tx2"/>
              </a:buClr>
            </a:pPr>
            <a:endParaRPr lang="sv-SE" sz="2100" dirty="0"/>
          </a:p>
          <a:p>
            <a:pPr marL="800100" lvl="2" indent="-342900">
              <a:buClr>
                <a:schemeClr val="tx2"/>
              </a:buClr>
            </a:pPr>
            <a:r>
              <a:rPr lang="sv-SE" sz="2100" dirty="0" smtClean="0"/>
              <a:t>Totalt 3 eller 4 sprutor under 6-12 månader, beroende på om man </a:t>
            </a:r>
            <a:r>
              <a:rPr lang="sv-SE" sz="2100" dirty="0" err="1" smtClean="0"/>
              <a:t>snabbvaccinerar</a:t>
            </a:r>
            <a:r>
              <a:rPr lang="sv-SE" sz="2100" dirty="0" smtClean="0"/>
              <a:t>” eller inte</a:t>
            </a:r>
          </a:p>
          <a:p>
            <a:pPr marL="457200" lvl="2" indent="0">
              <a:buClr>
                <a:schemeClr val="tx2"/>
              </a:buClr>
              <a:buNone/>
            </a:pPr>
            <a:r>
              <a:rPr lang="sv-SE" dirty="0"/>
              <a:t> </a:t>
            </a:r>
            <a:r>
              <a:rPr lang="sv-SE" dirty="0" smtClean="0"/>
              <a:t>      </a:t>
            </a:r>
          </a:p>
          <a:p>
            <a:pPr marL="457200" lvl="2" indent="0">
              <a:buClr>
                <a:schemeClr val="tx2"/>
              </a:buClr>
              <a:buNone/>
            </a:pPr>
            <a:r>
              <a:rPr lang="sv-SE" dirty="0"/>
              <a:t> </a:t>
            </a:r>
            <a:r>
              <a:rPr lang="sv-SE" dirty="0" smtClean="0"/>
              <a:t>      Vanlig vaccination: dag 0, efter 1 och efter 6 månader</a:t>
            </a:r>
          </a:p>
          <a:p>
            <a:pPr marL="457200" lvl="2" indent="0">
              <a:buClr>
                <a:schemeClr val="tx2"/>
              </a:buClr>
              <a:buNone/>
            </a:pPr>
            <a:r>
              <a:rPr lang="sv-SE" dirty="0" smtClean="0"/>
              <a:t>       Snabbvaccination: dag 0, dag 7, dag 21 + efter ca 12 månader</a:t>
            </a:r>
            <a:endParaRPr lang="sv-SE" dirty="0"/>
          </a:p>
          <a:p>
            <a:pPr lvl="2">
              <a:buClr>
                <a:schemeClr val="tx2"/>
              </a:buClr>
            </a:pPr>
            <a:endParaRPr lang="sv-SE" dirty="0"/>
          </a:p>
          <a:p>
            <a:pPr marL="0" indent="0">
              <a:buClr>
                <a:schemeClr val="tx2"/>
              </a:buClr>
              <a:buNone/>
            </a:pPr>
            <a:r>
              <a:rPr lang="sv-SE" b="1" dirty="0" smtClean="0"/>
              <a:t>Immunglobulin </a:t>
            </a:r>
            <a:r>
              <a:rPr lang="sv-SE" dirty="0" smtClean="0"/>
              <a:t>= antikroppar mot hepatit B</a:t>
            </a:r>
            <a:endParaRPr lang="sv-SE" dirty="0"/>
          </a:p>
          <a:p>
            <a:pPr lvl="1">
              <a:buClr>
                <a:schemeClr val="tx2"/>
              </a:buClr>
            </a:pPr>
            <a:r>
              <a:rPr lang="sv-SE" sz="2000" dirty="0"/>
              <a:t>Vid </a:t>
            </a:r>
            <a:r>
              <a:rPr lang="sv-SE" sz="2000" b="1" dirty="0"/>
              <a:t>högsmittsam</a:t>
            </a:r>
            <a:r>
              <a:rPr lang="sv-SE" sz="2000" dirty="0"/>
              <a:t> </a:t>
            </a:r>
            <a:r>
              <a:rPr lang="sv-SE" sz="2000" dirty="0" smtClean="0"/>
              <a:t>källa</a:t>
            </a:r>
            <a:endParaRPr lang="sv-SE" sz="2000" dirty="0"/>
          </a:p>
          <a:p>
            <a:pPr lvl="1">
              <a:buClr>
                <a:schemeClr val="tx2"/>
              </a:buClr>
            </a:pPr>
            <a:r>
              <a:rPr lang="sv-SE" sz="2000" dirty="0"/>
              <a:t>Så snart som </a:t>
            </a:r>
            <a:r>
              <a:rPr lang="sv-SE" sz="2000" dirty="0" smtClean="0"/>
              <a:t>möjligt</a:t>
            </a: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Anhöriga ska vaccineras</a:t>
            </a:r>
          </a:p>
        </p:txBody>
      </p:sp>
    </p:spTree>
    <p:extLst>
      <p:ext uri="{BB962C8B-B14F-4D97-AF65-F5344CB8AC3E}">
        <p14:creationId xmlns:p14="http://schemas.microsoft.com/office/powerpoint/2010/main" val="814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kan man göra vid smitta</a:t>
            </a:r>
            <a:r>
              <a:rPr lang="sv-SE" dirty="0" smtClean="0"/>
              <a:t>?</a:t>
            </a:r>
            <a:br>
              <a:rPr lang="sv-SE" dirty="0" smtClean="0"/>
            </a:br>
            <a:r>
              <a:rPr lang="sv-SE" dirty="0" smtClean="0"/>
              <a:t>-gravida kvinnor med hepatit B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700"/>
              </a:spcBef>
              <a:buClr>
                <a:schemeClr val="tx2"/>
              </a:buClr>
              <a:buSzPct val="90000"/>
              <a:buFont typeface="Arial"/>
              <a:buChar char="•"/>
              <a:defRPr/>
            </a:pPr>
            <a:endParaRPr lang="sv-SE" dirty="0" smtClean="0">
              <a:cs typeface="Microsoft YaHei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90000"/>
              <a:buFont typeface="Arial"/>
              <a:buChar char="•"/>
              <a:defRPr/>
            </a:pPr>
            <a:r>
              <a:rPr lang="sv-SE" dirty="0" smtClean="0">
                <a:cs typeface="Microsoft YaHei" charset="0"/>
              </a:rPr>
              <a:t>Högsmittsamma </a:t>
            </a:r>
            <a:r>
              <a:rPr lang="sv-SE" dirty="0">
                <a:cs typeface="Microsoft YaHei" charset="0"/>
              </a:rPr>
              <a:t>kvinnor: </a:t>
            </a:r>
            <a:r>
              <a:rPr lang="sv-SE" dirty="0" smtClean="0">
                <a:cs typeface="Microsoft YaHei" charset="0"/>
              </a:rPr>
              <a:t>antivirala läkemedel (Infektionsmottagningen)</a:t>
            </a:r>
            <a:endParaRPr lang="sv-SE" dirty="0">
              <a:cs typeface="Microsoft YaHei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90000"/>
              <a:buFont typeface="Arial"/>
              <a:buChar char="•"/>
              <a:defRPr/>
            </a:pPr>
            <a:endParaRPr lang="sv-SE" dirty="0">
              <a:cs typeface="Microsoft YaHei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90000"/>
              <a:buFont typeface="Arial"/>
              <a:buChar char="•"/>
              <a:defRPr/>
            </a:pPr>
            <a:r>
              <a:rPr lang="sv-SE" dirty="0">
                <a:cs typeface="Microsoft YaHei" charset="0"/>
              </a:rPr>
              <a:t>Barnen blir vaccinerade direkt efter födseln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90000"/>
              <a:buFont typeface="Arial"/>
              <a:buChar char="•"/>
              <a:defRPr/>
            </a:pPr>
            <a:endParaRPr lang="sv-SE" dirty="0">
              <a:cs typeface="Microsoft YaHei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90000"/>
              <a:buFont typeface="Arial"/>
              <a:buChar char="•"/>
              <a:defRPr/>
            </a:pPr>
            <a:r>
              <a:rPr lang="sv-SE" dirty="0">
                <a:cs typeface="Microsoft YaHei" charset="0"/>
              </a:rPr>
              <a:t>Barn till högsmittsamma kvinnor får även immunglobulin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83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Disposition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sv-SE" dirty="0" smtClean="0"/>
              <a:t>Allmänt </a:t>
            </a:r>
          </a:p>
          <a:p>
            <a:pPr>
              <a:buClr>
                <a:schemeClr val="tx2"/>
              </a:buClr>
            </a:pPr>
            <a:r>
              <a:rPr lang="sv-SE" dirty="0"/>
              <a:t>H</a:t>
            </a:r>
            <a:r>
              <a:rPr lang="sv-SE" dirty="0" smtClean="0"/>
              <a:t>epatit B</a:t>
            </a:r>
          </a:p>
          <a:p>
            <a:pPr>
              <a:buClr>
                <a:schemeClr val="tx2"/>
              </a:buClr>
            </a:pPr>
            <a:endParaRPr lang="sv-SE" dirty="0" smtClean="0"/>
          </a:p>
          <a:p>
            <a:pPr>
              <a:buClr>
                <a:schemeClr val="tx2"/>
              </a:buClr>
            </a:pPr>
            <a:r>
              <a:rPr lang="sv-SE" dirty="0" smtClean="0"/>
              <a:t>Hepatit A</a:t>
            </a:r>
          </a:p>
          <a:p>
            <a:pPr>
              <a:buClr>
                <a:schemeClr val="tx2"/>
              </a:buClr>
            </a:pPr>
            <a:r>
              <a:rPr lang="sv-SE" dirty="0" smtClean="0"/>
              <a:t>Hepatit C</a:t>
            </a:r>
          </a:p>
        </p:txBody>
      </p:sp>
    </p:spTree>
    <p:extLst>
      <p:ext uri="{BB962C8B-B14F-4D97-AF65-F5344CB8AC3E}">
        <p14:creationId xmlns:p14="http://schemas.microsoft.com/office/powerpoint/2010/main" val="26871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Hepatit B </a:t>
            </a:r>
            <a:r>
              <a:rPr lang="sv-SE" dirty="0" smtClean="0"/>
              <a:t>-vad </a:t>
            </a:r>
            <a:r>
              <a:rPr lang="sv-SE" dirty="0"/>
              <a:t>göra som smittspårare?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4000" dirty="0" smtClean="0"/>
              <a:t>-kontakta ansvarig läkare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400" b="1" dirty="0"/>
              <a:t>Skyndsam smittspårning av största </a:t>
            </a:r>
            <a:r>
              <a:rPr lang="sv-SE" sz="2400" b="1" dirty="0" smtClean="0"/>
              <a:t>vikt f </a:t>
            </a:r>
            <a:r>
              <a:rPr lang="sv-SE" sz="2400" b="1" dirty="0" err="1" smtClean="0"/>
              <a:t>f</a:t>
            </a:r>
            <a:r>
              <a:rPr lang="sv-SE" sz="2400" b="1" dirty="0" smtClean="0"/>
              <a:t> a vid högsmittsam patient!</a:t>
            </a:r>
          </a:p>
          <a:p>
            <a:pPr marL="0" indent="0" algn="ctr">
              <a:buNone/>
            </a:pPr>
            <a:endParaRPr lang="sv-SE" sz="2400" dirty="0"/>
          </a:p>
          <a:p>
            <a:pPr>
              <a:buClr>
                <a:schemeClr val="tx2"/>
              </a:buClr>
            </a:pPr>
            <a:r>
              <a:rPr lang="sv-SE" sz="2400" dirty="0" smtClean="0"/>
              <a:t>Vid </a:t>
            </a:r>
            <a:r>
              <a:rPr lang="sv-SE" sz="2400" b="1" dirty="0" smtClean="0"/>
              <a:t>akut</a:t>
            </a:r>
            <a:r>
              <a:rPr lang="sv-SE" sz="2400" dirty="0" smtClean="0"/>
              <a:t> hepatit B: ansvarig läkare ska </a:t>
            </a:r>
            <a:r>
              <a:rPr lang="sv-SE" sz="2400" b="1" dirty="0" smtClean="0"/>
              <a:t>kontakta infektionsjouren </a:t>
            </a:r>
            <a:r>
              <a:rPr lang="sv-SE" sz="2400" dirty="0" smtClean="0"/>
              <a:t>för akut bedömning.</a:t>
            </a:r>
          </a:p>
          <a:p>
            <a:pPr>
              <a:buClr>
                <a:schemeClr val="tx2"/>
              </a:buClr>
            </a:pPr>
            <a:r>
              <a:rPr lang="sv-SE" sz="2400" b="1" dirty="0" smtClean="0"/>
              <a:t>Kronisk</a:t>
            </a:r>
            <a:r>
              <a:rPr lang="sv-SE" sz="2400" dirty="0" smtClean="0"/>
              <a:t>: ansvarig läkare skickar </a:t>
            </a:r>
            <a:r>
              <a:rPr lang="sv-SE" sz="2400" b="1" dirty="0" smtClean="0"/>
              <a:t>remiss till infektionsmottagningen</a:t>
            </a:r>
            <a:r>
              <a:rPr lang="sv-SE" sz="2400" dirty="0" smtClean="0"/>
              <a:t>.</a:t>
            </a:r>
            <a:endParaRPr lang="sv-SE" sz="2400" b="1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Vid osäkerhet kring akut eller kronisk: </a:t>
            </a:r>
            <a:r>
              <a:rPr lang="sv-SE" sz="2400" dirty="0"/>
              <a:t>k</a:t>
            </a:r>
            <a:r>
              <a:rPr lang="sv-SE" sz="2400" dirty="0" smtClean="0"/>
              <a:t>ontakta Smittskyddsenheten</a:t>
            </a:r>
            <a:r>
              <a:rPr lang="sv-SE" sz="2400" dirty="0"/>
              <a:t>.</a:t>
            </a:r>
          </a:p>
          <a:p>
            <a:pPr marL="0" indent="0" algn="ctr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b="1" dirty="0" smtClean="0"/>
              <a:t>Smittskyddsanmälan</a:t>
            </a:r>
            <a:r>
              <a:rPr lang="sv-SE" sz="2400" dirty="0" smtClean="0"/>
              <a:t> ska göras och </a:t>
            </a:r>
            <a:r>
              <a:rPr lang="sv-SE" sz="2400" b="1" dirty="0" smtClean="0"/>
              <a:t>förhållningsregler</a:t>
            </a:r>
            <a:r>
              <a:rPr lang="sv-SE" sz="2400" dirty="0" smtClean="0"/>
              <a:t> ges (behandlande läkares ansvar).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6120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Förhållningsregler vid hepatit B (och C)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Clr>
                <a:schemeClr val="tx2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v-SE" sz="2400" dirty="0"/>
              <a:t>Upplysning om smittsamhet och skyldigheter:</a:t>
            </a:r>
          </a:p>
          <a:p>
            <a:pPr lvl="1">
              <a:lnSpc>
                <a:spcPct val="70000"/>
              </a:lnSpc>
              <a:spcBef>
                <a:spcPts val="2000"/>
              </a:spcBef>
              <a:buClr>
                <a:schemeClr val="tx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v-SE" dirty="0"/>
              <a:t>Uppge smitta vid sjukvårdskontakter.</a:t>
            </a:r>
          </a:p>
          <a:p>
            <a:pPr lvl="1">
              <a:lnSpc>
                <a:spcPct val="70000"/>
              </a:lnSpc>
              <a:spcBef>
                <a:spcPts val="2000"/>
              </a:spcBef>
              <a:buClr>
                <a:schemeClr val="tx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v-SE" dirty="0"/>
              <a:t>Informera sexpartners </a:t>
            </a:r>
            <a:r>
              <a:rPr lang="sv-SE" dirty="0" smtClean="0"/>
              <a:t>samt skydda </a:t>
            </a:r>
            <a:r>
              <a:rPr lang="sv-SE" dirty="0"/>
              <a:t>sig.</a:t>
            </a:r>
          </a:p>
          <a:p>
            <a:pPr lvl="1">
              <a:lnSpc>
                <a:spcPct val="70000"/>
              </a:lnSpc>
              <a:spcBef>
                <a:spcPts val="2000"/>
              </a:spcBef>
              <a:buClr>
                <a:schemeClr val="tx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v-SE" dirty="0"/>
              <a:t>Ej dela spruta. Ej lämna blod.</a:t>
            </a:r>
          </a:p>
          <a:p>
            <a:pPr lvl="1">
              <a:lnSpc>
                <a:spcPct val="70000"/>
              </a:lnSpc>
              <a:spcBef>
                <a:spcPts val="2000"/>
              </a:spcBef>
              <a:buClr>
                <a:schemeClr val="tx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v-SE" dirty="0"/>
              <a:t>Egen rakhyvel.</a:t>
            </a:r>
          </a:p>
          <a:p>
            <a:pPr>
              <a:lnSpc>
                <a:spcPct val="70000"/>
              </a:lnSpc>
              <a:buClr>
                <a:schemeClr val="tx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v-SE" sz="2400" dirty="0"/>
          </a:p>
          <a:p>
            <a:pPr marL="341313" indent="-341313">
              <a:lnSpc>
                <a:spcPct val="7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6465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B -sammanfattning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sv-SE" sz="2200" dirty="0"/>
              <a:t>Smittar via </a:t>
            </a:r>
            <a:r>
              <a:rPr lang="sv-SE" sz="2200" b="1" dirty="0"/>
              <a:t>blod</a:t>
            </a:r>
            <a:r>
              <a:rPr lang="sv-SE" sz="2200" dirty="0"/>
              <a:t> och </a:t>
            </a:r>
            <a:r>
              <a:rPr lang="sv-SE" sz="2200" b="1" dirty="0" smtClean="0"/>
              <a:t>sexuellt.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sv-SE" sz="2200" dirty="0" smtClean="0"/>
              <a:t>Vanligaste smittväg i världen: </a:t>
            </a:r>
            <a:r>
              <a:rPr lang="sv-SE" sz="2200" dirty="0"/>
              <a:t>mor-barn</a:t>
            </a:r>
            <a:r>
              <a:rPr lang="sv-SE" sz="2200" dirty="0" smtClean="0"/>
              <a:t>. I väst iv och sexuell smitta.</a:t>
            </a:r>
            <a:endParaRPr lang="sv-SE" sz="2200" dirty="0"/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sv-SE" sz="2200" b="1" dirty="0" smtClean="0"/>
              <a:t>Akut</a:t>
            </a:r>
            <a:r>
              <a:rPr lang="sv-SE" sz="2200" dirty="0" smtClean="0"/>
              <a:t> </a:t>
            </a:r>
            <a:r>
              <a:rPr lang="sv-SE" sz="2200" dirty="0"/>
              <a:t>och </a:t>
            </a:r>
            <a:r>
              <a:rPr lang="sv-SE" sz="2200" b="1" dirty="0"/>
              <a:t>kronisk </a:t>
            </a:r>
            <a:r>
              <a:rPr lang="sv-SE" sz="2200" dirty="0" smtClean="0"/>
              <a:t>hepatit (en </a:t>
            </a:r>
            <a:r>
              <a:rPr lang="sv-SE" sz="2200" dirty="0"/>
              <a:t>del läker ut, </a:t>
            </a:r>
            <a:r>
              <a:rPr lang="sv-SE" sz="2200" dirty="0" smtClean="0"/>
              <a:t>andra får kronisk).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sv-SE" sz="2200" dirty="0" smtClean="0"/>
              <a:t> Mycket virus=högsmittsam. </a:t>
            </a:r>
            <a:r>
              <a:rPr lang="sv-SE" sz="2200" dirty="0" err="1"/>
              <a:t>HBeAg</a:t>
            </a:r>
            <a:r>
              <a:rPr lang="sv-SE" sz="2200" dirty="0"/>
              <a:t> </a:t>
            </a:r>
            <a:r>
              <a:rPr lang="sv-SE" sz="2200" dirty="0" err="1"/>
              <a:t>pos</a:t>
            </a:r>
            <a:r>
              <a:rPr lang="sv-SE" sz="2200" dirty="0"/>
              <a:t> = mycket </a:t>
            </a:r>
            <a:r>
              <a:rPr lang="sv-SE" sz="2200" dirty="0" smtClean="0"/>
              <a:t>virus.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sv-SE" sz="2200" dirty="0" smtClean="0"/>
              <a:t>Akut </a:t>
            </a:r>
            <a:r>
              <a:rPr lang="sv-SE" sz="2200" dirty="0"/>
              <a:t>hepatit: stor smittrisk. Kronisk (nästan alltid): mindre </a:t>
            </a:r>
            <a:r>
              <a:rPr lang="sv-SE" sz="2200" dirty="0" smtClean="0"/>
              <a:t>smittrisk.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sv-SE" sz="2200" dirty="0" smtClean="0"/>
              <a:t> </a:t>
            </a:r>
            <a:r>
              <a:rPr lang="sv-SE" sz="2200" b="1" dirty="0" smtClean="0"/>
              <a:t>Skyndsam smittspårning </a:t>
            </a:r>
            <a:r>
              <a:rPr lang="sv-SE" sz="2200" dirty="0" smtClean="0"/>
              <a:t>framför allt vid </a:t>
            </a:r>
            <a:r>
              <a:rPr lang="sv-SE" sz="2200" b="1" dirty="0" smtClean="0"/>
              <a:t>akut hepatit</a:t>
            </a:r>
            <a:r>
              <a:rPr lang="sv-SE" sz="2200" dirty="0" smtClean="0"/>
              <a:t>! Till Infektion. 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sv-SE" sz="2200" dirty="0" smtClean="0"/>
              <a:t>Kronisk hepatit B: risk för levercirrhos och cancer.</a:t>
            </a:r>
            <a:endParaRPr lang="sv-SE" sz="2200" dirty="0"/>
          </a:p>
          <a:p>
            <a:pPr>
              <a:buClr>
                <a:schemeClr val="tx2"/>
              </a:buClr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433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A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23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710" y="1108075"/>
            <a:ext cx="31146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A: allmänt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sv-SE" b="1" dirty="0" smtClean="0"/>
              <a:t>Fekal-oral smitta!</a:t>
            </a:r>
          </a:p>
          <a:p>
            <a:pPr>
              <a:buClr>
                <a:schemeClr val="tx2"/>
              </a:buClr>
            </a:pPr>
            <a:endParaRPr lang="sv-SE" dirty="0" smtClean="0"/>
          </a:p>
          <a:p>
            <a:pPr marL="0" indent="0">
              <a:buClr>
                <a:schemeClr val="tx2"/>
              </a:buClr>
              <a:buNone/>
            </a:pPr>
            <a:r>
              <a:rPr lang="sv-SE" dirty="0" smtClean="0"/>
              <a:t>Globalt utbredd, </a:t>
            </a:r>
            <a:r>
              <a:rPr lang="sv-SE" dirty="0"/>
              <a:t>f f a i utvecklingsländer. </a:t>
            </a:r>
            <a:endParaRPr lang="sv-SE" dirty="0" smtClean="0"/>
          </a:p>
          <a:p>
            <a:pPr lvl="1">
              <a:buClr>
                <a:schemeClr val="tx2"/>
              </a:buClr>
              <a:buFont typeface="Arial"/>
              <a:buChar char="•"/>
            </a:pPr>
            <a:r>
              <a:rPr lang="sv-SE" dirty="0" smtClean="0"/>
              <a:t>De </a:t>
            </a:r>
            <a:r>
              <a:rPr lang="sv-SE" dirty="0"/>
              <a:t>flesta insjuknar i </a:t>
            </a:r>
            <a:r>
              <a:rPr lang="sv-SE" dirty="0" smtClean="0"/>
              <a:t>barnaåren, tillfrisknar </a:t>
            </a:r>
            <a:r>
              <a:rPr lang="sv-SE" dirty="0"/>
              <a:t>och </a:t>
            </a:r>
            <a:r>
              <a:rPr lang="sv-SE" dirty="0" smtClean="0"/>
              <a:t>blir immuna hela livet </a:t>
            </a:r>
          </a:p>
          <a:p>
            <a:pPr marL="0" indent="0">
              <a:buClr>
                <a:schemeClr val="tx2"/>
              </a:buClr>
              <a:buNone/>
            </a:pPr>
            <a:endParaRPr lang="sv-SE" dirty="0" smtClean="0"/>
          </a:p>
          <a:p>
            <a:pPr marL="0" indent="0">
              <a:buClr>
                <a:schemeClr val="tx2"/>
              </a:buClr>
              <a:buNone/>
            </a:pPr>
            <a:r>
              <a:rPr lang="sv-SE" dirty="0" smtClean="0"/>
              <a:t>Utvecklas </a:t>
            </a:r>
            <a:r>
              <a:rPr lang="sv-SE" b="1" dirty="0" smtClean="0"/>
              <a:t>inte</a:t>
            </a:r>
            <a:r>
              <a:rPr lang="sv-SE" dirty="0" smtClean="0"/>
              <a:t> </a:t>
            </a:r>
            <a:r>
              <a:rPr lang="sv-SE" dirty="0"/>
              <a:t>till </a:t>
            </a:r>
            <a:r>
              <a:rPr lang="sv-SE" b="1" dirty="0"/>
              <a:t>kronisk</a:t>
            </a:r>
            <a:r>
              <a:rPr lang="sv-SE" dirty="0"/>
              <a:t> hepatit. </a:t>
            </a:r>
          </a:p>
          <a:p>
            <a:pPr>
              <a:buClr>
                <a:schemeClr val="tx2"/>
              </a:buClr>
            </a:pPr>
            <a:endParaRPr lang="sv-SE" dirty="0" smtClean="0"/>
          </a:p>
          <a:p>
            <a:pPr marL="0" indent="0">
              <a:buClr>
                <a:schemeClr val="tx2"/>
              </a:buClr>
              <a:buNone/>
            </a:pPr>
            <a:r>
              <a:rPr lang="sv-SE" dirty="0" smtClean="0"/>
              <a:t>Vanligen utlandssmitta. Oftast knappt 100 fall/år </a:t>
            </a:r>
            <a:r>
              <a:rPr lang="sv-SE" dirty="0"/>
              <a:t>i Sverige</a:t>
            </a:r>
            <a:r>
              <a:rPr lang="sv-SE" dirty="0" smtClean="0"/>
              <a:t>. </a:t>
            </a:r>
            <a:endParaRPr lang="sv-SE" dirty="0"/>
          </a:p>
          <a:p>
            <a:pPr>
              <a:buClr>
                <a:schemeClr val="tx2"/>
              </a:buClr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453" y="970416"/>
            <a:ext cx="4048729" cy="18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A –hur smittar det?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400" dirty="0" err="1" smtClean="0"/>
              <a:t>Inkubationstid</a:t>
            </a:r>
            <a:r>
              <a:rPr lang="en-GB" sz="2400" dirty="0"/>
              <a:t>: 2-6 </a:t>
            </a:r>
            <a:r>
              <a:rPr lang="en-GB" sz="2400" dirty="0" err="1"/>
              <a:t>veckor</a:t>
            </a:r>
            <a:r>
              <a:rPr lang="en-GB" sz="24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400" dirty="0" err="1"/>
              <a:t>Smittsamhet</a:t>
            </a:r>
            <a:r>
              <a:rPr lang="en-GB" sz="2400" dirty="0"/>
              <a:t>: Ca 2 </a:t>
            </a:r>
            <a:r>
              <a:rPr lang="en-GB" sz="2400" dirty="0" err="1"/>
              <a:t>veckor</a:t>
            </a:r>
            <a:r>
              <a:rPr lang="en-GB" sz="2400" dirty="0"/>
              <a:t> </a:t>
            </a:r>
            <a:r>
              <a:rPr lang="en-GB" sz="2400" dirty="0" err="1"/>
              <a:t>före</a:t>
            </a:r>
            <a:r>
              <a:rPr lang="en-GB" sz="2400" dirty="0"/>
              <a:t> till en </a:t>
            </a:r>
            <a:r>
              <a:rPr lang="en-GB" sz="2400" dirty="0" err="1"/>
              <a:t>dryg</a:t>
            </a:r>
            <a:r>
              <a:rPr lang="en-GB" sz="2400" dirty="0"/>
              <a:t> </a:t>
            </a:r>
            <a:r>
              <a:rPr lang="en-GB" sz="2400" dirty="0" err="1"/>
              <a:t>vecka</a:t>
            </a:r>
            <a:r>
              <a:rPr lang="en-GB" sz="2400" dirty="0"/>
              <a:t> </a:t>
            </a:r>
            <a:r>
              <a:rPr lang="en-GB" sz="2400" dirty="0" err="1"/>
              <a:t>efter</a:t>
            </a:r>
            <a:r>
              <a:rPr lang="en-GB" sz="2400" dirty="0"/>
              <a:t> </a:t>
            </a:r>
            <a:r>
              <a:rPr lang="en-GB" sz="2400" dirty="0" err="1"/>
              <a:t>icterusdebut</a:t>
            </a:r>
            <a:r>
              <a:rPr lang="en-GB" sz="24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GB" sz="24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GB" sz="2400" b="1" dirty="0" err="1" smtClean="0"/>
              <a:t>Fekal</a:t>
            </a:r>
            <a:r>
              <a:rPr lang="en-GB" sz="2400" b="1" dirty="0" smtClean="0"/>
              <a:t>-oral </a:t>
            </a:r>
            <a:r>
              <a:rPr lang="en-GB" sz="2400" b="1" dirty="0" err="1" smtClean="0"/>
              <a:t>smitta</a:t>
            </a:r>
            <a:endParaRPr lang="en-GB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 dirty="0"/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GB" sz="2400" dirty="0" err="1"/>
              <a:t>Förorenade</a:t>
            </a:r>
            <a:r>
              <a:rPr lang="en-GB" sz="2400" dirty="0"/>
              <a:t> </a:t>
            </a:r>
            <a:r>
              <a:rPr lang="en-GB" sz="2400" dirty="0" err="1"/>
              <a:t>födoämenen</a:t>
            </a:r>
            <a:r>
              <a:rPr lang="en-GB" sz="2400" dirty="0"/>
              <a:t> </a:t>
            </a:r>
            <a:r>
              <a:rPr lang="en-GB" sz="2400" dirty="0" err="1"/>
              <a:t>eller</a:t>
            </a:r>
            <a:r>
              <a:rPr lang="en-GB" sz="2400" dirty="0"/>
              <a:t> </a:t>
            </a:r>
            <a:r>
              <a:rPr lang="en-GB" sz="2400" dirty="0" err="1"/>
              <a:t>dricksvatten</a:t>
            </a:r>
            <a:r>
              <a:rPr lang="en-GB" sz="2400" dirty="0"/>
              <a:t>.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GB" sz="2400" dirty="0"/>
              <a:t>I </a:t>
            </a:r>
            <a:r>
              <a:rPr lang="en-GB" sz="2400" dirty="0" err="1"/>
              <a:t>dagismiljö</a:t>
            </a:r>
            <a:r>
              <a:rPr lang="en-GB" sz="2400" dirty="0"/>
              <a:t>. </a:t>
            </a:r>
            <a:r>
              <a:rPr lang="en-GB" sz="2400" dirty="0" err="1"/>
              <a:t>Symptomfria</a:t>
            </a:r>
            <a:r>
              <a:rPr lang="en-GB" sz="2400" dirty="0"/>
              <a:t> </a:t>
            </a:r>
            <a:r>
              <a:rPr lang="en-GB" sz="2400" dirty="0" err="1"/>
              <a:t>blöjbarn</a:t>
            </a:r>
            <a:r>
              <a:rPr lang="en-GB" sz="2400" dirty="0" smtClean="0"/>
              <a:t>.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GB" sz="2400" dirty="0" smtClean="0"/>
              <a:t>MSM</a:t>
            </a:r>
            <a:endParaRPr lang="en-GB" sz="2400" dirty="0"/>
          </a:p>
          <a:p>
            <a:pPr>
              <a:lnSpc>
                <a:spcPct val="80000"/>
              </a:lnSpc>
              <a:buFont typeface="Wingdings" pitchFamily="2" charset="2"/>
              <a:buChar char=""/>
            </a:pPr>
            <a:endParaRPr lang="en-GB" sz="24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GB" sz="2400" b="1" dirty="0" err="1"/>
              <a:t>Anmälningspliktig</a:t>
            </a:r>
            <a:r>
              <a:rPr lang="en-GB" sz="2400" b="1" dirty="0"/>
              <a:t>. </a:t>
            </a:r>
            <a:r>
              <a:rPr lang="en-GB" sz="2400" b="1" dirty="0" err="1"/>
              <a:t>Smittspårning</a:t>
            </a:r>
            <a:r>
              <a:rPr lang="en-GB" sz="2400" b="1" dirty="0" smtClean="0"/>
              <a:t>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663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Akut hepatit A: symptom och prognos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sv-SE" dirty="0">
                <a:cs typeface="Microsoft YaHei" charset="0"/>
              </a:rPr>
              <a:t>Små barn: oftast inte symptom.</a:t>
            </a:r>
          </a:p>
          <a:p>
            <a:pPr>
              <a:buClr>
                <a:schemeClr val="tx2"/>
              </a:buClr>
            </a:pPr>
            <a:endParaRPr lang="sv-SE" dirty="0" smtClean="0">
              <a:cs typeface="Microsoft YaHei" charset="0"/>
            </a:endParaRPr>
          </a:p>
          <a:p>
            <a:pPr>
              <a:buClr>
                <a:schemeClr val="tx2"/>
              </a:buClr>
            </a:pPr>
            <a:r>
              <a:rPr lang="sv-SE" dirty="0" smtClean="0">
                <a:cs typeface="Microsoft YaHei" charset="0"/>
              </a:rPr>
              <a:t>Oftast mildare symptom än vid hepatit B, varar i </a:t>
            </a:r>
            <a:r>
              <a:rPr lang="sv-SE" dirty="0">
                <a:cs typeface="Microsoft YaHei" charset="0"/>
              </a:rPr>
              <a:t>någon-några veckor.</a:t>
            </a:r>
          </a:p>
          <a:p>
            <a:pPr marL="0" indent="0">
              <a:buClr>
                <a:schemeClr val="tx2"/>
              </a:buClr>
              <a:buNone/>
            </a:pPr>
            <a:endParaRPr lang="sv-SE" dirty="0" smtClean="0">
              <a:cs typeface="Microsoft YaHei" charset="0"/>
            </a:endParaRPr>
          </a:p>
          <a:p>
            <a:pPr>
              <a:buClr>
                <a:schemeClr val="tx2"/>
              </a:buClr>
            </a:pPr>
            <a:r>
              <a:rPr lang="sv-SE" dirty="0" smtClean="0">
                <a:cs typeface="Microsoft YaHei" charset="0"/>
              </a:rPr>
              <a:t>Nästan </a:t>
            </a:r>
            <a:r>
              <a:rPr lang="sv-SE" dirty="0">
                <a:cs typeface="Microsoft YaHei" charset="0"/>
              </a:rPr>
              <a:t>ingen risk för allvarlig sjukdom (leversvikt).</a:t>
            </a:r>
          </a:p>
          <a:p>
            <a:pPr>
              <a:buClr>
                <a:schemeClr val="tx2"/>
              </a:buClr>
            </a:pPr>
            <a:endParaRPr lang="sv-SE" dirty="0" smtClean="0">
              <a:cs typeface="Microsoft YaHei" charset="0"/>
            </a:endParaRPr>
          </a:p>
          <a:p>
            <a:pPr>
              <a:buClr>
                <a:schemeClr val="tx2"/>
              </a:buClr>
            </a:pPr>
            <a:r>
              <a:rPr lang="sv-SE" dirty="0" smtClean="0">
                <a:cs typeface="Microsoft YaHei" charset="0"/>
              </a:rPr>
              <a:t>Läker </a:t>
            </a:r>
            <a:r>
              <a:rPr lang="sv-SE" dirty="0">
                <a:cs typeface="Microsoft YaHei" charset="0"/>
              </a:rPr>
              <a:t>ut. </a:t>
            </a:r>
            <a:r>
              <a:rPr lang="sv-SE" dirty="0" smtClean="0">
                <a:cs typeface="Microsoft YaHei" charset="0"/>
              </a:rPr>
              <a:t>Man blir </a:t>
            </a:r>
            <a:r>
              <a:rPr lang="sv-SE" dirty="0">
                <a:cs typeface="Microsoft YaHei" charset="0"/>
              </a:rPr>
              <a:t>immun.</a:t>
            </a:r>
          </a:p>
          <a:p>
            <a:pPr>
              <a:buClr>
                <a:schemeClr val="tx2"/>
              </a:buClr>
            </a:pPr>
            <a:endParaRPr lang="sv-SE" dirty="0" smtClean="0">
              <a:cs typeface="Microsoft YaHei" charset="0"/>
            </a:endParaRPr>
          </a:p>
          <a:p>
            <a:pPr>
              <a:buClr>
                <a:schemeClr val="tx2"/>
              </a:buClr>
            </a:pPr>
            <a:r>
              <a:rPr lang="sv-SE" dirty="0" smtClean="0">
                <a:cs typeface="Microsoft YaHei" charset="0"/>
              </a:rPr>
              <a:t>Hepatit A blir inte kronisk.</a:t>
            </a:r>
            <a:endParaRPr lang="en-GB" dirty="0">
              <a:cs typeface="Microsoft YaHei" charset="0"/>
            </a:endParaRPr>
          </a:p>
          <a:p>
            <a:pPr>
              <a:buClr>
                <a:schemeClr val="tx2"/>
              </a:buClr>
            </a:pPr>
            <a:endParaRPr lang="sv-SE" dirty="0" smtClean="0"/>
          </a:p>
          <a:p>
            <a:pPr>
              <a:buClr>
                <a:schemeClr val="tx2"/>
              </a:buClr>
            </a:pPr>
            <a:endParaRPr lang="sv-SE" dirty="0"/>
          </a:p>
          <a:p>
            <a:pPr>
              <a:spcBef>
                <a:spcPts val="600"/>
              </a:spcBef>
              <a:buSzPct val="90000"/>
              <a:buNone/>
            </a:pPr>
            <a:endParaRPr lang="sv-SE" dirty="0">
              <a:solidFill>
                <a:srgbClr val="330033"/>
              </a:solidFill>
              <a:cs typeface="Microsoft YaHei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19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A -diagnos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sv-SE" b="1" dirty="0">
                <a:solidFill>
                  <a:srgbClr val="0070C0"/>
                </a:solidFill>
              </a:rPr>
              <a:t>Anti-HAV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Ig</a:t>
            </a:r>
            <a:r>
              <a:rPr lang="sv-SE" dirty="0">
                <a:solidFill>
                  <a:srgbClr val="0070C0"/>
                </a:solidFill>
              </a:rPr>
              <a:t> M positiv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v-SE" dirty="0">
                <a:solidFill>
                  <a:srgbClr val="FF0000"/>
                </a:solidFill>
              </a:rPr>
              <a:t>Serologiremiss i TC, Mikrobiologen, Falun</a:t>
            </a:r>
          </a:p>
          <a:p>
            <a:pPr>
              <a:buClr>
                <a:schemeClr val="tx2"/>
              </a:buClr>
            </a:pPr>
            <a:endParaRPr lang="sv-SE" dirty="0" smtClean="0"/>
          </a:p>
          <a:p>
            <a:pPr>
              <a:buClr>
                <a:schemeClr val="tx2"/>
              </a:buClr>
            </a:pPr>
            <a:endParaRPr lang="sv-SE" dirty="0"/>
          </a:p>
          <a:p>
            <a:pPr>
              <a:buClr>
                <a:schemeClr val="tx2"/>
              </a:buClr>
            </a:pPr>
            <a:r>
              <a:rPr lang="sv-SE" dirty="0" smtClean="0"/>
              <a:t>Anti-HAV </a:t>
            </a:r>
            <a:r>
              <a:rPr lang="sv-SE" dirty="0" err="1"/>
              <a:t>IgG</a:t>
            </a:r>
            <a:r>
              <a:rPr lang="sv-SE" dirty="0"/>
              <a:t> positiv =</a:t>
            </a:r>
            <a:r>
              <a:rPr lang="sv-SE" dirty="0" smtClean="0"/>
              <a:t> </a:t>
            </a:r>
            <a:r>
              <a:rPr lang="sv-SE" i="1" dirty="0" smtClean="0"/>
              <a:t>immun</a:t>
            </a:r>
            <a:r>
              <a:rPr lang="sv-SE" dirty="0" smtClean="0"/>
              <a:t> mot hepatit A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v-SE" dirty="0" smtClean="0"/>
              <a:t>tidigare </a:t>
            </a:r>
            <a:r>
              <a:rPr lang="sv-SE" dirty="0"/>
              <a:t>genomgången hepatit A 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lang="sv-SE" dirty="0" smtClean="0"/>
              <a:t>		eller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v-SE" dirty="0" smtClean="0"/>
              <a:t>vaccinerad </a:t>
            </a:r>
            <a:r>
              <a:rPr lang="sv-SE" dirty="0"/>
              <a:t>mot hepatit A.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sv-SE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6398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A -vaccin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  <a:buClr>
                <a:schemeClr val="tx2"/>
              </a:buClr>
            </a:pPr>
            <a:r>
              <a:rPr lang="sv-SE" sz="2400" dirty="0">
                <a:cs typeface="Microsoft YaHei" charset="0"/>
              </a:rPr>
              <a:t>Bra vaccin finns: 2 doser med ett års mellanrum.</a:t>
            </a:r>
          </a:p>
          <a:p>
            <a:pPr>
              <a:lnSpc>
                <a:spcPct val="70000"/>
              </a:lnSpc>
              <a:buClr>
                <a:schemeClr val="tx2"/>
              </a:buClr>
            </a:pPr>
            <a:endParaRPr lang="sv-SE" sz="2400" dirty="0">
              <a:cs typeface="Microsoft YaHei" charset="0"/>
            </a:endParaRPr>
          </a:p>
          <a:p>
            <a:pPr>
              <a:lnSpc>
                <a:spcPct val="70000"/>
              </a:lnSpc>
              <a:buClr>
                <a:schemeClr val="tx2"/>
              </a:buClr>
            </a:pPr>
            <a:r>
              <a:rPr lang="sv-SE" sz="2400" dirty="0">
                <a:cs typeface="Microsoft YaHei" charset="0"/>
              </a:rPr>
              <a:t>Om man utsätts för smitta kan vaccin förhindra sjukdom om det ges inom 2 veckor.</a:t>
            </a:r>
          </a:p>
          <a:p>
            <a:pPr>
              <a:lnSpc>
                <a:spcPct val="70000"/>
              </a:lnSpc>
              <a:buClr>
                <a:schemeClr val="tx2"/>
              </a:buClr>
            </a:pPr>
            <a:endParaRPr lang="sv-SE" sz="2400" dirty="0">
              <a:cs typeface="Microsoft YaHei" charset="0"/>
            </a:endParaRPr>
          </a:p>
          <a:p>
            <a:pPr>
              <a:lnSpc>
                <a:spcPct val="70000"/>
              </a:lnSpc>
              <a:buClr>
                <a:schemeClr val="tx2"/>
              </a:buClr>
            </a:pPr>
            <a:r>
              <a:rPr lang="sv-SE" sz="2400" dirty="0">
                <a:cs typeface="Microsoft YaHei" charset="0"/>
              </a:rPr>
              <a:t>Hushållskontakter och sexualpartners ska erbjudas vaccin.</a:t>
            </a:r>
          </a:p>
          <a:p>
            <a:pPr>
              <a:lnSpc>
                <a:spcPct val="70000"/>
              </a:lnSpc>
              <a:buClr>
                <a:schemeClr val="tx2"/>
              </a:buClr>
            </a:pPr>
            <a:endParaRPr lang="sv-SE" sz="2400" dirty="0">
              <a:cs typeface="Microsoft YaHei" charset="0"/>
            </a:endParaRPr>
          </a:p>
          <a:p>
            <a:pPr>
              <a:lnSpc>
                <a:spcPct val="70000"/>
              </a:lnSpc>
              <a:buClr>
                <a:schemeClr val="tx2"/>
              </a:buClr>
            </a:pPr>
            <a:r>
              <a:rPr lang="sv-SE" sz="2400" dirty="0">
                <a:cs typeface="Microsoft YaHei" charset="0"/>
              </a:rPr>
              <a:t>MSM som ska resa till länder där utbrott pågår.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60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Hepatit A</a:t>
            </a:r>
            <a:r>
              <a:rPr lang="sv-SE" dirty="0"/>
              <a:t> </a:t>
            </a:r>
            <a:r>
              <a:rPr lang="sv-SE" dirty="0" smtClean="0"/>
              <a:t>–vad göra som smittspårare?</a:t>
            </a:r>
            <a:br>
              <a:rPr lang="sv-SE" dirty="0" smtClean="0"/>
            </a:br>
            <a:r>
              <a:rPr lang="sv-SE" sz="4000" dirty="0" smtClean="0"/>
              <a:t>-kontakta ansvarig läkare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sv-SE" sz="2400" dirty="0" smtClean="0"/>
              <a:t>Ansvarig läkare ska </a:t>
            </a:r>
            <a:r>
              <a:rPr lang="sv-SE" sz="2400" b="1" dirty="0"/>
              <a:t>k</a:t>
            </a:r>
            <a:r>
              <a:rPr lang="sv-SE" sz="2400" b="1" dirty="0" smtClean="0"/>
              <a:t>ontakta </a:t>
            </a:r>
            <a:r>
              <a:rPr lang="sv-SE" sz="2400" b="1" dirty="0"/>
              <a:t>infektionsjouren </a:t>
            </a:r>
            <a:r>
              <a:rPr lang="sv-SE" sz="2400" dirty="0"/>
              <a:t>för akut bedömning.</a:t>
            </a:r>
          </a:p>
          <a:p>
            <a:pPr marL="0" indent="0">
              <a:buNone/>
            </a:pPr>
            <a:endParaRPr lang="sv-SE" sz="2400" b="1" dirty="0" smtClean="0"/>
          </a:p>
          <a:p>
            <a:pPr marL="0" indent="0">
              <a:buNone/>
            </a:pPr>
            <a:r>
              <a:rPr lang="sv-SE" sz="2400" b="1" dirty="0" smtClean="0"/>
              <a:t>Skyndsam </a:t>
            </a:r>
            <a:r>
              <a:rPr lang="sv-SE" sz="2400" b="1" dirty="0"/>
              <a:t>smittspårning av största </a:t>
            </a:r>
            <a:r>
              <a:rPr lang="sv-SE" sz="2400" b="1" dirty="0" smtClean="0"/>
              <a:t>vikt f </a:t>
            </a:r>
            <a:r>
              <a:rPr lang="sv-SE" sz="2400" b="1" dirty="0" err="1" smtClean="0"/>
              <a:t>f</a:t>
            </a:r>
            <a:r>
              <a:rPr lang="sv-SE" sz="2400" b="1" dirty="0" smtClean="0"/>
              <a:t> a vid högsmittsam patient!</a:t>
            </a:r>
          </a:p>
          <a:p>
            <a:pPr marL="0" indent="0">
              <a:buNone/>
            </a:pPr>
            <a:r>
              <a:rPr lang="sv-SE" sz="2400" b="1" dirty="0" smtClean="0"/>
              <a:t>Smittspårning via Smittskyddsenheten/Infektionsmottagningen.</a:t>
            </a:r>
          </a:p>
          <a:p>
            <a:pPr marL="0" indent="0">
              <a:buNone/>
            </a:pPr>
            <a:endParaRPr lang="sv-SE" sz="2400" b="1" dirty="0" smtClean="0"/>
          </a:p>
          <a:p>
            <a:pPr marL="0" indent="0" algn="ctr">
              <a:buNone/>
            </a:pPr>
            <a:endParaRPr lang="sv-SE" sz="2400" dirty="0"/>
          </a:p>
          <a:p>
            <a:pPr marL="0" indent="0" algn="ctr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b="1" dirty="0" smtClean="0"/>
              <a:t>Smittskyddsanmälan</a:t>
            </a:r>
            <a:r>
              <a:rPr lang="sv-SE" sz="2400" dirty="0" smtClean="0"/>
              <a:t> ska göras och </a:t>
            </a:r>
            <a:r>
              <a:rPr lang="sv-SE" sz="2400" b="1" dirty="0" smtClean="0"/>
              <a:t>förhållningsregler</a:t>
            </a:r>
            <a:r>
              <a:rPr lang="sv-SE" sz="2400" dirty="0" smtClean="0"/>
              <a:t> ges (behandlande läkares ansvar).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270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 vanligaste virusen som ger hepatit: A, B och C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sv-SE" sz="3900" b="1" dirty="0" smtClean="0"/>
              <a:t>Hepatit=leverinflammation</a:t>
            </a:r>
          </a:p>
          <a:p>
            <a:pPr marL="0" indent="0" algn="ctr">
              <a:buNone/>
            </a:pPr>
            <a:r>
              <a:rPr lang="sv-SE" sz="3900" b="1" dirty="0"/>
              <a:t>S</a:t>
            </a:r>
            <a:r>
              <a:rPr lang="sv-SE" sz="3900" b="1" dirty="0" smtClean="0"/>
              <a:t>amma symptom men i olika grad</a:t>
            </a:r>
          </a:p>
          <a:p>
            <a:pPr marL="0" indent="0" algn="ctr">
              <a:buNone/>
            </a:pPr>
            <a:r>
              <a:rPr lang="sv-SE" sz="3900" b="1" dirty="0" smtClean="0"/>
              <a:t>Smittar på olika sätt</a:t>
            </a:r>
          </a:p>
          <a:p>
            <a:pPr marL="0" indent="0" algn="ctr">
              <a:buNone/>
            </a:pPr>
            <a:r>
              <a:rPr lang="sv-SE" sz="3900" b="1" dirty="0" smtClean="0"/>
              <a:t>Ger akut och/eller kronisk hepatit</a:t>
            </a:r>
          </a:p>
          <a:p>
            <a:pPr marL="0" indent="0">
              <a:buNone/>
            </a:pPr>
            <a:endParaRPr lang="sv-SE" sz="3600" b="1" dirty="0" smtClean="0"/>
          </a:p>
          <a:p>
            <a:pPr marL="0" indent="0">
              <a:buNone/>
            </a:pPr>
            <a:r>
              <a:rPr lang="sv-SE" sz="3600" b="1" dirty="0" smtClean="0"/>
              <a:t>Hepatit A smittar fekal-oralt</a:t>
            </a:r>
          </a:p>
          <a:p>
            <a:pPr>
              <a:buClr>
                <a:schemeClr val="tx2"/>
              </a:buClr>
            </a:pPr>
            <a:r>
              <a:rPr lang="sv-SE" sz="3300" dirty="0" smtClean="0"/>
              <a:t>Smittspridning kan ibland ses vid sex, främst bland MSM.</a:t>
            </a:r>
          </a:p>
          <a:p>
            <a:pPr>
              <a:buClr>
                <a:schemeClr val="tx2"/>
              </a:buClr>
            </a:pPr>
            <a:r>
              <a:rPr lang="sv-SE" sz="3300" dirty="0" smtClean="0"/>
              <a:t>Ger </a:t>
            </a:r>
            <a:r>
              <a:rPr lang="sv-SE" sz="3300" b="1" dirty="0" smtClean="0"/>
              <a:t>ej </a:t>
            </a:r>
            <a:r>
              <a:rPr lang="sv-SE" sz="3300" dirty="0" smtClean="0"/>
              <a:t>kronisk hepatit</a:t>
            </a:r>
          </a:p>
          <a:p>
            <a:pPr marL="0" indent="0">
              <a:buClr>
                <a:schemeClr val="tx2"/>
              </a:buClr>
              <a:buNone/>
            </a:pPr>
            <a:endParaRPr lang="sv-SE" dirty="0" smtClean="0"/>
          </a:p>
          <a:p>
            <a:pPr marL="0" indent="0">
              <a:buClr>
                <a:schemeClr val="tx2"/>
              </a:buClr>
              <a:buNone/>
            </a:pPr>
            <a:r>
              <a:rPr lang="sv-SE" sz="3600" b="1" dirty="0" smtClean="0"/>
              <a:t>Hepatit B och C smittar via blod och sexuellt</a:t>
            </a:r>
          </a:p>
          <a:p>
            <a:pPr>
              <a:buClr>
                <a:schemeClr val="tx2"/>
              </a:buClr>
            </a:pPr>
            <a:r>
              <a:rPr lang="sv-SE" sz="3300" dirty="0" smtClean="0"/>
              <a:t>Hepatit B: det hepatitvirus som har störst risk både för sexuell smitta och blodsmitta.</a:t>
            </a:r>
          </a:p>
          <a:p>
            <a:pPr>
              <a:buClr>
                <a:schemeClr val="tx2"/>
              </a:buClr>
            </a:pPr>
            <a:r>
              <a:rPr lang="sv-SE" sz="3300" dirty="0" smtClean="0"/>
              <a:t>Hepatit C: stor risk för blodsmitta. Liten risk för sexuell smitta, lite större risk för MSM.</a:t>
            </a:r>
          </a:p>
          <a:p>
            <a:pPr marL="0" indent="0">
              <a:buNone/>
            </a:pPr>
            <a:r>
              <a:rPr lang="sv-SE" sz="3300" dirty="0" smtClean="0"/>
              <a:t>				</a:t>
            </a:r>
            <a:endParaRPr lang="sv-SE" sz="3300" dirty="0"/>
          </a:p>
        </p:txBody>
      </p:sp>
    </p:spTree>
    <p:extLst>
      <p:ext uri="{BB962C8B-B14F-4D97-AF65-F5344CB8AC3E}">
        <p14:creationId xmlns:p14="http://schemas.microsoft.com/office/powerpoint/2010/main" val="5702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C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30</a:t>
            </a:fld>
            <a:endParaRPr lang="sv-SE" dirty="0"/>
          </a:p>
        </p:txBody>
      </p:sp>
      <p:pic>
        <p:nvPicPr>
          <p:cNvPr id="9" name="Picture 2" descr="http://www.aysetolgaiyiyasam.com/wp-content/uploads/2017/10/hepatit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2224" y="1754202"/>
            <a:ext cx="4143640" cy="2763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</a:t>
            </a:r>
            <a:r>
              <a:rPr lang="sv-SE" dirty="0" smtClean="0"/>
              <a:t>epatit C: allmänt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sv-SE" sz="2400" b="1" dirty="0" smtClean="0"/>
              <a:t>Intravenös smitta/blod.</a:t>
            </a:r>
          </a:p>
          <a:p>
            <a:pPr>
              <a:buClr>
                <a:schemeClr val="tx2"/>
              </a:buClr>
            </a:pPr>
            <a:r>
              <a:rPr lang="sv-SE" sz="2400" b="1" dirty="0" smtClean="0"/>
              <a:t>Risk för sexuell smitta &lt; 5 %. MSM större risk.</a:t>
            </a:r>
          </a:p>
          <a:p>
            <a:pPr>
              <a:buClr>
                <a:schemeClr val="tx2"/>
              </a:buClr>
            </a:pPr>
            <a:endParaRPr lang="sv-SE" sz="2400" dirty="0" smtClean="0"/>
          </a:p>
          <a:p>
            <a:pPr>
              <a:buClr>
                <a:schemeClr val="tx2"/>
              </a:buClr>
            </a:pPr>
            <a:r>
              <a:rPr lang="sv-SE" sz="2400" dirty="0" smtClean="0"/>
              <a:t>Globalt ca 200 miljoner </a:t>
            </a:r>
            <a:r>
              <a:rPr lang="sv-SE" sz="2400" dirty="0"/>
              <a:t>bärare.</a:t>
            </a:r>
          </a:p>
          <a:p>
            <a:pPr>
              <a:buClr>
                <a:schemeClr val="tx2"/>
              </a:buClr>
            </a:pPr>
            <a:r>
              <a:rPr lang="sv-SE" sz="2400" dirty="0" smtClean="0"/>
              <a:t>I </a:t>
            </a:r>
            <a:r>
              <a:rPr lang="sv-SE" sz="2400" dirty="0"/>
              <a:t>Sverige drygt 0.5 % prevalens (ca 50 000 fall).</a:t>
            </a:r>
          </a:p>
          <a:p>
            <a:pPr>
              <a:buClr>
                <a:schemeClr val="tx2"/>
              </a:buClr>
            </a:pPr>
            <a:r>
              <a:rPr lang="sv-SE" sz="2400" dirty="0" err="1"/>
              <a:t>Iv</a:t>
            </a:r>
            <a:r>
              <a:rPr lang="sv-SE" sz="2400" dirty="0"/>
              <a:t> missbruk dominerande smittväg i västvärlden</a:t>
            </a:r>
            <a:r>
              <a:rPr lang="sv-SE" sz="2400" dirty="0" smtClean="0"/>
              <a:t>.</a:t>
            </a:r>
          </a:p>
          <a:p>
            <a:pPr>
              <a:buClr>
                <a:schemeClr val="tx2"/>
              </a:buClr>
            </a:pPr>
            <a:r>
              <a:rPr lang="sv-SE" sz="2400" dirty="0" smtClean="0"/>
              <a:t>Man kan drabbas av hepatit C flera gånger.</a:t>
            </a:r>
            <a:endParaRPr lang="sv-SE" sz="2400" dirty="0"/>
          </a:p>
          <a:p>
            <a:pPr marL="0" indent="0" algn="ctr">
              <a:buNone/>
            </a:pPr>
            <a:endParaRPr lang="en-GB" sz="2400" b="1" dirty="0" smtClean="0"/>
          </a:p>
          <a:p>
            <a:pPr>
              <a:buClr>
                <a:schemeClr val="tx2"/>
              </a:buClr>
            </a:pPr>
            <a:r>
              <a:rPr lang="en-GB" sz="2400" b="1" dirty="0" err="1" smtClean="0"/>
              <a:t>Anmälningspliktig</a:t>
            </a:r>
            <a:r>
              <a:rPr lang="en-GB" sz="2400" b="1" dirty="0"/>
              <a:t>. </a:t>
            </a:r>
            <a:r>
              <a:rPr lang="en-GB" sz="2400" b="1" dirty="0" err="1" smtClean="0"/>
              <a:t>Smittspårning</a:t>
            </a:r>
            <a:r>
              <a:rPr lang="en-GB" sz="2400" b="1" dirty="0"/>
              <a:t>?</a:t>
            </a:r>
          </a:p>
          <a:p>
            <a:pPr marL="0" indent="0" algn="ctr">
              <a:buNone/>
            </a:pPr>
            <a:endParaRPr 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1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</a:t>
            </a:r>
            <a:r>
              <a:rPr lang="sv-SE" dirty="0" smtClean="0"/>
              <a:t>epatit C: allmänt forts.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defRPr/>
            </a:pPr>
            <a:r>
              <a:rPr lang="sv-SE" sz="2400" dirty="0" smtClean="0"/>
              <a:t>Inkubationstid</a:t>
            </a:r>
            <a:r>
              <a:rPr lang="sv-SE" sz="2400" dirty="0"/>
              <a:t>: 1-4 månader</a:t>
            </a:r>
            <a:r>
              <a:rPr lang="sv-SE" sz="2400" dirty="0" smtClean="0"/>
              <a:t>.</a:t>
            </a:r>
          </a:p>
          <a:p>
            <a:pPr>
              <a:lnSpc>
                <a:spcPct val="150000"/>
              </a:lnSpc>
              <a:buClr>
                <a:schemeClr val="tx2"/>
              </a:buClr>
              <a:defRPr/>
            </a:pPr>
            <a:r>
              <a:rPr lang="sv-SE" sz="2400" dirty="0" smtClean="0"/>
              <a:t>Symptom som vid akut hepatit A eller B men mildare sjukdom, ofta inga symptom.</a:t>
            </a:r>
            <a:endParaRPr lang="sv-SE" sz="2400" dirty="0"/>
          </a:p>
          <a:p>
            <a:pPr>
              <a:lnSpc>
                <a:spcPct val="150000"/>
              </a:lnSpc>
              <a:buClr>
                <a:schemeClr val="tx2"/>
              </a:buClr>
              <a:defRPr/>
            </a:pPr>
            <a:r>
              <a:rPr lang="sv-SE" sz="2400" dirty="0" smtClean="0"/>
              <a:t>Upp mot hälften </a:t>
            </a:r>
            <a:r>
              <a:rPr lang="sv-SE" sz="2400" dirty="0"/>
              <a:t>läker </a:t>
            </a:r>
            <a:r>
              <a:rPr lang="sv-SE" sz="2400" dirty="0" smtClean="0"/>
              <a:t>ut, resten får kronisk hepatit C.</a:t>
            </a:r>
          </a:p>
          <a:p>
            <a:pPr>
              <a:lnSpc>
                <a:spcPct val="150000"/>
              </a:lnSpc>
              <a:buClr>
                <a:schemeClr val="tx2"/>
              </a:buClr>
              <a:defRPr/>
            </a:pPr>
            <a:r>
              <a:rPr lang="sv-SE" sz="2400" dirty="0" smtClean="0"/>
              <a:t>Vid kronisk hepatit C risk för levercirrhos och levercancer.</a:t>
            </a:r>
          </a:p>
          <a:p>
            <a:pPr>
              <a:lnSpc>
                <a:spcPct val="150000"/>
              </a:lnSpc>
              <a:buClr>
                <a:schemeClr val="tx2"/>
              </a:buClr>
              <a:defRPr/>
            </a:pPr>
            <a:r>
              <a:rPr lang="sv-SE" sz="2400" i="1" dirty="0" smtClean="0"/>
              <a:t>Bra behandling finns!</a:t>
            </a:r>
            <a:endParaRPr lang="sv-SE" sz="2400" i="1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12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Hepatit C -Vad göra som smittspårare?</a:t>
            </a:r>
            <a:br>
              <a:rPr lang="sv-SE" dirty="0" smtClean="0"/>
            </a:br>
            <a:r>
              <a:rPr lang="sv-SE" sz="4000" dirty="0" smtClean="0"/>
              <a:t>-kontakta ansvarig läkare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endParaRPr lang="sv-SE" sz="2400" dirty="0" smtClean="0"/>
          </a:p>
          <a:p>
            <a:pPr marL="0" indent="0">
              <a:buClr>
                <a:schemeClr val="tx2"/>
              </a:buClr>
              <a:buNone/>
            </a:pPr>
            <a:r>
              <a:rPr lang="sv-SE" sz="2400" dirty="0" smtClean="0"/>
              <a:t>Behandlande läkare ska skriva </a:t>
            </a:r>
            <a:r>
              <a:rPr lang="sv-SE" sz="2400" b="1" dirty="0" smtClean="0"/>
              <a:t>remiss till Infektionsmottagningen</a:t>
            </a:r>
            <a:r>
              <a:rPr lang="sv-SE" sz="2400" dirty="0" smtClean="0"/>
              <a:t>.</a:t>
            </a:r>
          </a:p>
          <a:p>
            <a:pPr marL="0" indent="0" algn="ctr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Infektionsläkare tar ställning till om smittspårning behövs.</a:t>
            </a:r>
          </a:p>
          <a:p>
            <a:pPr marL="0" indent="0" algn="ctr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Smittskyddsanmälan ska göras och förhållningsregler ges (behandlande läkares ansvar).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3522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C: diagnos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sv-SE" dirty="0" smtClean="0"/>
              <a:t>OBS! Även om man läkt ut sin hepatit C har man kvar antikroppar</a:t>
            </a:r>
          </a:p>
          <a:p>
            <a:pPr marL="0" indent="0">
              <a:buClr>
                <a:schemeClr val="tx2"/>
              </a:buClr>
              <a:buNone/>
            </a:pPr>
            <a:endParaRPr lang="sv-SE" dirty="0" smtClean="0"/>
          </a:p>
          <a:p>
            <a:pPr>
              <a:buClr>
                <a:schemeClr val="tx2"/>
              </a:buClr>
            </a:pPr>
            <a:r>
              <a:rPr lang="sv-SE" b="1" dirty="0">
                <a:solidFill>
                  <a:srgbClr val="0070C0"/>
                </a:solidFill>
              </a:rPr>
              <a:t>Anti-HCV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smtClean="0">
                <a:solidFill>
                  <a:srgbClr val="0070C0"/>
                </a:solidFill>
              </a:rPr>
              <a:t>positiv	</a:t>
            </a:r>
            <a:r>
              <a:rPr lang="sv-SE" dirty="0" smtClean="0">
                <a:solidFill>
                  <a:srgbClr val="FF0000"/>
                </a:solidFill>
              </a:rPr>
              <a:t>Serologiremiss i TC, Klinisk Mikrobiolog, Falun</a:t>
            </a:r>
          </a:p>
          <a:p>
            <a:pPr marL="0" indent="0">
              <a:buClr>
                <a:schemeClr val="tx2"/>
              </a:buClr>
              <a:buNone/>
            </a:pPr>
            <a:endParaRPr lang="sv-SE" dirty="0" smtClean="0"/>
          </a:p>
          <a:p>
            <a:pPr marL="0" indent="0">
              <a:buClr>
                <a:schemeClr val="tx2"/>
              </a:buClr>
              <a:buNone/>
            </a:pPr>
            <a:r>
              <a:rPr lang="sv-SE" dirty="0"/>
              <a:t>A</a:t>
            </a:r>
            <a:r>
              <a:rPr lang="sv-SE" dirty="0" smtClean="0"/>
              <a:t>ktuell infektion, virus finns i blodet: även </a:t>
            </a:r>
            <a:r>
              <a:rPr lang="sv-SE" b="1" dirty="0" smtClean="0"/>
              <a:t>HCV-RNA</a:t>
            </a:r>
            <a:r>
              <a:rPr lang="sv-SE" dirty="0"/>
              <a:t> </a:t>
            </a:r>
            <a:r>
              <a:rPr lang="sv-SE" dirty="0" smtClean="0"/>
              <a:t>positiv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sv-SE" dirty="0"/>
          </a:p>
          <a:p>
            <a:pPr marL="457200" lvl="1" indent="0">
              <a:buClr>
                <a:schemeClr val="tx2"/>
              </a:buClr>
              <a:buNone/>
            </a:pPr>
            <a:endParaRPr lang="sv-SE" dirty="0" smtClean="0"/>
          </a:p>
          <a:p>
            <a:pPr marL="457200" lvl="1" indent="0">
              <a:buClr>
                <a:schemeClr val="tx2"/>
              </a:buClr>
              <a:buNone/>
            </a:pPr>
            <a:endParaRPr lang="sv-SE" dirty="0"/>
          </a:p>
          <a:p>
            <a:pPr marL="0" indent="0">
              <a:buClr>
                <a:schemeClr val="tx2"/>
              </a:buClr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97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0" y="254000"/>
            <a:ext cx="52959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Symptom vid hepatit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70000"/>
              </a:lnSpc>
              <a:buClr>
                <a:schemeClr val="tx2"/>
              </a:buClr>
              <a:buNone/>
            </a:pPr>
            <a:r>
              <a:rPr lang="sv-SE" b="1" dirty="0" smtClean="0"/>
              <a:t>Akut hepatit: 3 faser</a:t>
            </a:r>
          </a:p>
          <a:p>
            <a:pPr>
              <a:lnSpc>
                <a:spcPct val="70000"/>
              </a:lnSpc>
              <a:buClr>
                <a:schemeClr val="tx2"/>
              </a:buClr>
            </a:pPr>
            <a:endParaRPr lang="sv-SE" dirty="0" smtClean="0"/>
          </a:p>
          <a:p>
            <a:pPr>
              <a:lnSpc>
                <a:spcPct val="70000"/>
              </a:lnSpc>
              <a:buClr>
                <a:schemeClr val="tx2"/>
              </a:buClr>
            </a:pPr>
            <a:r>
              <a:rPr lang="sv-SE" dirty="0" smtClean="0"/>
              <a:t>Några </a:t>
            </a:r>
            <a:r>
              <a:rPr lang="sv-SE" dirty="0"/>
              <a:t>veckor- ett par månader</a:t>
            </a:r>
          </a:p>
          <a:p>
            <a:pPr marL="457200" lvl="1" indent="0">
              <a:lnSpc>
                <a:spcPct val="70000"/>
              </a:lnSpc>
              <a:buClr>
                <a:schemeClr val="tx2"/>
              </a:buClr>
              <a:buNone/>
            </a:pPr>
            <a:r>
              <a:rPr lang="sv-SE" dirty="0"/>
              <a:t>Trötthet, muskelvärk, låggradig feber, illamående, nedsatt aptit. </a:t>
            </a:r>
          </a:p>
          <a:p>
            <a:pPr>
              <a:lnSpc>
                <a:spcPct val="70000"/>
              </a:lnSpc>
              <a:buClr>
                <a:schemeClr val="tx2"/>
              </a:buClr>
            </a:pPr>
            <a:endParaRPr lang="sv-SE" dirty="0"/>
          </a:p>
          <a:p>
            <a:pPr>
              <a:lnSpc>
                <a:spcPct val="70000"/>
              </a:lnSpc>
              <a:buClr>
                <a:schemeClr val="tx2"/>
              </a:buClr>
            </a:pPr>
            <a:r>
              <a:rPr lang="sv-SE" dirty="0"/>
              <a:t>Därefter får en del gulsot (</a:t>
            </a:r>
            <a:r>
              <a:rPr lang="sv-SE" dirty="0" err="1"/>
              <a:t>ikterus</a:t>
            </a:r>
            <a:r>
              <a:rPr lang="sv-SE" dirty="0"/>
              <a:t>)</a:t>
            </a:r>
          </a:p>
          <a:p>
            <a:pPr marL="0" indent="0">
              <a:lnSpc>
                <a:spcPct val="70000"/>
              </a:lnSpc>
              <a:buClr>
                <a:schemeClr val="tx2"/>
              </a:buClr>
              <a:buNone/>
            </a:pPr>
            <a:endParaRPr lang="sv-SE" dirty="0"/>
          </a:p>
          <a:p>
            <a:pPr>
              <a:buClr>
                <a:schemeClr val="tx2"/>
              </a:buClr>
            </a:pPr>
            <a:r>
              <a:rPr lang="sv-SE" dirty="0"/>
              <a:t>”</a:t>
            </a:r>
            <a:r>
              <a:rPr lang="sv-SE" dirty="0" err="1"/>
              <a:t>Postikterisk</a:t>
            </a:r>
            <a:r>
              <a:rPr lang="sv-SE" dirty="0"/>
              <a:t>” fas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lang="sv-SE" dirty="0"/>
              <a:t>Långdragen trötthet</a:t>
            </a:r>
          </a:p>
          <a:p>
            <a:pPr marL="0" indent="0">
              <a:lnSpc>
                <a:spcPct val="70000"/>
              </a:lnSpc>
              <a:buClr>
                <a:schemeClr val="tx2"/>
              </a:buClr>
              <a:buNone/>
            </a:pPr>
            <a:endParaRPr lang="sv-SE" b="1" dirty="0" smtClean="0"/>
          </a:p>
          <a:p>
            <a:pPr marL="0" indent="0">
              <a:lnSpc>
                <a:spcPct val="70000"/>
              </a:lnSpc>
              <a:buClr>
                <a:schemeClr val="tx2"/>
              </a:buClr>
              <a:buNone/>
            </a:pPr>
            <a:r>
              <a:rPr lang="sv-SE" b="1" dirty="0" smtClean="0"/>
              <a:t>Kronisk hepatit </a:t>
            </a:r>
            <a:r>
              <a:rPr lang="sv-SE" dirty="0" smtClean="0"/>
              <a:t>(B eller C)</a:t>
            </a:r>
          </a:p>
          <a:p>
            <a:pPr marL="0" indent="0">
              <a:lnSpc>
                <a:spcPct val="70000"/>
              </a:lnSpc>
              <a:buClr>
                <a:schemeClr val="tx2"/>
              </a:buClr>
              <a:buNone/>
            </a:pPr>
            <a:r>
              <a:rPr lang="sv-SE" b="1" dirty="0"/>
              <a:t>	</a:t>
            </a:r>
            <a:r>
              <a:rPr lang="sv-SE" dirty="0" smtClean="0"/>
              <a:t>Ger </a:t>
            </a:r>
            <a:r>
              <a:rPr lang="sv-SE" b="1" dirty="0" smtClean="0"/>
              <a:t>inga symptom </a:t>
            </a:r>
            <a:r>
              <a:rPr lang="sv-SE" dirty="0" smtClean="0"/>
              <a:t>(om man inte får skrumplever eller levercancer).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40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Hepatit B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2022-10-14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5</a:t>
            </a:fld>
            <a:endParaRPr lang="sv-SE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6201294" y="642737"/>
            <a:ext cx="2776739" cy="3546878"/>
            <a:chOff x="1882" y="1028"/>
            <a:chExt cx="2316" cy="285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028"/>
              <a:ext cx="2316" cy="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882" y="1028"/>
              <a:ext cx="2316" cy="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3966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</a:t>
            </a:r>
            <a:r>
              <a:rPr lang="sv-SE" dirty="0" smtClean="0"/>
              <a:t>epatit B allmänt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sv-SE" dirty="0"/>
              <a:t>Globalt </a:t>
            </a:r>
            <a:r>
              <a:rPr lang="sv-SE" dirty="0" smtClean="0"/>
              <a:t>utbredd sjukdom.</a:t>
            </a:r>
            <a:endParaRPr lang="sv-SE" dirty="0"/>
          </a:p>
          <a:p>
            <a:pPr>
              <a:buClr>
                <a:schemeClr val="tx2"/>
              </a:buClr>
            </a:pPr>
            <a:r>
              <a:rPr lang="sv-SE" dirty="0" smtClean="0"/>
              <a:t>Smittar </a:t>
            </a:r>
            <a:r>
              <a:rPr lang="sv-SE" dirty="0"/>
              <a:t>via </a:t>
            </a:r>
            <a:r>
              <a:rPr lang="sv-SE" b="1" dirty="0"/>
              <a:t>blod</a:t>
            </a:r>
            <a:r>
              <a:rPr lang="sv-SE" dirty="0"/>
              <a:t> och </a:t>
            </a:r>
            <a:r>
              <a:rPr lang="sv-SE" b="1" dirty="0"/>
              <a:t>sexuellt</a:t>
            </a:r>
            <a:r>
              <a:rPr lang="sv-SE" b="1" dirty="0" smtClean="0"/>
              <a:t>.</a:t>
            </a:r>
          </a:p>
          <a:p>
            <a:pPr>
              <a:buClr>
                <a:schemeClr val="tx2"/>
              </a:buClr>
            </a:pPr>
            <a:r>
              <a:rPr lang="sv-SE" b="1" dirty="0"/>
              <a:t>Akut</a:t>
            </a:r>
            <a:r>
              <a:rPr lang="sv-SE" dirty="0"/>
              <a:t> och </a:t>
            </a:r>
            <a:r>
              <a:rPr lang="sv-SE" b="1" dirty="0"/>
              <a:t>kronisk </a:t>
            </a:r>
            <a:r>
              <a:rPr lang="sv-SE" dirty="0" smtClean="0"/>
              <a:t>hepatit (en </a:t>
            </a:r>
            <a:r>
              <a:rPr lang="sv-SE" dirty="0"/>
              <a:t>del läker ut, andra </a:t>
            </a:r>
            <a:r>
              <a:rPr lang="sv-SE" dirty="0" smtClean="0"/>
              <a:t>övergår i </a:t>
            </a:r>
            <a:r>
              <a:rPr lang="sv-SE" dirty="0"/>
              <a:t>kronisk</a:t>
            </a:r>
            <a:r>
              <a:rPr lang="sv-SE" dirty="0" smtClean="0"/>
              <a:t>).</a:t>
            </a:r>
            <a:endParaRPr lang="sv-SE" dirty="0"/>
          </a:p>
          <a:p>
            <a:pPr>
              <a:buClr>
                <a:schemeClr val="tx2"/>
              </a:buClr>
            </a:pPr>
            <a:r>
              <a:rPr lang="sv-SE" b="1" dirty="0" smtClean="0"/>
              <a:t>Akut hepatit B: stor smittrisk</a:t>
            </a:r>
            <a:r>
              <a:rPr lang="sv-SE" dirty="0" smtClean="0"/>
              <a:t>. </a:t>
            </a:r>
            <a:r>
              <a:rPr lang="sv-SE" dirty="0"/>
              <a:t>K</a:t>
            </a:r>
            <a:r>
              <a:rPr lang="sv-SE" dirty="0" smtClean="0"/>
              <a:t>ronisk (oftast): mindre smittrisk.</a:t>
            </a:r>
          </a:p>
          <a:p>
            <a:pPr>
              <a:buClr>
                <a:schemeClr val="tx2"/>
              </a:buClr>
            </a:pPr>
            <a:r>
              <a:rPr lang="sv-SE" dirty="0" smtClean="0"/>
              <a:t>Kronisk hepatit B kan ge skrumplever (cirrhos) </a:t>
            </a:r>
            <a:r>
              <a:rPr lang="sv-SE" dirty="0"/>
              <a:t>eller </a:t>
            </a:r>
            <a:r>
              <a:rPr lang="sv-SE" dirty="0" smtClean="0"/>
              <a:t>levercancer.</a:t>
            </a:r>
          </a:p>
          <a:p>
            <a:pPr>
              <a:buClr>
                <a:schemeClr val="tx2"/>
              </a:buClr>
            </a:pPr>
            <a:r>
              <a:rPr lang="sv-SE" dirty="0" smtClean="0"/>
              <a:t>Skyndsam smittspårning (f fa a vd akut hepatit B)!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sv-SE" b="1" dirty="0" smtClean="0"/>
              <a:t>Anmälningspliktig och smittspårningspliktig.</a:t>
            </a:r>
          </a:p>
          <a:p>
            <a:pPr>
              <a:buClr>
                <a:schemeClr val="tx2"/>
              </a:buClr>
            </a:pPr>
            <a:r>
              <a:rPr lang="sv-SE" dirty="0" smtClean="0"/>
              <a:t>Bra vaccin finns.</a:t>
            </a:r>
          </a:p>
          <a:p>
            <a:pPr>
              <a:buClr>
                <a:schemeClr val="tx2"/>
              </a:buClr>
            </a:pPr>
            <a:endParaRPr lang="sv-SE" b="1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94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52400"/>
            <a:ext cx="8001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Hepatit B – </a:t>
            </a:r>
            <a:r>
              <a:rPr lang="sv-SE" u="sng" dirty="0" smtClean="0"/>
              <a:t>hur</a:t>
            </a:r>
            <a:r>
              <a:rPr lang="sv-SE" dirty="0" smtClean="0"/>
              <a:t> smittar det?</a:t>
            </a:r>
            <a:br>
              <a:rPr lang="sv-SE" dirty="0" smtClean="0"/>
            </a:br>
            <a:r>
              <a:rPr lang="sv-SE" sz="4000" dirty="0" smtClean="0"/>
              <a:t>-mer smittsamt än hepatit C och HIV</a:t>
            </a:r>
            <a:endParaRPr lang="sv-SE" sz="40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v-SE" sz="3300" b="1" dirty="0"/>
              <a:t>Mor-barnsmitta, vanligast i världen.</a:t>
            </a:r>
          </a:p>
          <a:p>
            <a:pPr marL="0" indent="0" algn="ctr">
              <a:buNone/>
            </a:pPr>
            <a:r>
              <a:rPr lang="sv-SE" sz="3300" b="1" dirty="0" err="1"/>
              <a:t>Iv</a:t>
            </a:r>
            <a:r>
              <a:rPr lang="sv-SE" sz="3300" b="1" dirty="0"/>
              <a:t> missbruk och sexuell sitta vanligast i väst.</a:t>
            </a:r>
          </a:p>
          <a:p>
            <a:pPr marL="0" indent="0">
              <a:buNone/>
            </a:pPr>
            <a:r>
              <a:rPr lang="sv-SE" sz="3500" b="1" dirty="0" smtClean="0"/>
              <a:t>Blodsmitta </a:t>
            </a:r>
            <a:endParaRPr lang="sv-SE" sz="3500" b="1" dirty="0"/>
          </a:p>
          <a:p>
            <a:pPr>
              <a:buClr>
                <a:schemeClr val="tx2"/>
              </a:buClr>
            </a:pPr>
            <a:endParaRPr lang="sv-SE" dirty="0" smtClean="0"/>
          </a:p>
          <a:p>
            <a:pPr>
              <a:buClr>
                <a:schemeClr val="tx2"/>
              </a:buClr>
            </a:pPr>
            <a:r>
              <a:rPr lang="sv-SE" dirty="0" smtClean="0"/>
              <a:t>Mor-barn </a:t>
            </a:r>
            <a:r>
              <a:rPr lang="sv-SE" dirty="0"/>
              <a:t>(”vertikal” smitta). Under graviditeten men f </a:t>
            </a:r>
            <a:r>
              <a:rPr lang="sv-SE" dirty="0" err="1"/>
              <a:t>f</a:t>
            </a:r>
            <a:r>
              <a:rPr lang="sv-SE" dirty="0"/>
              <a:t> a vid förlossningen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. Störst risk.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v-SE" dirty="0"/>
              <a:t>Om mamman </a:t>
            </a:r>
            <a:r>
              <a:rPr lang="sv-SE" dirty="0" smtClean="0"/>
              <a:t>har mycket virus: ”högsmittsam” </a:t>
            </a:r>
            <a:r>
              <a:rPr lang="sv-SE" dirty="0"/>
              <a:t>får ca 90 % av barnen hepatit B.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v-SE" dirty="0" smtClean="0"/>
              <a:t>Om mamman har lite virus: lågsmittsam </a:t>
            </a:r>
            <a:r>
              <a:rPr lang="sv-SE" dirty="0"/>
              <a:t>mamma: några få procent smittas.</a:t>
            </a:r>
          </a:p>
          <a:p>
            <a:pPr>
              <a:buClr>
                <a:schemeClr val="tx2"/>
              </a:buClr>
            </a:pPr>
            <a:endParaRPr lang="sv-SE" dirty="0" smtClean="0"/>
          </a:p>
          <a:p>
            <a:pPr>
              <a:buClr>
                <a:schemeClr val="tx2"/>
              </a:buClr>
            </a:pPr>
            <a:r>
              <a:rPr lang="sv-SE" dirty="0" smtClean="0"/>
              <a:t>I v missbruk, (blod</a:t>
            </a:r>
            <a:r>
              <a:rPr lang="sv-SE" dirty="0"/>
              <a:t>, </a:t>
            </a:r>
            <a:r>
              <a:rPr lang="sv-SE" dirty="0" smtClean="0"/>
              <a:t>blodprodukter</a:t>
            </a:r>
            <a:r>
              <a:rPr lang="sv-SE" dirty="0"/>
              <a:t>)</a:t>
            </a:r>
            <a:r>
              <a:rPr lang="sv-SE" dirty="0" smtClean="0"/>
              <a:t>.</a:t>
            </a:r>
          </a:p>
          <a:p>
            <a:pPr>
              <a:buClr>
                <a:schemeClr val="tx2"/>
              </a:buClr>
            </a:pPr>
            <a:endParaRPr lang="sv-SE" dirty="0"/>
          </a:p>
          <a:p>
            <a:pPr>
              <a:buClr>
                <a:schemeClr val="tx2"/>
              </a:buClr>
            </a:pPr>
            <a:r>
              <a:rPr lang="sv-SE" dirty="0" smtClean="0"/>
              <a:t>Dagis</a:t>
            </a:r>
            <a:r>
              <a:rPr lang="sv-SE" dirty="0"/>
              <a:t>, små barn, (brottning, orientering</a:t>
            </a:r>
            <a:r>
              <a:rPr lang="sv-SE" dirty="0" smtClean="0"/>
              <a:t>). 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Liten risk.</a:t>
            </a:r>
          </a:p>
          <a:p>
            <a:pPr marL="0" indent="0" algn="ctr">
              <a:buNone/>
            </a:pPr>
            <a:endParaRPr lang="sv-SE" b="1" dirty="0"/>
          </a:p>
          <a:p>
            <a:pPr marL="457200" lvl="1" indent="0">
              <a:buClr>
                <a:schemeClr val="tx2"/>
              </a:buClr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endParaRPr lang="sv-SE" b="1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660-8B51-4385-A855-1E3094B3C9CD}" type="datetime1">
              <a:rPr lang="sv-SE" smtClean="0"/>
              <a:t>2022-10-14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7DD-C362-A242-9E55-990FDFFF785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2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Hepatit B –</a:t>
            </a:r>
            <a:r>
              <a:rPr lang="sv-SE" i="1" dirty="0"/>
              <a:t> </a:t>
            </a:r>
            <a:r>
              <a:rPr lang="sv-SE" u="sng" dirty="0"/>
              <a:t>hur</a:t>
            </a:r>
            <a:r>
              <a:rPr lang="sv-SE" i="1" dirty="0"/>
              <a:t> </a:t>
            </a:r>
            <a:r>
              <a:rPr lang="sv-SE" dirty="0"/>
              <a:t>smittar </a:t>
            </a:r>
            <a:r>
              <a:rPr lang="sv-SE" dirty="0" smtClean="0"/>
              <a:t>det forts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3000" b="1" dirty="0"/>
              <a:t>Sexuell smitta</a:t>
            </a:r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 smtClean="0"/>
              <a:t>Mindre </a:t>
            </a:r>
            <a:r>
              <a:rPr lang="sv-SE" dirty="0"/>
              <a:t>smittsamt än via blod</a:t>
            </a:r>
            <a:r>
              <a:rPr lang="sv-SE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sv-SE" dirty="0" smtClean="0"/>
              <a:t>50-100 gånger mer smittsamt än HIV.</a:t>
            </a:r>
          </a:p>
          <a:p>
            <a:pPr>
              <a:buClr>
                <a:srgbClr val="FF0000"/>
              </a:buClr>
            </a:pPr>
            <a:r>
              <a:rPr lang="sv-SE" dirty="0" smtClean="0"/>
              <a:t>Virus finns i alla kroppsvätskor.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v-SE" dirty="0" smtClean="0"/>
              <a:t>Partner </a:t>
            </a:r>
            <a:r>
              <a:rPr lang="sv-SE" dirty="0"/>
              <a:t>med mycket virus: ”stor” risk vid upprepade </a:t>
            </a:r>
            <a:r>
              <a:rPr lang="sv-SE" dirty="0" smtClean="0"/>
              <a:t>kontakter.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v-SE" dirty="0" smtClean="0"/>
              <a:t>Inga </a:t>
            </a:r>
            <a:r>
              <a:rPr lang="sv-SE" dirty="0"/>
              <a:t>siffror på risken vid enstaka </a:t>
            </a:r>
            <a:r>
              <a:rPr lang="sv-SE" dirty="0" smtClean="0"/>
              <a:t>kontakt.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v-SE" dirty="0" smtClean="0"/>
              <a:t>Partner med lite </a:t>
            </a:r>
            <a:r>
              <a:rPr lang="sv-SE" dirty="0"/>
              <a:t>virus: låg risk.</a:t>
            </a:r>
          </a:p>
          <a:p>
            <a:pPr marL="342900" lvl="1" indent="-342900">
              <a:spcBef>
                <a:spcPts val="2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sv-SE" dirty="0"/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93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E45651"/>
      </a:dk2>
      <a:lt2>
        <a:srgbClr val="E7E6E6"/>
      </a:lt2>
      <a:accent1>
        <a:srgbClr val="47BAEA"/>
      </a:accent1>
      <a:accent2>
        <a:srgbClr val="54B798"/>
      </a:accent2>
      <a:accent3>
        <a:srgbClr val="F3CE74"/>
      </a:accent3>
      <a:accent4>
        <a:srgbClr val="AEDDEF"/>
      </a:accent4>
      <a:accent5>
        <a:srgbClr val="93CEC1"/>
      </a:accent5>
      <a:accent6>
        <a:srgbClr val="FAE9BA"/>
      </a:accent6>
      <a:hlink>
        <a:srgbClr val="409DC9"/>
      </a:hlink>
      <a:folHlink>
        <a:srgbClr val="409DC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46A325F4-621C-4080-B071-48AD369A9F1E}" vid="{B2CA1F60-8998-4E6E-B94E-AE8C6D23410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e7769dcc-5dd1-4f02-a71f-f2e47d1eab4e" ContentTypeId="0x010100AC92CF2061C10240851FF38CAA99F4B80305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dokument" ma:contentTypeID="0x010100AC92CF2061C10240851FF38CAA99F4B80305008A76E1EAC0BE80429A8C335E7FE56C22" ma:contentTypeVersion="161" ma:contentTypeDescription="Skapa ett nytt dokument." ma:contentTypeScope="" ma:versionID="ae89dc40e142ca4b836a8d0133f02290">
  <xsd:schema xmlns:xsd="http://www.w3.org/2001/XMLSchema" xmlns:xs="http://www.w3.org/2001/XMLSchema" xmlns:p="http://schemas.microsoft.com/office/2006/metadata/properties" xmlns:ns2="2f901946-e264-40a9-b252-19c7dedd3add" xmlns:ns3="c6056b2c-9b66-4941-ba4f-b114eec7ed26" targetNamespace="http://schemas.microsoft.com/office/2006/metadata/properties" ma:root="true" ma:fieldsID="5e0e576270ceee523ca5c109d921670f" ns2:_="" ns3:_="">
    <xsd:import namespace="2f901946-e264-40a9-b252-19c7dedd3add"/>
    <xsd:import namespace="c6056b2c-9b66-4941-ba4f-b114eec7ed26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TaxCatchAllLabel" minOccurs="0"/>
                <xsd:element ref="ns2:ib626626c2604ac096d2606abc0b50e1" minOccurs="0"/>
                <xsd:element ref="ns2:LD_OldDokumentstatus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j125def9988a4544907fddb4a09b1af5" minOccurs="0"/>
                <xsd:element ref="ns2:ib8be5378b304cd19503fe0f13c962e4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7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8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9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0" nillable="true" ma:displayName="Version" ma:internalName="LD_Version" ma:readOnly="false">
      <xsd:simpleType>
        <xsd:restriction base="dms:Text"/>
      </xsd:simpleType>
    </xsd:element>
    <xsd:element name="LD_GranskatAv" ma:index="11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2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3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TaxCatchAllLabel" ma:index="15" nillable="true" ma:displayName="Taxonomy Catch All Column1" ma:hidden="true" ma:list="{590d8321-ec3a-46c9-8bb0-088c8a285ba7}" ma:internalName="TaxCatchAllLabel" ma:readOnly="true" ma:showField="CatchAllDataLabel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b626626c2604ac096d2606abc0b50e1" ma:index="16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17" nillable="true" ma:displayName="Old Dokumentstatus" ma:hidden="true" ma:internalName="LD_OldDokumentstatus" ma:readOnly="false">
      <xsd:simpleType>
        <xsd:restriction base="dms:Text"/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590d8321-ec3a-46c9-8bb0-088c8a285ba7}" ma:internalName="TaxCatchAll" ma:showField="CatchAllData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6b2c-9b66-4941-ba4f-b114eec7ed26" elementFormDefault="qualified">
    <xsd:import namespace="http://schemas.microsoft.com/office/2006/documentManagement/types"/>
    <xsd:import namespace="http://schemas.microsoft.com/office/infopath/2007/PartnerControls"/>
    <xsd:element name="_dlc_DocId" ma:index="33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4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5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D_ArbetsrumID xmlns="2f901946-e264-40a9-b252-19c7dedd3add">
      <Url xsi:nil="true"/>
      <Description xsi:nil="true"/>
    </LD_ArbetsrumID>
    <LD_Dokumentstatus xmlns="2f901946-e264-40a9-b252-19c7dedd3add">Publicerat</LD_Dokumentstatus>
    <j125def9988a4544907fddb4a09b1af5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7f6a5528-74e1-4812-b0c5-0ef5a88f3980</TermId>
        </TermInfo>
        <TermInfo xmlns="http://schemas.microsoft.com/office/infopath/2007/PartnerControls">
          <TermName xmlns="http://schemas.microsoft.com/office/infopath/2007/PartnerControls">landstinget dalarna</TermName>
          <TermId xmlns="http://schemas.microsoft.com/office/infopath/2007/PartnerControls">a7bdc0b8-83fb-4422-891e-6f94dd1ecb30</TermId>
        </TermInfo>
        <TermInfo xmlns="http://schemas.microsoft.com/office/infopath/2007/PartnerControls">
          <TermName xmlns="http://schemas.microsoft.com/office/infopath/2007/PartnerControls">organisationsbild</TermName>
          <TermId xmlns="http://schemas.microsoft.com/office/infopath/2007/PartnerControls">ed8c15b1-184f-4977-8582-550535519823</TermId>
        </TermInfo>
      </Terms>
    </j125def9988a4544907fddb4a09b1af5>
    <LD_OldPubliceringsstatus xmlns="2f901946-e264-40a9-b252-19c7dedd3add">Revidering pågår</LD_OldPubliceringsstatus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/>
    </ib8be5378b304cd19503fe0f13c962e4>
    <LD_GranskatAv xmlns="2f901946-e264-40a9-b252-19c7dedd3add">
      <UserInfo>
        <DisplayName/>
        <AccountId xsi:nil="true"/>
        <AccountType/>
      </UserInfo>
    </LD_GranskatAv>
    <_dlc_DocId xmlns="c6056b2c-9b66-4941-ba4f-b114eec7ed26">JHXJTDKSTMXR-2145828690-51</_dlc_DocId>
    <LD_Version xmlns="2f901946-e264-40a9-b252-19c7dedd3add">2.0</LD_Version>
    <TaxCatchAll xmlns="2f901946-e264-40a9-b252-19c7dedd3add">
      <Value>33</Value>
      <Value>132</Value>
      <Value>131</Value>
      <Value>130</Value>
      <Value>24</Value>
      <Value>1</Value>
    </TaxCatchAll>
    <LD_Publiceringsstatus xmlns="2f901946-e264-40a9-b252-19c7dedd3add">Publicerat</LD_Publiceringsstatus>
    <LD_Faktaagare xmlns="2f901946-e264-40a9-b252-19c7dedd3add">
      <Url xsi:nil="true"/>
      <Description xsi:nil="true"/>
    </LD_Faktaagare>
    <LD_DokumentID xmlns="2f901946-e264-40a9-b252-19c7dedd3add">
      <Url>http://ar.ltdalarna.se/arbetsrum/OHAR4G1Q/4G8V/_layouts/15/DocIdRedir.aspx?ID=JHXJTDKSTMXR-52983094-71</Url>
      <Description>JHXJTDKSTMXR-52983094-71</Description>
    </LD_DokumentID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Marklund Michael /Central förvaltning Personalenhet /Falun</DisplayName>
        <AccountId>35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_dlc_DocIdUrl xmlns="c6056b2c-9b66-4941-ba4f-b114eec7ed26">
      <Url>http://ar.ltdalarna.se/arbetsrum/OHAR4G1Q/publicerat/_layouts/15/DocIdRedir.aspx?ID=JHXJTDKSTMXR-2145828690-51</Url>
      <Description>JHXJTDKSTMXR-2145828690-51</Description>
    </_dlc_DocIdUrl>
    <LD_OldDokumentstatus xmlns="2f901946-e264-40a9-b252-19c7dedd3add" xsi:nil="true"/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</documentManagement>
</p:properties>
</file>

<file path=customXml/itemProps1.xml><?xml version="1.0" encoding="utf-8"?>
<ds:datastoreItem xmlns:ds="http://schemas.openxmlformats.org/officeDocument/2006/customXml" ds:itemID="{3A462C65-E210-417A-BF5C-C2591CF7303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3D52511-F033-4E0A-9360-2F5A20B71C7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B076055-B7CA-4532-8DDC-E1F6D1E66DD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0CABB8E-A575-4197-BA02-DFF0907DDC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c6056b2c-9b66-4941-ba4f-b114eec7e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DF51F344-DE22-44E9-90F7-3EE000709913}">
  <ds:schemaRefs>
    <ds:schemaRef ds:uri="http://schemas.microsoft.com/office/2006/documentManagement/types"/>
    <ds:schemaRef ds:uri="http://schemas.microsoft.com/office/infopath/2007/PartnerControls"/>
    <ds:schemaRef ds:uri="c6056b2c-9b66-4941-ba4f-b114eec7ed26"/>
    <ds:schemaRef ds:uri="http://purl.org/dc/elements/1.1/"/>
    <ds:schemaRef ds:uri="http://schemas.microsoft.com/office/2006/metadata/properties"/>
    <ds:schemaRef ds:uri="2f901946-e264-40a9-b252-19c7dedd3ad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1618</Words>
  <Application>Microsoft Office PowerPoint</Application>
  <PresentationFormat>Bredbild</PresentationFormat>
  <Paragraphs>296</Paragraphs>
  <Slides>36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1" baseType="lpstr">
      <vt:lpstr>Microsoft YaHei</vt:lpstr>
      <vt:lpstr>Arial</vt:lpstr>
      <vt:lpstr>Calibri</vt:lpstr>
      <vt:lpstr>Wingdings</vt:lpstr>
      <vt:lpstr>VCdag</vt:lpstr>
      <vt:lpstr>Hepatit A, B och C  Smittspårning</vt:lpstr>
      <vt:lpstr>Disposition</vt:lpstr>
      <vt:lpstr>De vanligaste virusen som ger hepatit: A, B och C</vt:lpstr>
      <vt:lpstr>Symptom vid hepatit</vt:lpstr>
      <vt:lpstr>Hepatit B</vt:lpstr>
      <vt:lpstr>Hepatit B allmänt</vt:lpstr>
      <vt:lpstr>PowerPoint-presentation</vt:lpstr>
      <vt:lpstr>Hepatit B – hur smittar det? -mer smittsamt än hepatit C och HIV</vt:lpstr>
      <vt:lpstr>Hepatit B – hur smittar det forts</vt:lpstr>
      <vt:lpstr>Hepatit B smittar inte…</vt:lpstr>
      <vt:lpstr>Hepatit B –när smittar det?</vt:lpstr>
      <vt:lpstr>Hepatit B – alla får inte symptom  OBS! Man kan vara smittsam även om man inte har symptom!</vt:lpstr>
      <vt:lpstr>PowerPoint-presentation</vt:lpstr>
      <vt:lpstr>Risk för kronisk hepatit B: beror på ålder vid smitta</vt:lpstr>
      <vt:lpstr>Kronisk hepatit B: naturalförlopp vid smitta i barndomen</vt:lpstr>
      <vt:lpstr>Hepatit B diagnos  Blodprov som mäter antigen (ag) eller antikroppar (ak) mot hepatit B-viruset</vt:lpstr>
      <vt:lpstr>PowerPoint-presentation</vt:lpstr>
      <vt:lpstr>Vad kan man göra vid smitta?</vt:lpstr>
      <vt:lpstr>Vad kan man göra vid smitta? -gravida kvinnor med hepatit B</vt:lpstr>
      <vt:lpstr>Hepatit B -vad göra som smittspårare? -kontakta ansvarig läkare</vt:lpstr>
      <vt:lpstr>Förhållningsregler vid hepatit B (och C)</vt:lpstr>
      <vt:lpstr>Hepatit B -sammanfattning</vt:lpstr>
      <vt:lpstr>Hepatit A</vt:lpstr>
      <vt:lpstr>Hepatit A: allmänt</vt:lpstr>
      <vt:lpstr>Hepatit A –hur smittar det?</vt:lpstr>
      <vt:lpstr>Akut hepatit A: symptom och prognos</vt:lpstr>
      <vt:lpstr>Hepatit A -diagnos</vt:lpstr>
      <vt:lpstr>Hepatit A -vaccin</vt:lpstr>
      <vt:lpstr>Hepatit A –vad göra som smittspårare? -kontakta ansvarig läkare</vt:lpstr>
      <vt:lpstr>Hepatit C</vt:lpstr>
      <vt:lpstr>Hepatit C: allmänt</vt:lpstr>
      <vt:lpstr>Hepatit C: allmänt forts.</vt:lpstr>
      <vt:lpstr>Hepatit C -Vad göra som smittspårare? -kontakta ansvarig läkare</vt:lpstr>
      <vt:lpstr>Hepatit C: diagnos</vt:lpstr>
      <vt:lpstr>PowerPoint-presentation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Landstinget Dalarna presentation</dc:title>
  <dc:subject/>
  <dc:creator>Jansson Markus /Central förvaltning Kommunikationsenhet /Falun</dc:creator>
  <cp:keywords/>
  <dc:description/>
  <cp:lastModifiedBy>Haqwinzon Pia /Central förvaltning Hälso- och sjukvårdsenhet Smittskydd /Falun</cp:lastModifiedBy>
  <cp:revision>253</cp:revision>
  <cp:lastPrinted>2017-12-01T15:17:54Z</cp:lastPrinted>
  <dcterms:created xsi:type="dcterms:W3CDTF">2016-11-14T12:37:20Z</dcterms:created>
  <dcterms:modified xsi:type="dcterms:W3CDTF">2022-10-14T10:11:02Z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D_GallerForVerksamhet">
    <vt:lpwstr>33;#LD|30ac7822-68c2-42d2-8d58-accf1e3539f2</vt:lpwstr>
  </property>
  <property fmtid="{D5CDD505-2E9C-101B-9397-08002B2CF9AE}" pid="3" name="LD_Process">
    <vt:lpwstr/>
  </property>
  <property fmtid="{D5CDD505-2E9C-101B-9397-08002B2CF9AE}" pid="4" name="LD_Nyckelord">
    <vt:lpwstr>130;#presentation|7f6a5528-74e1-4812-b0c5-0ef5a88f3980;#131;#landstinget dalarna|a7bdc0b8-83fb-4422-891e-6f94dd1ecb30;#132;#organisationsbild|ed8c15b1-184f-4977-8582-550535519823</vt:lpwstr>
  </property>
  <property fmtid="{D5CDD505-2E9C-101B-9397-08002B2CF9AE}" pid="5" name="LD_Dokumentsamling">
    <vt:lpwstr/>
  </property>
  <property fmtid="{D5CDD505-2E9C-101B-9397-08002B2CF9AE}" pid="6" name="ContentTypeId">
    <vt:lpwstr>0x010100AC92CF2061C10240851FF38CAA99F4B80305008A76E1EAC0BE80429A8C335E7FE56C22</vt:lpwstr>
  </property>
  <property fmtid="{D5CDD505-2E9C-101B-9397-08002B2CF9AE}" pid="7" name="LD_Dokumenttyp">
    <vt:lpwstr>24;#Standarddokument|4d12e0b9-1967-41ec-b4ec-5579d11176b8</vt:lpwstr>
  </property>
  <property fmtid="{D5CDD505-2E9C-101B-9397-08002B2CF9AE}" pid="8" name="Granskning">
    <vt:lpwstr/>
  </property>
  <property fmtid="{D5CDD505-2E9C-101B-9397-08002B2CF9AE}" pid="9" name="_dlc_DocIdItemGuid">
    <vt:lpwstr>9ffb0092-fedd-46fb-b72a-4ccd8c4f5ecd</vt:lpwstr>
  </property>
  <property fmtid="{D5CDD505-2E9C-101B-9397-08002B2CF9AE}" pid="10" name="LD_Sprak">
    <vt:lpwstr>1;#sv - svenska|fc4bf42e-8ca5-492e-bdac-5e5e0115cfa8</vt:lpwstr>
  </property>
</Properties>
</file>