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92" r:id="rId6"/>
  </p:sldMasterIdLst>
  <p:notesMasterIdLst>
    <p:notesMasterId r:id="rId14"/>
  </p:notesMasterIdLst>
  <p:handoutMasterIdLst>
    <p:handoutMasterId r:id="rId15"/>
  </p:handoutMasterIdLst>
  <p:sldIdLst>
    <p:sldId id="257" r:id="rId7"/>
    <p:sldId id="256" r:id="rId8"/>
    <p:sldId id="258" r:id="rId9"/>
    <p:sldId id="259" r:id="rId10"/>
    <p:sldId id="260" r:id="rId11"/>
    <p:sldId id="261" r:id="rId12"/>
    <p:sldId id="262" r:id="rId1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vsnitt" id="{2C1026F7-0088-4477-B73C-1312E64D82C6}">
          <p14:sldIdLst>
            <p14:sldId id="257"/>
            <p14:sldId id="256"/>
            <p14:sldId id="258"/>
            <p14:sldId id="259"/>
            <p14:sldId id="260"/>
            <p14:sldId id="261"/>
            <p14:sldId id="262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433" autoAdjust="0"/>
  </p:normalViewPr>
  <p:slideViewPr>
    <p:cSldViewPr snapToGrid="0">
      <p:cViewPr varScale="1">
        <p:scale>
          <a:sx n="122" d="100"/>
          <a:sy n="122" d="100"/>
        </p:scale>
        <p:origin x="96" y="20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278FD9-274F-45DD-8681-13E82509E9F5}" type="datetimeFigureOut">
              <a:rPr lang="sv-SE" smtClean="0">
                <a:latin typeface="Arial" panose="020B0604020202020204" pitchFamily="34" charset="0"/>
                <a:cs typeface="Arial" panose="020B0604020202020204" pitchFamily="34" charset="0"/>
              </a:rPr>
              <a:t>2019-02-20</a:t>
            </a:fld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D47A8-29E2-4799-924A-9047124D4761}" type="slidenum">
              <a:rPr lang="sv-SE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040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DE94DB4-BC2A-49E2-AD0D-3F1E0B6714A7}" type="datetimeFigureOut">
              <a:rPr lang="sv-SE" smtClean="0"/>
              <a:pPr/>
              <a:t>2019-02-20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F33D500-1297-4EDE-B9F8-A261B42E5E11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09042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4163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410701"/>
            <a:ext cx="9144000" cy="3241878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838575"/>
            <a:ext cx="9144000" cy="179069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 smtClean="0"/>
          </a:p>
        </p:txBody>
      </p:sp>
      <p:cxnSp>
        <p:nvCxnSpPr>
          <p:cNvPr id="13" name="Rak 12"/>
          <p:cNvCxnSpPr/>
          <p:nvPr userDrawn="1"/>
        </p:nvCxnSpPr>
        <p:spPr>
          <a:xfrm>
            <a:off x="1524000" y="3710861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07" y="390071"/>
            <a:ext cx="1016146" cy="969723"/>
          </a:xfrm>
          <a:prstGeom prst="rect">
            <a:avLst/>
          </a:prstGeom>
        </p:spPr>
      </p:pic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FC5DA319-72F1-4F70-9BE7-0CBB4F12E5D2}" type="datetime1">
              <a:rPr lang="sv-SE" smtClean="0"/>
              <a:t>2019-02-20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1785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1" y="6356351"/>
            <a:ext cx="12192000" cy="50164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6"/>
            <a:ext cx="10619402" cy="1210581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825625"/>
            <a:ext cx="11370906" cy="4351337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A36EF070-D4A1-4BBC-95E2-C540A084EC01}" type="datetime1">
              <a:rPr lang="sv-SE" smtClean="0"/>
              <a:t>2019-02-20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4" name="Rektangel 13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2379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1709738"/>
            <a:ext cx="11358206" cy="2852737"/>
          </a:xfrm>
        </p:spPr>
        <p:txBody>
          <a:bodyPr anchor="b"/>
          <a:lstStyle>
            <a:lvl1pPr>
              <a:defRPr sz="60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7" y="4589463"/>
            <a:ext cx="11358206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1" name="Rektangel 10"/>
          <p:cNvSpPr/>
          <p:nvPr userDrawn="1"/>
        </p:nvSpPr>
        <p:spPr>
          <a:xfrm>
            <a:off x="1" y="6356350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D775DD86-983D-4097-A028-87EAC6BF841B}" type="datetime1">
              <a:rPr lang="sv-SE" smtClean="0"/>
              <a:t>2019-02-20</a:t>
            </a:fld>
            <a:endParaRPr lang="sv-SE" dirty="0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051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5"/>
            <a:ext cx="10603074" cy="1206500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10547" y="1825625"/>
            <a:ext cx="5609253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609253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21684484-201B-44CD-9746-00FED4EFCD5B}" type="datetime1">
              <a:rPr lang="sv-SE" smtClean="0"/>
              <a:t>2019-02-20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771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5"/>
            <a:ext cx="10619402" cy="1235075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8" y="1690687"/>
            <a:ext cx="5587028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10548" y="2505075"/>
            <a:ext cx="558702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90687"/>
            <a:ext cx="5609252" cy="8143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199" y="2505075"/>
            <a:ext cx="5609253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14" name="Rektangel 13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33C59008-A271-48C6-B77D-A5EBCC61C08A}" type="datetime1">
              <a:rPr lang="sv-SE" smtClean="0"/>
              <a:t>2019-02-20</a:t>
            </a:fld>
            <a:endParaRPr lang="sv-SE" dirty="0"/>
          </a:p>
        </p:txBody>
      </p:sp>
      <p:sp>
        <p:nvSpPr>
          <p:cNvPr id="16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Rektangel 12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20" name="Bildobjekt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49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365126"/>
            <a:ext cx="10611239" cy="1216024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D0905C11-AE40-4DD3-B577-1575C80BAAED}" type="datetime1">
              <a:rPr lang="sv-SE" smtClean="0"/>
              <a:t>2019-02-20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Rektangel 8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6" name="Bildobjekt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399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1" y="6356350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B4152674-6AB9-4668-8AED-4226128661A6}" type="datetime1">
              <a:rPr lang="sv-SE" smtClean="0"/>
              <a:t>2019-02-20</a:t>
            </a:fld>
            <a:endParaRPr lang="sv-SE" dirty="0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Rektangel 7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0620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457200"/>
            <a:ext cx="4361478" cy="1600200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1085851"/>
            <a:ext cx="5675312" cy="5019674"/>
          </a:xfrm>
        </p:spPr>
        <p:txBody>
          <a:bodyPr/>
          <a:lstStyle>
            <a:lvl1pPr>
              <a:defRPr sz="3200" b="1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0548" y="2057401"/>
            <a:ext cx="4361478" cy="404812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6401B1E7-2B4C-4E93-9B83-9D444BAB3785}" type="datetime1">
              <a:rPr lang="sv-SE" smtClean="0"/>
              <a:t>2019-02-20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354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457200"/>
            <a:ext cx="4361478" cy="1600200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1085850"/>
            <a:ext cx="5658984" cy="5029200"/>
          </a:xfrm>
        </p:spPr>
        <p:txBody>
          <a:bodyPr/>
          <a:lstStyle>
            <a:lvl1pPr marL="0" indent="0">
              <a:buNone/>
              <a:defRPr sz="32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0548" y="2057400"/>
            <a:ext cx="4361478" cy="405023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7037B5D3-587F-424B-B03D-31C4263C7226}" type="datetime1">
              <a:rPr lang="sv-SE" smtClean="0"/>
              <a:t>2019-02-20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207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FF4FD-A897-495D-BDCD-BC1A3ECAF875}" type="datetime1">
              <a:rPr lang="sv-SE" smtClean="0"/>
              <a:t>2019-02-20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DDE8C-17E0-4539-9C15-C1E9D23190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9200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giondalarna.se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Vad är Funktionshinderrådet i Dalarna?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Funktionshinderrådet i Dalarna, </a:t>
            </a:r>
            <a:r>
              <a:rPr lang="sv-SE" dirty="0" smtClean="0"/>
              <a:t>förkortas </a:t>
            </a:r>
            <a:r>
              <a:rPr lang="sv-SE" dirty="0" smtClean="0"/>
              <a:t>FRID</a:t>
            </a:r>
          </a:p>
          <a:p>
            <a:endParaRPr lang="sv-SE" dirty="0" smtClean="0"/>
          </a:p>
          <a:p>
            <a:r>
              <a:rPr lang="sv-SE" dirty="0" smtClean="0"/>
              <a:t>Är ett samverkan- och samrådsorgan för funktionshinderfrågor mellan föreningar och organisationer för personer med funktionsnedsättning i länet och Region Dalarna.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2019-02-20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4329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5431692"/>
            <a:ext cx="7948246" cy="197582"/>
          </a:xfrm>
        </p:spPr>
        <p:txBody>
          <a:bodyPr>
            <a:normAutofit fontScale="32500" lnSpcReduction="20000"/>
          </a:bodyPr>
          <a:lstStyle/>
          <a:p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422400" y="1153160"/>
            <a:ext cx="9144000" cy="2512255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/>
            </a:r>
            <a:br>
              <a:rPr lang="sv-SE" dirty="0" smtClean="0"/>
            </a:br>
            <a:r>
              <a:rPr lang="sv-SE" dirty="0"/>
              <a:t/>
            </a:r>
            <a:br>
              <a:rPr lang="sv-SE" dirty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Reglemente</a:t>
            </a:r>
            <a:br>
              <a:rPr lang="sv-SE" dirty="0" smtClean="0"/>
            </a:br>
            <a:r>
              <a:rPr lang="sv-SE" sz="2000" dirty="0" smtClean="0"/>
              <a:t>Syfte: </a:t>
            </a:r>
            <a:br>
              <a:rPr lang="sv-SE" sz="2000" dirty="0" smtClean="0"/>
            </a:br>
            <a:r>
              <a:rPr lang="sv-SE" sz="2000" dirty="0" smtClean="0"/>
              <a:t/>
            </a:r>
            <a:br>
              <a:rPr lang="sv-SE" sz="2000" dirty="0" smtClean="0"/>
            </a:br>
            <a:r>
              <a:rPr lang="sv-SE" sz="1400" dirty="0" smtClean="0"/>
              <a:t> </a:t>
            </a:r>
            <a:br>
              <a:rPr lang="sv-SE" sz="1400" dirty="0" smtClean="0"/>
            </a:br>
            <a:r>
              <a:rPr lang="sv-SE" sz="1400" dirty="0" smtClean="0"/>
              <a:t>- Stärka funktionshinderorganisationernas inflytande i frågor som gäller personer med </a:t>
            </a:r>
            <a:r>
              <a:rPr lang="sv-SE" sz="1400" dirty="0" smtClean="0"/>
              <a:t>funktionsnedsättning</a:t>
            </a:r>
            <a:r>
              <a:rPr lang="sv-SE" sz="1400" dirty="0" smtClean="0"/>
              <a:t/>
            </a:r>
            <a:br>
              <a:rPr lang="sv-SE" sz="1400" dirty="0" smtClean="0"/>
            </a:br>
            <a:r>
              <a:rPr lang="sv-SE" sz="1400" dirty="0" smtClean="0"/>
              <a:t/>
            </a:r>
            <a:br>
              <a:rPr lang="sv-SE" sz="1400" dirty="0" smtClean="0"/>
            </a:br>
            <a:r>
              <a:rPr lang="sv-SE" sz="1400" dirty="0" smtClean="0"/>
              <a:t/>
            </a:r>
            <a:br>
              <a:rPr lang="sv-SE" sz="1400" dirty="0" smtClean="0"/>
            </a:br>
            <a:r>
              <a:rPr lang="sv-SE" sz="1400" dirty="0" smtClean="0"/>
              <a:t>- Verka för att funktionshinderaspekter beaktas i Regionstyrelse, övriga nämnder och </a:t>
            </a:r>
            <a:r>
              <a:rPr lang="sv-SE" sz="1400" dirty="0" smtClean="0"/>
              <a:t>förvaltningar</a:t>
            </a:r>
            <a:r>
              <a:rPr lang="sv-SE" sz="1400" dirty="0" smtClean="0"/>
              <a:t/>
            </a:r>
            <a:br>
              <a:rPr lang="sv-SE" sz="1400" dirty="0" smtClean="0"/>
            </a:br>
            <a:r>
              <a:rPr lang="sv-SE" sz="1400" dirty="0" smtClean="0"/>
              <a:t/>
            </a:r>
            <a:br>
              <a:rPr lang="sv-SE" sz="1400" dirty="0" smtClean="0"/>
            </a:br>
            <a:r>
              <a:rPr lang="sv-SE" sz="1400" dirty="0" smtClean="0"/>
              <a:t>- </a:t>
            </a:r>
            <a:r>
              <a:rPr lang="sv-SE" sz="1400" dirty="0" smtClean="0"/>
              <a:t>Kunna vara </a:t>
            </a:r>
            <a:r>
              <a:rPr lang="sv-SE" sz="1400" dirty="0" smtClean="0"/>
              <a:t>remissorgan i frågor som gäller personer med </a:t>
            </a:r>
            <a:r>
              <a:rPr lang="sv-SE" sz="1400" dirty="0" smtClean="0"/>
              <a:t>funktionsnedsättning</a:t>
            </a:r>
            <a:r>
              <a:rPr lang="sv-SE" sz="1400" dirty="0" smtClean="0"/>
              <a:t/>
            </a:r>
            <a:br>
              <a:rPr lang="sv-SE" sz="1400" dirty="0" smtClean="0"/>
            </a:br>
            <a:r>
              <a:rPr lang="sv-SE" sz="1400" dirty="0"/>
              <a:t/>
            </a:r>
            <a:br>
              <a:rPr lang="sv-SE" sz="1400" dirty="0"/>
            </a:br>
            <a:r>
              <a:rPr lang="sv-SE" sz="1400" dirty="0" smtClean="0"/>
              <a:t/>
            </a:r>
            <a:br>
              <a:rPr lang="sv-SE" sz="1400" dirty="0" smtClean="0"/>
            </a:br>
            <a:r>
              <a:rPr lang="sv-SE" sz="1400" dirty="0" smtClean="0"/>
              <a:t>- Vara forum för opinionsbildning och kunskapsspridning där Region Dalarna  får en samlad beskrivning av olika</a:t>
            </a:r>
            <a:br>
              <a:rPr lang="sv-SE" sz="1400" dirty="0" smtClean="0"/>
            </a:br>
            <a:r>
              <a:rPr lang="sv-SE" sz="1400" dirty="0" smtClean="0"/>
              <a:t> behov och synpunkter vad gäller </a:t>
            </a:r>
            <a:r>
              <a:rPr lang="sv-SE" sz="1400" dirty="0" smtClean="0"/>
              <a:t>funktionshinder</a:t>
            </a:r>
            <a:r>
              <a:rPr lang="sv-SE" sz="1400" dirty="0" smtClean="0"/>
              <a:t/>
            </a:r>
            <a:br>
              <a:rPr lang="sv-SE" sz="1400" dirty="0" smtClean="0"/>
            </a:b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398837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Arbetsuppgifter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Region Dalarnas företrädare ska informera rådet om planer och förändringar som berör personer med funktionsnedsättning i ett så tidigt skede som möjligt.</a:t>
            </a:r>
          </a:p>
          <a:p>
            <a:endParaRPr lang="sv-SE" dirty="0" smtClean="0"/>
          </a:p>
          <a:p>
            <a:r>
              <a:rPr lang="sv-SE" dirty="0" smtClean="0"/>
              <a:t>Rådets synpunkter ska förmedlas till beslutande instans.</a:t>
            </a:r>
          </a:p>
          <a:p>
            <a:endParaRPr lang="sv-SE" dirty="0" smtClean="0"/>
          </a:p>
          <a:p>
            <a:r>
              <a:rPr lang="sv-SE" dirty="0" smtClean="0"/>
              <a:t>Funktionshinderorganisationerna </a:t>
            </a:r>
            <a:r>
              <a:rPr lang="sv-SE" dirty="0" smtClean="0"/>
              <a:t>har möjlighet att </a:t>
            </a:r>
            <a:r>
              <a:rPr lang="sv-SE" dirty="0" smtClean="0"/>
              <a:t>arbeta för förändringar och anpassningar i Region Dalarnas verksamheter som berör personer med funktionsnedsättning.</a:t>
            </a:r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2019-02-20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8011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Organisation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2005013"/>
            <a:ext cx="11370906" cy="4351337"/>
          </a:xfrm>
        </p:spPr>
        <p:txBody>
          <a:bodyPr>
            <a:normAutofit fontScale="25000" lnSpcReduction="20000"/>
          </a:bodyPr>
          <a:lstStyle/>
          <a:p>
            <a:r>
              <a:rPr lang="sv-SE" sz="5600" dirty="0" smtClean="0"/>
              <a:t>Funktionshinderrådet </a:t>
            </a:r>
            <a:r>
              <a:rPr lang="sv-SE" sz="5600" dirty="0" smtClean="0"/>
              <a:t>i Dalarna är organisatoriskt knutet till Hälso- och sjukvårdsnämnden.</a:t>
            </a:r>
            <a:endParaRPr lang="sv-SE" sz="5600" dirty="0" smtClean="0"/>
          </a:p>
          <a:p>
            <a:endParaRPr lang="sv-SE" sz="5600" dirty="0"/>
          </a:p>
          <a:p>
            <a:r>
              <a:rPr lang="sv-SE" sz="5600" dirty="0" smtClean="0"/>
              <a:t>Regionstyrelsen utser 6 ledamöter och 6 ersättare i FRID.</a:t>
            </a:r>
          </a:p>
          <a:p>
            <a:endParaRPr lang="sv-SE" sz="5600" dirty="0"/>
          </a:p>
          <a:p>
            <a:r>
              <a:rPr lang="sv-SE" sz="5600" dirty="0" smtClean="0"/>
              <a:t>Regionstyrelsen utser 7 ledamöter och 7 ersättare från funktionshinderrörelsen i länet, efter förslag från FRID.</a:t>
            </a:r>
          </a:p>
          <a:p>
            <a:endParaRPr lang="sv-SE" sz="5600" dirty="0"/>
          </a:p>
          <a:p>
            <a:r>
              <a:rPr lang="sv-SE" sz="5600" dirty="0" smtClean="0"/>
              <a:t>Funktionshinderrörelsen representeras enligt 5-gruppricipen.</a:t>
            </a:r>
          </a:p>
          <a:p>
            <a:endParaRPr lang="sv-SE" sz="5600" dirty="0" smtClean="0"/>
          </a:p>
          <a:p>
            <a:pPr marL="0" indent="0">
              <a:buNone/>
            </a:pPr>
            <a:r>
              <a:rPr lang="sv-SE" sz="5600" dirty="0"/>
              <a:t> </a:t>
            </a:r>
            <a:r>
              <a:rPr lang="sv-SE" sz="5600" dirty="0" smtClean="0"/>
              <a:t>* Rörelsehindrade 2 ledamöter</a:t>
            </a:r>
          </a:p>
          <a:p>
            <a:pPr marL="0" indent="0">
              <a:buNone/>
            </a:pPr>
            <a:r>
              <a:rPr lang="sv-SE" sz="5600" dirty="0" smtClean="0"/>
              <a:t> * Synskadade 1 ledamot</a:t>
            </a:r>
          </a:p>
          <a:p>
            <a:pPr marL="0" indent="0">
              <a:buNone/>
            </a:pPr>
            <a:r>
              <a:rPr lang="sv-SE" sz="5600" dirty="0"/>
              <a:t> </a:t>
            </a:r>
            <a:r>
              <a:rPr lang="sv-SE" sz="5600" dirty="0" smtClean="0"/>
              <a:t>* Hörselskadade, döva och dövblinda 1 ledamot</a:t>
            </a:r>
          </a:p>
          <a:p>
            <a:pPr marL="0" indent="0">
              <a:buNone/>
            </a:pPr>
            <a:r>
              <a:rPr lang="sv-SE" sz="5600" dirty="0"/>
              <a:t> </a:t>
            </a:r>
            <a:r>
              <a:rPr lang="sv-SE" sz="5600" dirty="0" smtClean="0"/>
              <a:t>* Medicinskt handikappade 2 ledamöter</a:t>
            </a:r>
          </a:p>
          <a:p>
            <a:pPr marL="0" indent="0">
              <a:buNone/>
            </a:pPr>
            <a:r>
              <a:rPr lang="sv-SE" sz="5600" dirty="0"/>
              <a:t> </a:t>
            </a:r>
            <a:r>
              <a:rPr lang="sv-SE" sz="5600" dirty="0" smtClean="0"/>
              <a:t>* Utvecklingsstörda- och psykiskt funktionshindrade 1 ledamot</a:t>
            </a:r>
          </a:p>
          <a:p>
            <a:pPr marL="0" indent="0">
              <a:buNone/>
            </a:pPr>
            <a:r>
              <a:rPr lang="sv-SE" sz="5600" dirty="0"/>
              <a:t> </a:t>
            </a:r>
          </a:p>
          <a:p>
            <a:pPr marL="0" indent="0">
              <a:buNone/>
            </a:pPr>
            <a:r>
              <a:rPr lang="sv-SE" sz="5600" dirty="0" smtClean="0"/>
              <a:t>Nominering av representanter får göras av funktionshinderorganisation som har en distriktsorganisation tillhörande en</a:t>
            </a:r>
          </a:p>
          <a:p>
            <a:pPr marL="0" indent="0">
              <a:buNone/>
            </a:pPr>
            <a:r>
              <a:rPr lang="sv-SE" sz="5600" dirty="0" smtClean="0"/>
              <a:t>Riksorganisation.</a:t>
            </a:r>
          </a:p>
          <a:p>
            <a:pPr marL="0" indent="0">
              <a:buNone/>
            </a:pPr>
            <a:r>
              <a:rPr lang="sv-SE" sz="5600" dirty="0" smtClean="0"/>
              <a:t> </a:t>
            </a:r>
          </a:p>
          <a:p>
            <a:pPr marL="0" indent="0">
              <a:buNone/>
            </a:pPr>
            <a:r>
              <a:rPr lang="sv-SE" dirty="0"/>
              <a:t> </a:t>
            </a:r>
            <a:endParaRPr lang="sv-SE" dirty="0" smtClean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2019-02-20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9086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Organisation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Fast adjungerade ledamöter är:</a:t>
            </a:r>
          </a:p>
          <a:p>
            <a:r>
              <a:rPr lang="sv-SE" dirty="0" smtClean="0"/>
              <a:t>Förvaltningschef för Hjälpmedel Dalarna</a:t>
            </a:r>
          </a:p>
          <a:p>
            <a:r>
              <a:rPr lang="sv-SE" dirty="0" smtClean="0"/>
              <a:t>Representant för </a:t>
            </a:r>
            <a:r>
              <a:rPr lang="sv-SE" dirty="0" err="1" smtClean="0"/>
              <a:t>Funktionsrätt</a:t>
            </a:r>
            <a:r>
              <a:rPr lang="sv-SE" dirty="0" smtClean="0"/>
              <a:t> Dalarna.</a:t>
            </a:r>
          </a:p>
          <a:p>
            <a:r>
              <a:rPr lang="sv-SE" dirty="0" smtClean="0"/>
              <a:t>Mandatperioden för ledamöter i FRID följer den politiska mandatperioden.</a:t>
            </a:r>
          </a:p>
          <a:p>
            <a:pPr marL="0" indent="0">
              <a:buNone/>
            </a:pPr>
            <a:r>
              <a:rPr lang="sv-SE" dirty="0" smtClean="0"/>
              <a:t>  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2019-02-20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85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Arbetsformer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smtClean="0"/>
              <a:t>Presidieberedning</a:t>
            </a:r>
          </a:p>
          <a:p>
            <a:r>
              <a:rPr lang="sv-SE" dirty="0" smtClean="0"/>
              <a:t>Rådet sammanträder minst 4 gånger per år.</a:t>
            </a:r>
          </a:p>
          <a:p>
            <a:r>
              <a:rPr lang="sv-SE" dirty="0" smtClean="0"/>
              <a:t>Sammanträdesplan för året </a:t>
            </a:r>
            <a:r>
              <a:rPr lang="sv-SE" dirty="0" smtClean="0"/>
              <a:t>utgör kallelse till sammanträde.</a:t>
            </a:r>
          </a:p>
          <a:p>
            <a:r>
              <a:rPr lang="sv-SE" dirty="0" smtClean="0"/>
              <a:t>Dagordning delges 1 vecka före sammanträdet.</a:t>
            </a:r>
          </a:p>
          <a:p>
            <a:r>
              <a:rPr lang="sv-SE" dirty="0" smtClean="0"/>
              <a:t>Ledamot som ät förhindrad att delta i sammanträde ska själv kalla in ersättare.</a:t>
            </a:r>
          </a:p>
          <a:p>
            <a:r>
              <a:rPr lang="sv-SE" dirty="0" smtClean="0"/>
              <a:t>Protokoll från sammanträde justeras av ledamot från funktionshinderrörelsen.</a:t>
            </a:r>
          </a:p>
          <a:p>
            <a:r>
              <a:rPr lang="sv-SE" dirty="0" smtClean="0"/>
              <a:t>Protokoll delges ledamöter, ersättare och adjungerade, funktionshinderorganisationernas distriktsorganisationer och Regionstyrelsen. Protokollet  publiceras också på Regionens hemsida:</a:t>
            </a:r>
          </a:p>
          <a:p>
            <a:r>
              <a:rPr lang="sv-SE" dirty="0" smtClean="0">
                <a:hlinkClick r:id="rId2"/>
              </a:rPr>
              <a:t>www.regiondalarna.se</a:t>
            </a:r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2019-02-20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2287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Övriga bestämmelser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Till Funktionshinderorganisationernas ledamöter utgår arvode, traktaments- och reseersättning enligt arvodesreglemente.</a:t>
            </a:r>
          </a:p>
          <a:p>
            <a:endParaRPr lang="sv-SE" dirty="0" smtClean="0"/>
          </a:p>
          <a:p>
            <a:r>
              <a:rPr lang="sv-SE" dirty="0" smtClean="0"/>
              <a:t>Reglemente för Funktionshinderrådet fastställs av Regionfullmäktige</a:t>
            </a:r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2019-02-20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2667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Cdag">
  <a:themeElements>
    <a:clrScheme name="Ltd">
      <a:dk1>
        <a:sysClr val="windowText" lastClr="000000"/>
      </a:dk1>
      <a:lt1>
        <a:sysClr val="window" lastClr="FFFFFF"/>
      </a:lt1>
      <a:dk2>
        <a:srgbClr val="F15060"/>
      </a:dk2>
      <a:lt2>
        <a:srgbClr val="E7E6E6"/>
      </a:lt2>
      <a:accent1>
        <a:srgbClr val="00B4E4"/>
      </a:accent1>
      <a:accent2>
        <a:srgbClr val="28B29A"/>
      </a:accent2>
      <a:accent3>
        <a:srgbClr val="FFD378"/>
      </a:accent3>
      <a:accent4>
        <a:srgbClr val="AEDDEF"/>
      </a:accent4>
      <a:accent5>
        <a:srgbClr val="6ACEC3"/>
      </a:accent5>
      <a:accent6>
        <a:srgbClr val="FAE9BA"/>
      </a:accent6>
      <a:hlink>
        <a:srgbClr val="0074A2"/>
      </a:hlink>
      <a:folHlink>
        <a:srgbClr val="0074A2"/>
      </a:folHlink>
    </a:clrScheme>
    <a:fontScheme name="Lt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td_standard.potx" id="{151680F3-6FC2-4960-B137-648106B7FBF2}" vid="{FDF325D6-299B-47C8-B8D0-086DBBEE1ED8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j125def9988a4544907fddb4a09b1af5 xmlns="2f901946-e264-40a9-b252-19c7dedd3add">
      <Terms xmlns="http://schemas.microsoft.com/office/infopath/2007/PartnerControls"/>
    </j125def9988a4544907fddb4a09b1af5>
    <d35d67994db9475aa58636ebfce59533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sv - svenska</TermName>
          <TermId xmlns="http://schemas.microsoft.com/office/infopath/2007/PartnerControls">fc4bf42e-8ca5-492e-bdac-5e5e0115cfa8</TermId>
        </TermInfo>
      </Terms>
    </d35d67994db9475aa58636ebfce59533>
    <ib8be5378b304cd19503fe0f13c962e4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powerpointmall</TermName>
          <TermId xmlns="http://schemas.microsoft.com/office/infopath/2007/PartnerControls">8a709a16-dce5-48c9-b324-adb936197cd8</TermId>
        </TermInfo>
      </Terms>
    </ib8be5378b304cd19503fe0f13c962e4>
    <b949fc07257b40f7b02b2d246d41368f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LD</TermName>
          <TermId xmlns="http://schemas.microsoft.com/office/infopath/2007/PartnerControls">30ac7822-68c2-42d2-8d58-accf1e3539f2</TermId>
        </TermInfo>
      </Terms>
    </b949fc07257b40f7b02b2d246d41368f>
    <TaxCatchAll xmlns="2f901946-e264-40a9-b252-19c7dedd3add">
      <Value>33</Value>
      <Value>620</Value>
      <Value>24</Value>
      <Value>38</Value>
      <Value>1</Value>
    </TaxCatchAll>
    <LD_Informationsklass xmlns="2f901946-e264-40a9-b252-19c7dedd3add">Intern alla</LD_Informationsklass>
    <ib626626c2604ac096d2606abc0b50e1 xmlns="2f901946-e264-40a9-b252-19c7dedd3add">
      <Terms xmlns="http://schemas.microsoft.com/office/infopath/2007/PartnerControls"/>
    </ib626626c2604ac096d2606abc0b50e1>
    <LD_Dokumentansvarig xmlns="2f901946-e264-40a9-b252-19c7dedd3add">
      <UserInfo>
        <DisplayName>Jansson Markus /Central förvaltning Personalenhet /Falun</DisplayName>
        <AccountId>34</AccountId>
        <AccountType/>
      </UserInfo>
    </LD_Dokumentansvarig>
    <l94247903c2249fd91f98a10a58087d0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Standarddokument</TermName>
          <TermId xmlns="http://schemas.microsoft.com/office/infopath/2007/PartnerControls">4d12e0b9-1967-41ec-b4ec-5579d11176b8</TermId>
        </TermInfo>
      </Terms>
    </l94247903c2249fd91f98a10a58087d0>
    <LD_GranskatAv xmlns="2f901946-e264-40a9-b252-19c7dedd3add">
      <UserInfo>
        <DisplayName/>
        <AccountId xsi:nil="true"/>
        <AccountType/>
      </UserInfo>
    </LD_GranskatAv>
    <LD_OldPubliceringsstatus xmlns="2f901946-e264-40a9-b252-19c7dedd3add">Revidering pågår</LD_OldPubliceringsstatus>
    <LD_Publiceringsstatus xmlns="2f901946-e264-40a9-b252-19c7dedd3add">Publicering pågår</LD_Publiceringsstatus>
    <LD_Version xmlns="2f901946-e264-40a9-b252-19c7dedd3add">1.0</LD_Version>
    <LD_ArbetsrumID xmlns="2f901946-e264-40a9-b252-19c7dedd3add">
      <Url xsi:nil="true"/>
      <Description xsi:nil="true"/>
    </LD_ArbetsrumID>
    <LD_Faktaagare xmlns="2f901946-e264-40a9-b252-19c7dedd3add">
      <Url xsi:nil="true"/>
      <Description xsi:nil="true"/>
    </LD_Faktaagare>
    <LD_DokumentID xmlns="2f901946-e264-40a9-b252-19c7dedd3add">
      <Url>http://ar.ltdalarna.se/arbetsrum/OHAR4G1Q/_layouts/15/DocIdRedir.aspx?ID=JHXJTDKSTMXR-638439718-50</Url>
      <Description>JHXJTDKSTMXR-638439718-50</Description>
    </LD_DokumentID>
    <LD_Dokumentstatus xmlns="2f901946-e264-40a9-b252-19c7dedd3add">Godkänt</LD_Dokumentstatus>
    <LD_OldDokumentstatus xmlns="2f901946-e264-40a9-b252-19c7dedd3add">Godkännande pågår</LD_OldDokumentstatus>
    <_dlc_DocId xmlns="c6056b2c-9b66-4941-ba4f-b114eec7ed26">JHXJTDKSTMXR-2145828690-717</_dlc_DocId>
    <_dlc_DocIdUrl xmlns="c6056b2c-9b66-4941-ba4f-b114eec7ed26">
      <Url>http://ar.ltdalarna.se/arbetsrum/OHAR4G1Q/publicerat/_layouts/15/DocIdRedir.aspx?ID=JHXJTDKSTMXR-2145828690-717</Url>
      <Description>JHXJTDKSTMXR-2145828690-717</Description>
    </_dlc_DocIdUrl>
    <LD_Diarienummer xmlns="2f901946-e264-40a9-b252-19c7dedd3add" xsi:nil="true"/>
    <LD_GodkantDatum xmlns="2f901946-e264-40a9-b252-19c7dedd3add">2019-01-14T13:10:16+00:00</LD_GodkantDatum>
    <LD_GodkantAv xmlns="2f901946-e264-40a9-b252-19c7dedd3add">
      <UserInfo>
        <DisplayName>Jansson Markus /Central förvaltning Personalenhet /Falun</DisplayName>
        <AccountId>34</AccountId>
        <AccountType/>
      </UserInfo>
    </LD_GodkantAv>
    <LD_Beslutsnummer xmlns="2f901946-e264-40a9-b252-19c7dedd3add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haredContentType xmlns="Microsoft.SharePoint.Taxonomy.ContentTypeSync" SourceId="e7769dcc-5dd1-4f02-a71f-f2e47d1eab4e" ContentTypeId="0x010100AC92CF2061C10240851FF38CAA99F4B80201" PreviousValue="false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Blankett" ma:contentTypeID="0x010100AC92CF2061C10240851FF38CAA99F4B8020100F310B003C35C654C864C96586056CDEC" ma:contentTypeVersion="305" ma:contentTypeDescription="Skapa ett nytt dokument." ma:contentTypeScope="" ma:versionID="688eb280b809ab19991f7e2a47c9eb34">
  <xsd:schema xmlns:xsd="http://www.w3.org/2001/XMLSchema" xmlns:xs="http://www.w3.org/2001/XMLSchema" xmlns:p="http://schemas.microsoft.com/office/2006/metadata/properties" xmlns:ns2="2f901946-e264-40a9-b252-19c7dedd3add" xmlns:ns3="c6056b2c-9b66-4941-ba4f-b114eec7ed26" targetNamespace="http://schemas.microsoft.com/office/2006/metadata/properties" ma:root="true" ma:fieldsID="d039476440dfb9f5cc80035c1206fafc" ns2:_="" ns3:_="">
    <xsd:import namespace="2f901946-e264-40a9-b252-19c7dedd3add"/>
    <xsd:import namespace="c6056b2c-9b66-4941-ba4f-b114eec7ed26"/>
    <xsd:element name="properties">
      <xsd:complexType>
        <xsd:sequence>
          <xsd:element name="documentManagement">
            <xsd:complexType>
              <xsd:all>
                <xsd:element ref="ns2:LD_Dokumentansvarig"/>
                <xsd:element ref="ns2:LD_Informationsklass"/>
                <xsd:element ref="ns2:LD_ArbetsrumID" minOccurs="0"/>
                <xsd:element ref="ns2:LD_DokumentID" minOccurs="0"/>
                <xsd:element ref="ns2:LD_Faktaagare" minOccurs="0"/>
                <xsd:element ref="ns2:LD_Version" minOccurs="0"/>
                <xsd:element ref="ns2:LD_GranskatAv" minOccurs="0"/>
                <xsd:element ref="ns2:LD_Dokumentstatus" minOccurs="0"/>
                <xsd:element ref="ns2:LD_Publiceringsstatus" minOccurs="0"/>
                <xsd:element ref="ns2:LD_GodkantAv" minOccurs="0"/>
                <xsd:element ref="ns2:LD_GodkantDatum" minOccurs="0"/>
                <xsd:element ref="ns2:LD_Diarienummer" minOccurs="0"/>
                <xsd:element ref="ns2:LD_Beslutsnummer" minOccurs="0"/>
                <xsd:element ref="ns2:LD_OldPubliceringsstatus" minOccurs="0"/>
                <xsd:element ref="ns2:TaxCatchAll" minOccurs="0"/>
                <xsd:element ref="ns2:l94247903c2249fd91f98a10a58087d0" minOccurs="0"/>
                <xsd:element ref="ns2:b949fc07257b40f7b02b2d246d41368f" minOccurs="0"/>
                <xsd:element ref="ns2:d35d67994db9475aa58636ebfce59533" minOccurs="0"/>
                <xsd:element ref="ns2:j125def9988a4544907fddb4a09b1af5" minOccurs="0"/>
                <xsd:element ref="ns2:ib8be5378b304cd19503fe0f13c962e4" minOccurs="0"/>
                <xsd:element ref="ns2:ib626626c2604ac096d2606abc0b50e1" minOccurs="0"/>
                <xsd:element ref="ns2:LD_OldDokumentstatus" minOccurs="0"/>
                <xsd:element ref="ns2:TaxCatchAllLabel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901946-e264-40a9-b252-19c7dedd3add" elementFormDefault="qualified">
    <xsd:import namespace="http://schemas.microsoft.com/office/2006/documentManagement/types"/>
    <xsd:import namespace="http://schemas.microsoft.com/office/infopath/2007/PartnerControls"/>
    <xsd:element name="LD_Dokumentansvarig" ma:index="2" ma:displayName="Dokumentansvarig" ma:list="UserInfo" ma:internalName="LD_Dokumentansvarig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Informationsklass" ma:index="4" ma:displayName="Informationsklass" ma:default="Intern alla" ma:internalName="LD_Informationsklass" ma:readOnly="false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LD_ArbetsrumID" ma:index="7" nillable="true" ma:displayName="ArbetsrumID" ma:hidden="true" ma:internalName="LD_Arbetsrum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DokumentID" ma:index="8" nillable="true" ma:displayName="LD DokumentID" ma:hidden="true" ma:internalName="LD_Dok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Faktaagare" ma:index="9" nillable="true" ma:displayName="Faktaägare" ma:hidden="true" ma:internalName="LD_Faktaagar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Version" ma:index="10" nillable="true" ma:displayName="Version" ma:internalName="LD_Version" ma:readOnly="false">
      <xsd:simpleType>
        <xsd:restriction base="dms:Text"/>
      </xsd:simpleType>
    </xsd:element>
    <xsd:element name="LD_GranskatAv" ma:index="11" nillable="true" ma:displayName="Granskat av" ma:list="UserInfo" ma:internalName="LD_GranskatAv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Dokumentstatus" ma:index="12" nillable="true" ma:displayName="Dokumentstatus" ma:default="Utkast" ma:hidden="true" ma:internalName="LD_Dokumentstatus" ma:readOnly="false">
      <xsd:simpleType>
        <xsd:restriction base="dms:Choice">
          <xsd:enumeration value="Utkast"/>
          <xsd:enumeration value="Granskning pågår"/>
          <xsd:enumeration value="Granskat"/>
          <xsd:enumeration value="Godkännande pågår"/>
          <xsd:enumeration value="Godkänt"/>
          <xsd:enumeration value="Ej godkänt"/>
          <xsd:enumeration value="Publicerat"/>
          <xsd:enumeration value="Godkänt och publicerat"/>
        </xsd:restriction>
      </xsd:simpleType>
    </xsd:element>
    <xsd:element name="LD_Publiceringsstatus" ma:index="13" nillable="true" ma:displayName="Publiceringsstatus" ma:default="Ej publicerat" ma:hidden="true" ma:internalName="LD_Publiceringsstatus" ma:readOnly="false">
      <xsd:simpleType>
        <xsd:restriction base="dms:Choice">
          <xsd:enumeration value="Ej publicerat"/>
          <xsd:enumeration value="Publicering pågår"/>
          <xsd:enumeration value="Publicerat"/>
          <xsd:enumeration value="Avpublicerat"/>
          <xsd:enumeration value="Revidering krävs"/>
          <xsd:enumeration value="Revidering pågår"/>
        </xsd:restriction>
      </xsd:simpleType>
    </xsd:element>
    <xsd:element name="LD_GodkantAv" ma:index="15" nillable="true" ma:displayName="Godkänt av" ma:list="UserInfo" ma:internalName="LD_GodkantAv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GodkantDatum" ma:index="16" nillable="true" ma:displayName="Godkänt datum" ma:internalName="LD_GodkantDatum" ma:readOnly="false">
      <xsd:simpleType>
        <xsd:restriction base="dms:DateTime"/>
      </xsd:simpleType>
    </xsd:element>
    <xsd:element name="LD_Diarienummer" ma:index="17" nillable="true" ma:displayName="Diarienummer" ma:internalName="LD_Diarienummer" ma:readOnly="false">
      <xsd:simpleType>
        <xsd:restriction base="dms:Text"/>
      </xsd:simpleType>
    </xsd:element>
    <xsd:element name="LD_Beslutsnummer" ma:index="18" nillable="true" ma:displayName="Beslutsnummer" ma:internalName="LD_Beslutsnummer" ma:readOnly="false">
      <xsd:simpleType>
        <xsd:restriction base="dms:Text"/>
      </xsd:simpleType>
    </xsd:element>
    <xsd:element name="LD_OldPubliceringsstatus" ma:index="20" nillable="true" ma:displayName="Old Publiceringsstatus" ma:hidden="true" ma:internalName="LD_OldPubliceringsstatus" ma:readOnly="false">
      <xsd:simpleType>
        <xsd:restriction base="dms:Text"/>
      </xsd:simpleType>
    </xsd:element>
    <xsd:element name="TaxCatchAll" ma:index="21" nillable="true" ma:displayName="Taxonomy Catch All Column" ma:hidden="true" ma:list="{590d8321-ec3a-46c9-8bb0-088c8a285ba7}" ma:internalName="TaxCatchAll" ma:showField="CatchAllData" ma:web="c6056b2c-9b66-4941-ba4f-b114eec7ed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94247903c2249fd91f98a10a58087d0" ma:index="22" nillable="true" ma:taxonomy="true" ma:internalName="l94247903c2249fd91f98a10a58087d0" ma:taxonomyFieldName="LD_Dokumenttyp" ma:displayName="Dokumenttyp" ma:readOnly="false" ma:fieldId="{59424790-3c22-49fd-91f9-8a10a58087d0}" ma:sspId="e7769dcc-5dd1-4f02-a71f-f2e47d1eab4e" ma:termSetId="0f652e80-21f1-4db9-823c-0c440e78a02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949fc07257b40f7b02b2d246d41368f" ma:index="24" ma:taxonomy="true" ma:internalName="b949fc07257b40f7b02b2d246d41368f" ma:taxonomyFieldName="LD_GallerForVerksamhet" ma:displayName="Gäller för verksamhet" ma:readOnly="false" ma:default="" ma:fieldId="{b949fc07-257b-40f7-b02b-2d246d41368f}" ma:taxonomyMulti="true" ma:sspId="e7769dcc-5dd1-4f02-a71f-f2e47d1eab4e" ma:termSetId="fdc1c8bc-96b8-4ad1-a7fe-19ec9003abb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35d67994db9475aa58636ebfce59533" ma:index="25" nillable="true" ma:taxonomy="true" ma:internalName="d35d67994db9475aa58636ebfce59533" ma:taxonomyFieldName="LD_Sprak" ma:displayName="Språk" ma:readOnly="false" ma:default="1;#sv - svenska|fc4bf42e-8ca5-492e-bdac-5e5e0115cfa8" ma:fieldId="{d35d6799-4db9-475a-a586-36ebfce59533}" ma:sspId="e7769dcc-5dd1-4f02-a71f-f2e47d1eab4e" ma:termSetId="34bdb1d3-4598-4ab4-b025-869b2700dd5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125def9988a4544907fddb4a09b1af5" ma:index="29" nillable="true" ma:taxonomy="true" ma:internalName="j125def9988a4544907fddb4a09b1af5" ma:taxonomyFieldName="LD_Nyckelord" ma:displayName="Nyckelord" ma:readOnly="false" ma:fieldId="{3125def9-988a-4544-907f-ddb4a09b1af5}" ma:taxonomyMulti="true" ma:sspId="e7769dcc-5dd1-4f02-a71f-f2e47d1eab4e" ma:termSetId="4e71d024-632f-4c5c-a02d-6b344a2d3997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ib8be5378b304cd19503fe0f13c962e4" ma:index="31" nillable="true" ma:taxonomy="true" ma:internalName="ib8be5378b304cd19503fe0f13c962e4" ma:taxonomyFieldName="LD_Dokumentsamling" ma:displayName="Dokumentsamling" ma:readOnly="false" ma:default="" ma:fieldId="{2b8be537-8b30-4cd1-9503-fe0f13c962e4}" ma:taxonomyMulti="true" ma:sspId="e7769dcc-5dd1-4f02-a71f-f2e47d1eab4e" ma:termSetId="616aacf0-f681-4ad1-9a56-1a611ffe0410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ib626626c2604ac096d2606abc0b50e1" ma:index="33" nillable="true" ma:taxonomy="true" ma:internalName="ib626626c2604ac096d2606abc0b50e1" ma:taxonomyFieldName="LD_Process" ma:displayName="Process" ma:readOnly="false" ma:fieldId="{2b626626-c260-4ac0-96d2-606abc0b50e1}" ma:sspId="e7769dcc-5dd1-4f02-a71f-f2e47d1eab4e" ma:termSetId="76f4019a-91e2-4560-b452-ad5219d4307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D_OldDokumentstatus" ma:index="34" nillable="true" ma:displayName="Old Dokumentstatus" ma:hidden="true" ma:internalName="LD_OldDokumentstatus" ma:readOnly="false">
      <xsd:simpleType>
        <xsd:restriction base="dms:Text"/>
      </xsd:simpleType>
    </xsd:element>
    <xsd:element name="TaxCatchAllLabel" ma:index="35" nillable="true" ma:displayName="Taxonomy Catch All Column1" ma:hidden="true" ma:list="{590d8321-ec3a-46c9-8bb0-088c8a285ba7}" ma:internalName="TaxCatchAllLabel" ma:readOnly="true" ma:showField="CatchAllDataLabel" ma:web="c6056b2c-9b66-4941-ba4f-b114eec7ed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056b2c-9b66-4941-ba4f-b114eec7ed26" elementFormDefault="qualified">
    <xsd:import namespace="http://schemas.microsoft.com/office/2006/documentManagement/types"/>
    <xsd:import namespace="http://schemas.microsoft.com/office/infopath/2007/PartnerControls"/>
    <xsd:element name="_dlc_DocId" ma:index="37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38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39" nillable="true" ma:displayName="Spara ID" ma:description="Behåll ID vid tillägg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36" ma:displayName="Innehållstyp"/>
        <xsd:element ref="dc:title" maxOccurs="1" ma:index="1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C6FB3ADD-DCDF-4A07-9C45-CA476A044990}">
  <ds:schemaRefs>
    <ds:schemaRef ds:uri="2f901946-e264-40a9-b252-19c7dedd3add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c6056b2c-9b66-4941-ba4f-b114eec7ed26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0024E15-E290-4AB3-AE13-73E4633A1C5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B908D4C-69A5-4436-ADFD-061832FB1A44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48218D59-1F3B-40C0-8F5B-2AD81CBD95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901946-e264-40a9-b252-19c7dedd3add"/>
    <ds:schemaRef ds:uri="c6056b2c-9b66-4941-ba4f-b114eec7ed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10EFA16D-6D67-4242-869E-4B66269C3963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439</TotalTime>
  <Words>307</Words>
  <Application>Microsoft Office PowerPoint</Application>
  <PresentationFormat>Bredbild</PresentationFormat>
  <Paragraphs>65</Paragraphs>
  <Slides>7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9" baseType="lpstr">
      <vt:lpstr>Arial</vt:lpstr>
      <vt:lpstr>VCdag</vt:lpstr>
      <vt:lpstr>Vad är Funktionshinderrådet i Dalarna?</vt:lpstr>
      <vt:lpstr>    Reglemente Syfte:     - Stärka funktionshinderorganisationernas inflytande i frågor som gäller personer med funktionsnedsättning   - Verka för att funktionshinderaspekter beaktas i Regionstyrelse, övriga nämnder och förvaltningar  - Kunna vara remissorgan i frågor som gäller personer med funktionsnedsättning   - Vara forum för opinionsbildning och kunskapsspridning där Region Dalarna  får en samlad beskrivning av olika  behov och synpunkter vad gäller funktionshinder </vt:lpstr>
      <vt:lpstr>Arbetsuppgifter</vt:lpstr>
      <vt:lpstr>Organisation</vt:lpstr>
      <vt:lpstr>Organisation</vt:lpstr>
      <vt:lpstr>Arbetsformer</vt:lpstr>
      <vt:lpstr>Övriga bestämmelser</vt:lpstr>
    </vt:vector>
  </TitlesOfParts>
  <Company>Landstinget Dalarna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 Dalarna - Standard Powerpointmall</dc:title>
  <dc:creator>Jansson Markus /Central förvaltning Kommunikationsenhet /Falun</dc:creator>
  <cp:lastModifiedBy>Rosin Mats Olof Rune /Central förvaltning Hälso- och sjukvårdsenhet /Falun</cp:lastModifiedBy>
  <cp:revision>23</cp:revision>
  <dcterms:created xsi:type="dcterms:W3CDTF">2016-11-14T14:16:14Z</dcterms:created>
  <dcterms:modified xsi:type="dcterms:W3CDTF">2019-02-20T13:37:35Z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35d67994db9475aa58636ebfce59533">
    <vt:lpwstr>sv - svenska|fc4bf42e-8ca5-492e-bdac-5e5e0115cfa8</vt:lpwstr>
  </property>
  <property fmtid="{D5CDD505-2E9C-101B-9397-08002B2CF9AE}" pid="3" name="ContentTypeId">
    <vt:lpwstr>0x010100AC92CF2061C10240851FF38CAA99F4B8020100F310B003C35C654C864C96586056CDEC</vt:lpwstr>
  </property>
  <property fmtid="{D5CDD505-2E9C-101B-9397-08002B2CF9AE}" pid="4" name="TaxCatchAll">
    <vt:lpwstr>7;#sv - svenska</vt:lpwstr>
  </property>
  <property fmtid="{D5CDD505-2E9C-101B-9397-08002B2CF9AE}" pid="5" name="LD_GallerForVerksamhet">
    <vt:lpwstr>33;#LD|30ac7822-68c2-42d2-8d58-accf1e3539f2</vt:lpwstr>
  </property>
  <property fmtid="{D5CDD505-2E9C-101B-9397-08002B2CF9AE}" pid="6" name="LD_Process">
    <vt:lpwstr/>
  </property>
  <property fmtid="{D5CDD505-2E9C-101B-9397-08002B2CF9AE}" pid="7" name="LD_Forfattning">
    <vt:lpwstr/>
  </property>
  <property fmtid="{D5CDD505-2E9C-101B-9397-08002B2CF9AE}" pid="8" name="LD_Nyckelord">
    <vt:lpwstr/>
  </property>
  <property fmtid="{D5CDD505-2E9C-101B-9397-08002B2CF9AE}" pid="9" name="LD_Dokumentsamling">
    <vt:lpwstr>620;#powerpointmall|8a709a16-dce5-48c9-b324-adb936197cd8</vt:lpwstr>
  </property>
  <property fmtid="{D5CDD505-2E9C-101B-9397-08002B2CF9AE}" pid="10" name="LD_Dokumenttyp">
    <vt:lpwstr>24;#Standarddokument|4d12e0b9-1967-41ec-b4ec-5579d11176b8</vt:lpwstr>
  </property>
  <property fmtid="{D5CDD505-2E9C-101B-9397-08002B2CF9AE}" pid="11" name="eb7deb89d2814b7b90e1fef0bccd24ec">
    <vt:lpwstr/>
  </property>
  <property fmtid="{D5CDD505-2E9C-101B-9397-08002B2CF9AE}" pid="12" name="c37888536a3e4198892c360a23f46821">
    <vt:lpwstr/>
  </property>
  <property fmtid="{D5CDD505-2E9C-101B-9397-08002B2CF9AE}" pid="13" name="e4631235004c4161a9f23c41f2f2c9d6">
    <vt:lpwstr/>
  </property>
  <property fmtid="{D5CDD505-2E9C-101B-9397-08002B2CF9AE}" pid="14" name="LD_Diagnos">
    <vt:lpwstr/>
  </property>
  <property fmtid="{D5CDD505-2E9C-101B-9397-08002B2CF9AE}" pid="15" name="LD_Sprak">
    <vt:lpwstr>1;#sv - svenska|fc4bf42e-8ca5-492e-bdac-5e5e0115cfa8</vt:lpwstr>
  </property>
  <property fmtid="{D5CDD505-2E9C-101B-9397-08002B2CF9AE}" pid="16" name="LD_MeSHterm">
    <vt:lpwstr/>
  </property>
  <property fmtid="{D5CDD505-2E9C-101B-9397-08002B2CF9AE}" pid="17" name="_dlc_DocIdItemGuid">
    <vt:lpwstr>478ac456-debb-4762-9ea7-ef009ac3d5d6</vt:lpwstr>
  </property>
  <property fmtid="{D5CDD505-2E9C-101B-9397-08002B2CF9AE}" pid="18" name="Granskning">
    <vt:lpwstr/>
  </property>
  <property fmtid="{D5CDD505-2E9C-101B-9397-08002B2CF9AE}" pid="19" name="Order">
    <vt:r8>13100</vt:r8>
  </property>
  <property fmtid="{D5CDD505-2E9C-101B-9397-08002B2CF9AE}" pid="20" name="xd_ProgID">
    <vt:lpwstr/>
  </property>
  <property fmtid="{D5CDD505-2E9C-101B-9397-08002B2CF9AE}" pid="21" name="TemplateUrl">
    <vt:lpwstr/>
  </property>
  <property fmtid="{D5CDD505-2E9C-101B-9397-08002B2CF9AE}" pid="22" name="_CopySource">
    <vt:lpwstr>http://ar.ltdalarna.se/arbetsrum/OHAR4G1Q/4G8V/Lists/informerande/Region Dalarna - Standard Powerpointmall.pptx</vt:lpwstr>
  </property>
  <property fmtid="{D5CDD505-2E9C-101B-9397-08002B2CF9AE}" pid="23" name="Godkännande och publicering">
    <vt:lpwstr>http://ar.ltdalarna.se/arbetsrum/OHAR4G1Q/_layouts/15/wrkstat.aspx?List=897c8b83-9ffe-46c2-b9b4-7cbdc1558ee9&amp;WorkflowInstanceName=23b98503-3154-493f-9ae5-e4c37136ec7d, Godkänt</vt:lpwstr>
  </property>
  <property fmtid="{D5CDD505-2E9C-101B-9397-08002B2CF9AE}" pid="24" name="LD_GiltigtTill">
    <vt:filetime>2022-01-14T13:12:34Z</vt:filetime>
  </property>
  <property fmtid="{D5CDD505-2E9C-101B-9397-08002B2CF9AE}" pid="25" name="LD_Gallringsfrist">
    <vt:lpwstr>38;#3 år|8a73ccd2-b425-41f1-973a-0e59e31951c0</vt:lpwstr>
  </property>
  <property fmtid="{D5CDD505-2E9C-101B-9397-08002B2CF9AE}" pid="26" name="maa9fd36c38347e1a5ddfad159d25a0c">
    <vt:lpwstr>3 år|8a73ccd2-b425-41f1-973a-0e59e31951c0</vt:lpwstr>
  </property>
</Properties>
</file>