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6"/>
  </p:sldMasterIdLst>
  <p:notesMasterIdLst>
    <p:notesMasterId r:id="rId31"/>
  </p:notesMasterIdLst>
  <p:handoutMasterIdLst>
    <p:handoutMasterId r:id="rId32"/>
  </p:handoutMasterIdLst>
  <p:sldIdLst>
    <p:sldId id="257"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257"/>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433" autoAdjust="0"/>
  </p:normalViewPr>
  <p:slideViewPr>
    <p:cSldViewPr snapToGrid="0">
      <p:cViewPr varScale="1">
        <p:scale>
          <a:sx n="122" d="100"/>
          <a:sy n="122" d="100"/>
        </p:scale>
        <p:origin x="96" y="20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dirty="0">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2019-05-10</a:t>
            </a:fld>
            <a:endParaRPr lang="sv-SE" dirty="0">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dirty="0">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2019-05-10</a:t>
            </a:fld>
            <a:endParaRPr lang="sv-SE" dirty="0"/>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dirty="0"/>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14286525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smtClean="0"/>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dirty="0" smtClean="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fld id="{7F33E1F7-1851-4CC3-BDB9-E59198E4C6F8}" type="datetime1">
              <a:rPr lang="sv-SE" smtClean="0"/>
              <a:t>2019-05-10</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1086A1B9-3210-4479-A7C1-DB5BC29DD374}" type="datetime1">
              <a:rPr lang="sv-SE" smtClean="0"/>
              <a:t>2019-05-10</a:t>
            </a:fld>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708237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94074326-D47D-4C9F-9203-39F7D3306DC6}" type="datetime1">
              <a:rPr lang="sv-SE" smtClean="0"/>
              <a:t>2019-05-10</a:t>
            </a:fld>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180515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199"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1397F059-73E1-4476-8871-5C6C00DBBC78}" type="datetime1">
              <a:rPr lang="sv-SE" smtClean="0"/>
              <a:t>2019-05-10</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6227717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3AB699D5-C594-4E1D-AD1B-06654E8E2D19}" type="datetime1">
              <a:rPr lang="sv-SE" smtClean="0"/>
              <a:t>2019-05-10</a:t>
            </a:fld>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90497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smtClean="0"/>
              <a:t>Klicka här för att ändra format</a:t>
            </a:r>
            <a:endParaRPr lang="sv-SE" dirty="0"/>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56850998-BCD1-4C90-A2F2-23A4AAA0228E}" type="datetime1">
              <a:rPr lang="sv-SE" smtClean="0"/>
              <a:t>2019-05-10</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42483998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BCE255DF-6C9C-4C8F-B2EF-A51095794162}" type="datetime1">
              <a:rPr lang="sv-SE" smtClean="0"/>
              <a:t>2019-05-10</a:t>
            </a:fld>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9250620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A7B85AA2-1732-4AC4-A30A-DE579E19CE11}" type="datetime1">
              <a:rPr lang="sv-SE" smtClean="0"/>
              <a:t>2019-05-10</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6283547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18C9ACF1-EBDA-4CFC-A2D1-F380BB13E7BD}" type="datetime1">
              <a:rPr lang="sv-SE" smtClean="0"/>
              <a:t>2019-05-10</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52073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9473F-97CC-4AF8-86F1-5FE8EB249FBD}" type="datetime1">
              <a:rPr lang="sv-SE" smtClean="0"/>
              <a:t>2019-05-10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dirty="0" smtClean="0"/>
              <a:t>Revidering  av Reglemente för Färdtjänst och Riksfärdtjänst Dalarna</a:t>
            </a:r>
            <a:endParaRPr lang="sv-SE" dirty="0"/>
          </a:p>
        </p:txBody>
      </p:sp>
      <p:sp>
        <p:nvSpPr>
          <p:cNvPr id="3" name="Underrubrik 2"/>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1991220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Förenklat förfarande vid färdtjänstansökan vid specificerad </a:t>
            </a:r>
            <a:r>
              <a:rPr lang="sv-SE" dirty="0" smtClean="0"/>
              <a:t>ålder </a:t>
            </a:r>
            <a:endParaRPr lang="sv-SE" dirty="0"/>
          </a:p>
        </p:txBody>
      </p:sp>
      <p:sp>
        <p:nvSpPr>
          <p:cNvPr id="3" name="Platshållare för innehåll 2"/>
          <p:cNvSpPr>
            <a:spLocks noGrp="1"/>
          </p:cNvSpPr>
          <p:nvPr>
            <p:ph idx="1"/>
          </p:nvPr>
        </p:nvSpPr>
        <p:spPr>
          <a:xfrm>
            <a:off x="410547" y="1575707"/>
            <a:ext cx="11370906" cy="4601255"/>
          </a:xfrm>
        </p:spPr>
        <p:txBody>
          <a:bodyPr>
            <a:normAutofit fontScale="77500" lnSpcReduction="20000"/>
          </a:bodyPr>
          <a:lstStyle/>
          <a:p>
            <a:pPr marL="0" indent="0">
              <a:buNone/>
            </a:pPr>
            <a:r>
              <a:rPr lang="sv-SE" dirty="0" smtClean="0">
                <a:latin typeface="+mj-lt"/>
              </a:rPr>
              <a:t>Efter </a:t>
            </a:r>
            <a:r>
              <a:rPr lang="sv-SE" dirty="0">
                <a:latin typeface="+mj-lt"/>
              </a:rPr>
              <a:t>direktionsbeslut 2015-11-04 antogs en åtgärdsplan för att korta ner de långa väntetider som förelåg 2014 och 2015. Direktionsbeslutet lydde enligt följande; ”I syfte att förkorta handläggningstiderna för samtliga i Dalarna som ansöker om ett färdtjänsttillstånd; </a:t>
            </a:r>
            <a:r>
              <a:rPr lang="sv-SE" dirty="0" smtClean="0">
                <a:latin typeface="+mj-lt"/>
              </a:rPr>
              <a:t>Godtar </a:t>
            </a:r>
            <a:r>
              <a:rPr lang="sv-SE" dirty="0">
                <a:latin typeface="+mj-lt"/>
              </a:rPr>
              <a:t>Direktionen ett förenklat förfarande i utredningsarbetet för de som ansöker om färdtjänsttillstånd där funktionshindret bedöms bero på svaghet på grund av hög ålder.” Ett beslut bör tas om direktionens beslut ska kvarstå och införlivas i reglementet som en generell föreskrift eller tas bort.</a:t>
            </a:r>
          </a:p>
          <a:p>
            <a:pPr marL="0" indent="0">
              <a:buNone/>
            </a:pPr>
            <a:r>
              <a:rPr lang="sv-SE" dirty="0"/>
              <a:t>Om det förenklade förfaringssätt avseende utredningsarbetet ska införlivas i reglementet finns ett behov av att förtydliga och specificera kriterierna för vilken målgrupp m.m. detta förenklade handläggningsförfarande ska gälla.</a:t>
            </a:r>
          </a:p>
          <a:p>
            <a:pPr marL="0" indent="0">
              <a:buNone/>
            </a:pPr>
            <a:r>
              <a:rPr lang="sv-SE" b="1" dirty="0"/>
              <a:t>Förslag till tillägg; </a:t>
            </a:r>
            <a:r>
              <a:rPr lang="sv-SE" i="1" dirty="0"/>
              <a:t>”Personer som fyllt 85 år omfattas av förenklad handläggning. Sökanden ska i en skriftlig ansökan uppge hälsotillstånd eller funktionsnedsättning som medför svårigheter att förflytta sig eller använda sig av allmänna kommunikationer, samt att nedsatt eller avsaknad av förmågan till detta är varaktig. Är kriterierna uppfyllda görs ingen vidare prövning av handläggare, utan tillstånd till färdtjänst medges. Färdtjänsttillstånd för personer över 85 år inkluderar särskild service och ledsagning, om detta sökts, och gäller tillsvidare.”</a:t>
            </a:r>
            <a:endParaRPr lang="sv-SE" dirty="0"/>
          </a:p>
          <a:p>
            <a:endParaRPr lang="sv-SE" dirty="0"/>
          </a:p>
        </p:txBody>
      </p:sp>
    </p:spTree>
    <p:extLst>
      <p:ext uri="{BB962C8B-B14F-4D97-AF65-F5344CB8AC3E}">
        <p14:creationId xmlns:p14="http://schemas.microsoft.com/office/powerpoint/2010/main" val="3102017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Trappklättrare/bärhjälp: </a:t>
            </a:r>
          </a:p>
        </p:txBody>
      </p:sp>
      <p:sp>
        <p:nvSpPr>
          <p:cNvPr id="3" name="Platshållare för innehåll 2"/>
          <p:cNvSpPr>
            <a:spLocks noGrp="1"/>
          </p:cNvSpPr>
          <p:nvPr>
            <p:ph idx="1"/>
          </p:nvPr>
        </p:nvSpPr>
        <p:spPr>
          <a:xfrm>
            <a:off x="410548" y="1575707"/>
            <a:ext cx="11370906" cy="4351337"/>
          </a:xfrm>
        </p:spPr>
        <p:txBody>
          <a:bodyPr>
            <a:normAutofit fontScale="77500" lnSpcReduction="20000"/>
          </a:bodyPr>
          <a:lstStyle/>
          <a:p>
            <a:pPr marL="0" indent="0">
              <a:buNone/>
            </a:pPr>
            <a:r>
              <a:rPr lang="sv-SE" dirty="0" smtClean="0"/>
              <a:t>Region </a:t>
            </a:r>
            <a:r>
              <a:rPr lang="sv-SE" dirty="0"/>
              <a:t>Dalarna har valt att ha ett generösare reglemente än vad lagen kräver och erbjuder trappklättrare till de färdtjänstberättigade personer som anser sig vara i behov av detta. Det görs i dagsläget ingen särskild utredning och ingen begränsning finns i hur länge personen kan använda sig av tjänsten, inte heller i var eller hur den kan användas. I det nuvarande reglementet ligger trappklättrare under ”särskild service”, vilket innebär att alla färdtjänstpersoner som får särskild service inlagd i sin legitimering automatiskt även har rätt till bärhjälp i form av </a:t>
            </a:r>
            <a:r>
              <a:rPr lang="sv-SE" dirty="0" smtClean="0"/>
              <a:t>trappklättrare.</a:t>
            </a:r>
          </a:p>
          <a:p>
            <a:pPr marL="0" indent="0">
              <a:buNone/>
            </a:pPr>
            <a:r>
              <a:rPr lang="sv-SE" dirty="0" smtClean="0"/>
              <a:t>Tjänsten </a:t>
            </a:r>
            <a:r>
              <a:rPr lang="sv-SE" dirty="0"/>
              <a:t>trappklättrare innebär även en begränsning i sig då en trappklättrare inte kan användas i alla slags trappor, till exempel kan den inte användas i utomhustrappor på vintern eller i sneda innertrappor. Därför föreslås att trappklättrare/bärhjälp tas bort från ”särskild service” och istället erbjud som en individuell service som kan erhållas efter särskild prövning. </a:t>
            </a:r>
          </a:p>
          <a:p>
            <a:pPr marL="0" indent="0">
              <a:buNone/>
            </a:pPr>
            <a:r>
              <a:rPr lang="sv-SE" b="1" dirty="0"/>
              <a:t>Förslag till tillägg; </a:t>
            </a:r>
            <a:r>
              <a:rPr lang="sv-SE" i="1" dirty="0"/>
              <a:t>”Tillstånd för bärhjälp (trappklättrare) av den färdtjänstberättigade i anslutning till färdtjänstresan kan ges efter särskild prövning och under förutsättning att transportören kan utföra insatsen. Bärhjälp kan beviljas på hemadressen under en period av 6 månader i avvaktan på bostadsanpassning eller byte av bostad. Bärhjälp ska meddelas i samband med beställning av resan.”</a:t>
            </a:r>
            <a:endParaRPr lang="sv-SE" dirty="0"/>
          </a:p>
          <a:p>
            <a:endParaRPr lang="sv-SE" dirty="0"/>
          </a:p>
        </p:txBody>
      </p:sp>
    </p:spTree>
    <p:extLst>
      <p:ext uri="{BB962C8B-B14F-4D97-AF65-F5344CB8AC3E}">
        <p14:creationId xmlns:p14="http://schemas.microsoft.com/office/powerpoint/2010/main" val="3023369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Funktionsnedsättningens varaktighet </a:t>
            </a:r>
            <a:r>
              <a:rPr lang="sv-SE" dirty="0" smtClean="0"/>
              <a:t>färdtjänst</a:t>
            </a:r>
            <a:endParaRPr lang="sv-SE" dirty="0"/>
          </a:p>
        </p:txBody>
      </p:sp>
      <p:sp>
        <p:nvSpPr>
          <p:cNvPr id="3" name="Platshållare för innehåll 2"/>
          <p:cNvSpPr>
            <a:spLocks noGrp="1"/>
          </p:cNvSpPr>
          <p:nvPr>
            <p:ph idx="1"/>
          </p:nvPr>
        </p:nvSpPr>
        <p:spPr/>
        <p:txBody>
          <a:bodyPr>
            <a:normAutofit lnSpcReduction="10000"/>
          </a:bodyPr>
          <a:lstStyle/>
          <a:p>
            <a:pPr marL="0" indent="0">
              <a:buNone/>
            </a:pPr>
            <a:r>
              <a:rPr lang="sv-SE" dirty="0" smtClean="0"/>
              <a:t>I </a:t>
            </a:r>
            <a:r>
              <a:rPr lang="sv-SE" dirty="0"/>
              <a:t>det nuvarande reglementet skrivs endast att för att beviljas färdtjänst krävs att funktionsnedsättningen inte bara är tillfällig. Utgångspunkten för vad som anses vara inte bara tillfälligt är den tolkning som görs i rättspraxis, där det framkommer att funktionsnedsättningen skall vara bestående eller ha en varaktighet på 3 månader eller längre för att inte räknas som tillfälligt.</a:t>
            </a:r>
          </a:p>
          <a:p>
            <a:pPr marL="0" indent="0">
              <a:buNone/>
            </a:pPr>
            <a:r>
              <a:rPr lang="sv-SE" b="1" dirty="0"/>
              <a:t>Förslag till tillägg; </a:t>
            </a:r>
            <a:r>
              <a:rPr lang="sv-SE" dirty="0"/>
              <a:t>”</a:t>
            </a:r>
            <a:r>
              <a:rPr lang="sv-SE" i="1" dirty="0"/>
              <a:t>Enligt lagstiftningen bedöms en person vars funktionsnedsättning som inte bara är tillfälligt ha rätt till färdtjänst. Utgångspunkten för handläggningen är den tolkning som görs i rättspraxis, där det framkommer att funktionsnedsättningen skall vara bestående eller ha en varaktighet på 3 månader eller längre för att inte räknas som tillfälligt.”</a:t>
            </a:r>
            <a:endParaRPr lang="sv-SE" dirty="0"/>
          </a:p>
        </p:txBody>
      </p:sp>
    </p:spTree>
    <p:extLst>
      <p:ext uri="{BB962C8B-B14F-4D97-AF65-F5344CB8AC3E}">
        <p14:creationId xmlns:p14="http://schemas.microsoft.com/office/powerpoint/2010/main" val="2692466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Funktionsnedsättningens varaktighet </a:t>
            </a:r>
            <a:r>
              <a:rPr lang="sv-SE" dirty="0" smtClean="0"/>
              <a:t>riksfärdtjänst </a:t>
            </a:r>
            <a:endParaRPr lang="sv-SE" dirty="0"/>
          </a:p>
        </p:txBody>
      </p:sp>
      <p:sp>
        <p:nvSpPr>
          <p:cNvPr id="3" name="Platshållare för innehåll 2"/>
          <p:cNvSpPr>
            <a:spLocks noGrp="1"/>
          </p:cNvSpPr>
          <p:nvPr>
            <p:ph idx="1"/>
          </p:nvPr>
        </p:nvSpPr>
        <p:spPr/>
        <p:txBody>
          <a:bodyPr>
            <a:normAutofit fontScale="77500" lnSpcReduction="20000"/>
          </a:bodyPr>
          <a:lstStyle/>
          <a:p>
            <a:pPr marL="0" indent="0">
              <a:buNone/>
            </a:pPr>
            <a:r>
              <a:rPr lang="sv-SE" dirty="0" smtClean="0"/>
              <a:t>Enligt </a:t>
            </a:r>
            <a:r>
              <a:rPr lang="sv-SE" dirty="0"/>
              <a:t>Riksfärdtjänstlagen kan den som på grund av en stor och varaktig funktionsnedsättning beviljas tillstånd för riksfärdtjänst. Det framkommer inte vidare vad en stor och varaktig funktionsnedsättning innebär. Inte heller i rättspraxis finns det någon tolkning av detta. Den enda vägledning vi kan finna är i HAKO-utredningen (HAKO = handikappanpassad kollektivtrafik) från 1975, där det framkom att även med en långtgående anpassning av den allmänna kollektivtrafiken, skulle en mindre grupp människor med omfattande funktionsnedsättningar (cirka 20 000 personer enligt utredningen) inte kunna resa med kollektivtrafiken. Det är alltså endast en mindre andel personer som är tilltänka för riksfärdtjänstersättning då merparten resenärer skall utifrån en anpassad kollektivtrafik kunna resa med allmänna kommunikationer på egen hand. Detta innebär att den allmänna kollektivtrafiken, primärt och så långt som det är möjligt, skall användas innan eventuell ersättning i form av riksfärdtjänst bifalles, varför kriterierna i riksfärdtjänstlagstiftningen är av lagstiftaren högt ställda.</a:t>
            </a:r>
          </a:p>
          <a:p>
            <a:pPr marL="0" indent="0">
              <a:buNone/>
            </a:pPr>
            <a:r>
              <a:rPr lang="sv-SE" b="1" dirty="0"/>
              <a:t>Förslag till tillägg; </a:t>
            </a:r>
            <a:r>
              <a:rPr lang="sv-SE" i="1" dirty="0"/>
              <a:t>”Riksfärdtjänst är avsedd för personer vars funktionsnedsättning är varaktig. För att betraktas som varaktigt skall funktionshindret förväntas bestå i minst 12 månader.”</a:t>
            </a:r>
            <a:endParaRPr lang="sv-SE" dirty="0"/>
          </a:p>
        </p:txBody>
      </p:sp>
    </p:spTree>
    <p:extLst>
      <p:ext uri="{BB962C8B-B14F-4D97-AF65-F5344CB8AC3E}">
        <p14:creationId xmlns:p14="http://schemas.microsoft.com/office/powerpoint/2010/main" val="3356657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Färdtjänst </a:t>
            </a:r>
            <a:r>
              <a:rPr lang="sv-SE" dirty="0" smtClean="0"/>
              <a:t>vintertid </a:t>
            </a:r>
            <a:endParaRPr lang="sv-SE" dirty="0"/>
          </a:p>
        </p:txBody>
      </p:sp>
      <p:sp>
        <p:nvSpPr>
          <p:cNvPr id="3" name="Platshållare för innehåll 2"/>
          <p:cNvSpPr>
            <a:spLocks noGrp="1"/>
          </p:cNvSpPr>
          <p:nvPr>
            <p:ph idx="1"/>
          </p:nvPr>
        </p:nvSpPr>
        <p:spPr/>
        <p:txBody>
          <a:bodyPr/>
          <a:lstStyle/>
          <a:p>
            <a:pPr marL="0" indent="0">
              <a:buNone/>
            </a:pPr>
            <a:r>
              <a:rPr lang="sv-SE" dirty="0" smtClean="0"/>
              <a:t>Färdtjänst </a:t>
            </a:r>
            <a:r>
              <a:rPr lang="sv-SE" dirty="0"/>
              <a:t>kan ges för enbart vintersäsongen. I nuvarande reglemente framkommer inte mellan vilka datum som vintersäsongen gäller.</a:t>
            </a:r>
          </a:p>
          <a:p>
            <a:pPr marL="0" indent="0">
              <a:buNone/>
            </a:pPr>
            <a:r>
              <a:rPr lang="sv-SE" b="1" dirty="0"/>
              <a:t>Förslag till tillägg; </a:t>
            </a:r>
            <a:r>
              <a:rPr lang="sv-SE" i="1" dirty="0"/>
              <a:t>”Tillstånd kan ges för enbart vintersäsong. Vintersäsong gäller under perioden 1 oktober till 30 april.”</a:t>
            </a:r>
            <a:endParaRPr lang="sv-SE" dirty="0"/>
          </a:p>
        </p:txBody>
      </p:sp>
    </p:spTree>
    <p:extLst>
      <p:ext uri="{BB962C8B-B14F-4D97-AF65-F5344CB8AC3E}">
        <p14:creationId xmlns:p14="http://schemas.microsoft.com/office/powerpoint/2010/main" val="835666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Ledsagare för barn under 7 </a:t>
            </a:r>
            <a:r>
              <a:rPr lang="sv-SE" dirty="0" smtClean="0"/>
              <a:t>år </a:t>
            </a:r>
            <a:endParaRPr lang="sv-SE" dirty="0"/>
          </a:p>
        </p:txBody>
      </p:sp>
      <p:sp>
        <p:nvSpPr>
          <p:cNvPr id="3" name="Platshållare för innehåll 2"/>
          <p:cNvSpPr>
            <a:spLocks noGrp="1"/>
          </p:cNvSpPr>
          <p:nvPr>
            <p:ph idx="1"/>
          </p:nvPr>
        </p:nvSpPr>
        <p:spPr/>
        <p:txBody>
          <a:bodyPr/>
          <a:lstStyle/>
          <a:p>
            <a:pPr marL="0" indent="0">
              <a:buNone/>
            </a:pPr>
            <a:r>
              <a:rPr lang="sv-SE" dirty="0" smtClean="0"/>
              <a:t>I </a:t>
            </a:r>
            <a:r>
              <a:rPr lang="sv-SE" dirty="0"/>
              <a:t>nuvarande reglemente finns två olika skrivelser angående vad gäller ledsagare vid färdtjänstresor för barn under 7 år. På ett ställe står det skrivet att barn under 7 år </a:t>
            </a:r>
            <a:r>
              <a:rPr lang="sv-SE" u="sng" dirty="0"/>
              <a:t>inte får</a:t>
            </a:r>
            <a:r>
              <a:rPr lang="sv-SE" dirty="0"/>
              <a:t> företa färdtjänstresa på egen hand och på ett annat att barn under 7 år </a:t>
            </a:r>
            <a:r>
              <a:rPr lang="sv-SE" u="sng" dirty="0"/>
              <a:t>inte bör</a:t>
            </a:r>
            <a:r>
              <a:rPr lang="sv-SE" dirty="0"/>
              <a:t> genomföra färdtjänstresa på egen hand.</a:t>
            </a:r>
          </a:p>
          <a:p>
            <a:pPr marL="0" indent="0">
              <a:buNone/>
            </a:pPr>
            <a:r>
              <a:rPr lang="sv-SE" b="1" dirty="0"/>
              <a:t>Förslag till tillägg; </a:t>
            </a:r>
            <a:r>
              <a:rPr lang="sv-SE" i="1" dirty="0"/>
              <a:t>”Barn under 7 år med tillstånd för färdtjänst måste av säkerhetsskäl alltid resa med ledsagare i färdtjänsten, tillståndet ska därför regelmässigt även gälla för en ledsagare. För bilstol/bilkudde ansvarar vårdnadshavare.”</a:t>
            </a:r>
            <a:endParaRPr lang="sv-SE" dirty="0"/>
          </a:p>
        </p:txBody>
      </p:sp>
    </p:spTree>
    <p:extLst>
      <p:ext uri="{BB962C8B-B14F-4D97-AF65-F5344CB8AC3E}">
        <p14:creationId xmlns:p14="http://schemas.microsoft.com/office/powerpoint/2010/main" val="4051862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Barn som </a:t>
            </a:r>
            <a:r>
              <a:rPr lang="sv-SE" dirty="0" smtClean="0"/>
              <a:t>medresenärer</a:t>
            </a:r>
            <a:endParaRPr lang="sv-SE" dirty="0"/>
          </a:p>
        </p:txBody>
      </p:sp>
      <p:sp>
        <p:nvSpPr>
          <p:cNvPr id="3" name="Platshållare för innehåll 2"/>
          <p:cNvSpPr>
            <a:spLocks noGrp="1"/>
          </p:cNvSpPr>
          <p:nvPr>
            <p:ph idx="1"/>
          </p:nvPr>
        </p:nvSpPr>
        <p:spPr/>
        <p:txBody>
          <a:bodyPr/>
          <a:lstStyle/>
          <a:p>
            <a:pPr marL="0" indent="0">
              <a:buNone/>
            </a:pPr>
            <a:r>
              <a:rPr lang="sv-SE" dirty="0" smtClean="0"/>
              <a:t>I </a:t>
            </a:r>
            <a:r>
              <a:rPr lang="sv-SE" dirty="0"/>
              <a:t>nuvarande reglemente specificeras inte att barn som åker med också räknas som medresenärer, därför föreslås ett förtydligande på denna punkt.</a:t>
            </a:r>
          </a:p>
          <a:p>
            <a:pPr marL="0" indent="0">
              <a:buNone/>
            </a:pPr>
            <a:r>
              <a:rPr lang="sv-SE" b="1" dirty="0"/>
              <a:t>Förslag till tillägg;</a:t>
            </a:r>
            <a:r>
              <a:rPr lang="sv-SE" dirty="0"/>
              <a:t> ”</a:t>
            </a:r>
            <a:r>
              <a:rPr lang="sv-SE" i="1" dirty="0"/>
              <a:t>Om särskilda skäl föreligger kan dispens medges för att ta med sig maximalt 3 egna barn under 16 år som medresenärer.”</a:t>
            </a:r>
            <a:endParaRPr lang="sv-SE" dirty="0"/>
          </a:p>
        </p:txBody>
      </p:sp>
    </p:spTree>
    <p:extLst>
      <p:ext uri="{BB962C8B-B14F-4D97-AF65-F5344CB8AC3E}">
        <p14:creationId xmlns:p14="http://schemas.microsoft.com/office/powerpoint/2010/main" val="1080347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Maximalt antal </a:t>
            </a:r>
            <a:r>
              <a:rPr lang="sv-SE" dirty="0" smtClean="0"/>
              <a:t>passagerare </a:t>
            </a:r>
            <a:endParaRPr lang="sv-SE" dirty="0"/>
          </a:p>
        </p:txBody>
      </p:sp>
      <p:sp>
        <p:nvSpPr>
          <p:cNvPr id="3" name="Platshållare för innehåll 2"/>
          <p:cNvSpPr>
            <a:spLocks noGrp="1"/>
          </p:cNvSpPr>
          <p:nvPr>
            <p:ph idx="1"/>
          </p:nvPr>
        </p:nvSpPr>
        <p:spPr/>
        <p:txBody>
          <a:bodyPr/>
          <a:lstStyle/>
          <a:p>
            <a:pPr marL="0" indent="0">
              <a:buNone/>
            </a:pPr>
            <a:r>
              <a:rPr lang="sv-SE" dirty="0" smtClean="0"/>
              <a:t>I </a:t>
            </a:r>
            <a:r>
              <a:rPr lang="sv-SE" dirty="0"/>
              <a:t>nuvarande reglemente är det otydligt hur många individer en färdtjänstberättigad maximalt egentligen får ta med sig vid en färdtjänstresa.</a:t>
            </a:r>
          </a:p>
          <a:p>
            <a:pPr marL="0" indent="0">
              <a:buNone/>
            </a:pPr>
            <a:r>
              <a:rPr lang="sv-SE" b="1" dirty="0"/>
              <a:t>Förslag till tillägg; </a:t>
            </a:r>
            <a:r>
              <a:rPr lang="sv-SE" dirty="0"/>
              <a:t>”</a:t>
            </a:r>
            <a:r>
              <a:rPr lang="sv-SE" i="1" dirty="0"/>
              <a:t>Färdtjänstberättigad, eventuell ledsagare samt antalet medresenärer får sammantaget uppta maximalt 4 platser i fordonet.”</a:t>
            </a:r>
            <a:endParaRPr lang="sv-SE" dirty="0"/>
          </a:p>
        </p:txBody>
      </p:sp>
    </p:spTree>
    <p:extLst>
      <p:ext uri="{BB962C8B-B14F-4D97-AF65-F5344CB8AC3E}">
        <p14:creationId xmlns:p14="http://schemas.microsoft.com/office/powerpoint/2010/main" val="796647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Antalet resor i annan </a:t>
            </a:r>
            <a:r>
              <a:rPr lang="sv-SE" dirty="0" smtClean="0"/>
              <a:t>kommun </a:t>
            </a:r>
            <a:endParaRPr lang="sv-SE" dirty="0"/>
          </a:p>
        </p:txBody>
      </p:sp>
      <p:sp>
        <p:nvSpPr>
          <p:cNvPr id="3" name="Platshållare för innehåll 2"/>
          <p:cNvSpPr>
            <a:spLocks noGrp="1"/>
          </p:cNvSpPr>
          <p:nvPr>
            <p:ph idx="1"/>
          </p:nvPr>
        </p:nvSpPr>
        <p:spPr/>
        <p:txBody>
          <a:bodyPr/>
          <a:lstStyle/>
          <a:p>
            <a:pPr marL="0" indent="0">
              <a:buNone/>
            </a:pPr>
            <a:r>
              <a:rPr lang="sv-SE" dirty="0" smtClean="0"/>
              <a:t>En </a:t>
            </a:r>
            <a:r>
              <a:rPr lang="sv-SE" dirty="0"/>
              <a:t>färdtjänstberättigad person har enligt nuvarande reglemente</a:t>
            </a:r>
            <a:r>
              <a:rPr lang="sv-SE" b="1" dirty="0"/>
              <a:t> </a:t>
            </a:r>
            <a:r>
              <a:rPr lang="sv-SE" dirty="0"/>
              <a:t>möjlighet att genomföra 20 enkelresor under en tvåmånadersperiod. Resor i kommuner utanför den egna folkbokföringskommunen är något som går utöver lagstiftningens krav och behöver inte erbjudas.</a:t>
            </a:r>
          </a:p>
          <a:p>
            <a:pPr marL="0" indent="0">
              <a:buNone/>
            </a:pPr>
            <a:r>
              <a:rPr lang="sv-SE" b="1" dirty="0"/>
              <a:t>Förslag till tillägg; </a:t>
            </a:r>
            <a:r>
              <a:rPr lang="sv-SE" i="1" dirty="0"/>
              <a:t>” Antalet resor är begränsade till 50 enkelresor per kalenderår.”</a:t>
            </a:r>
            <a:endParaRPr lang="sv-SE" dirty="0"/>
          </a:p>
          <a:p>
            <a:pPr marL="0" indent="0">
              <a:buNone/>
            </a:pPr>
            <a:endParaRPr lang="sv-SE" dirty="0"/>
          </a:p>
        </p:txBody>
      </p:sp>
    </p:spTree>
    <p:extLst>
      <p:ext uri="{BB962C8B-B14F-4D97-AF65-F5344CB8AC3E}">
        <p14:creationId xmlns:p14="http://schemas.microsoft.com/office/powerpoint/2010/main" val="9763965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Resor i andra kommuner utanför Dalarna som inte erbjuder </a:t>
            </a:r>
            <a:r>
              <a:rPr lang="sv-SE" dirty="0" smtClean="0"/>
              <a:t>RIAK </a:t>
            </a:r>
            <a:endParaRPr lang="sv-SE" dirty="0"/>
          </a:p>
        </p:txBody>
      </p:sp>
      <p:sp>
        <p:nvSpPr>
          <p:cNvPr id="3" name="Platshållare för innehåll 2"/>
          <p:cNvSpPr>
            <a:spLocks noGrp="1"/>
          </p:cNvSpPr>
          <p:nvPr>
            <p:ph idx="1"/>
          </p:nvPr>
        </p:nvSpPr>
        <p:spPr/>
        <p:txBody>
          <a:bodyPr>
            <a:normAutofit fontScale="92500" lnSpcReduction="10000"/>
          </a:bodyPr>
          <a:lstStyle/>
          <a:p>
            <a:pPr marL="0" indent="0">
              <a:buNone/>
            </a:pPr>
            <a:r>
              <a:rPr lang="sv-SE" dirty="0" smtClean="0"/>
              <a:t>Region </a:t>
            </a:r>
            <a:r>
              <a:rPr lang="sv-SE" dirty="0"/>
              <a:t>Dalarna har avtal med Riksfärdtjänsten i Sverige AB som erbjuder så kallade RIAK (resa i annan kommun) biljetter. I de kommuner som inte har avtal med Riksfärdtjänsten i Sverige AB går dessa RIAK biljetter inte att använda. Färdtjänsthandläggare har då fått ringa runt till aktuella kommuner för att eventuellt kunna lägga in den färdtjänstberättigade tillfälligt i vistelsekommunens färdtjänstlegitimeringssystem, vilket är tidskrävande och i slutänden inte kostnadseffektivt.</a:t>
            </a:r>
          </a:p>
          <a:p>
            <a:pPr marL="0" indent="0">
              <a:buNone/>
            </a:pPr>
            <a:r>
              <a:rPr lang="sv-SE" b="1" dirty="0"/>
              <a:t>Förslag till tillägg;</a:t>
            </a:r>
            <a:r>
              <a:rPr lang="sv-SE" dirty="0"/>
              <a:t> </a:t>
            </a:r>
            <a:r>
              <a:rPr lang="sv-SE" i="1" dirty="0"/>
              <a:t>”I de kommuner där avtal saknas med beställningsmottagare bokar färdtjänstberättigad själv sin resa med lämplig transportör. Färdtjänstberättigad betalar hela taxameterbeloppet och får ersättning med avdrag för egenavgift, efter att ha skickat in kvitto på resa till Kollektivtrafikförvaltningen färdtjänst.”</a:t>
            </a:r>
            <a:endParaRPr lang="sv-SE" dirty="0"/>
          </a:p>
        </p:txBody>
      </p:sp>
    </p:spTree>
    <p:extLst>
      <p:ext uri="{BB962C8B-B14F-4D97-AF65-F5344CB8AC3E}">
        <p14:creationId xmlns:p14="http://schemas.microsoft.com/office/powerpoint/2010/main" val="1087597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De punkter som föreslås utgå ur de nya riktlinjerna är följande:</a:t>
            </a:r>
            <a:br>
              <a:rPr lang="sv-SE" dirty="0"/>
            </a:br>
            <a:endParaRPr lang="sv-SE" dirty="0"/>
          </a:p>
        </p:txBody>
      </p:sp>
      <p:sp>
        <p:nvSpPr>
          <p:cNvPr id="3" name="Platshållare för innehåll 2"/>
          <p:cNvSpPr>
            <a:spLocks noGrp="1"/>
          </p:cNvSpPr>
          <p:nvPr>
            <p:ph idx="1"/>
          </p:nvPr>
        </p:nvSpPr>
        <p:spPr/>
        <p:txBody>
          <a:bodyPr>
            <a:normAutofit/>
          </a:bodyPr>
          <a:lstStyle/>
          <a:p>
            <a:pPr marL="0" indent="0">
              <a:buNone/>
            </a:pPr>
            <a:r>
              <a:rPr lang="sv-SE" b="1" dirty="0" smtClean="0"/>
              <a:t>Omsorgsresor</a:t>
            </a:r>
            <a:r>
              <a:rPr lang="sv-SE" dirty="0" smtClean="0"/>
              <a:t> </a:t>
            </a:r>
          </a:p>
          <a:p>
            <a:pPr marL="0" indent="0">
              <a:buNone/>
            </a:pPr>
            <a:r>
              <a:rPr lang="sv-SE" dirty="0" smtClean="0"/>
              <a:t>I </a:t>
            </a:r>
            <a:r>
              <a:rPr lang="sv-SE" dirty="0"/>
              <a:t>avtalet om finansiering av särskild kollektivtrafik i Dalarnas län RD 2016/147 som antagits av Direktionen 2016-11-23 och sedan av samtliga </a:t>
            </a:r>
            <a:r>
              <a:rPr lang="sv-SE" dirty="0" smtClean="0"/>
              <a:t>kommuner </a:t>
            </a:r>
            <a:r>
              <a:rPr lang="sv-SE" dirty="0"/>
              <a:t>i Dalarna, framkommer följande; </a:t>
            </a:r>
            <a:r>
              <a:rPr lang="sv-SE" i="1" dirty="0"/>
              <a:t>”För omsorgsresor, resor till och från korttidsboende och kommunresor ansvarar varje kommun själv för vad gäller handläggning, hantering och finansiering.” </a:t>
            </a:r>
            <a:r>
              <a:rPr lang="sv-SE" dirty="0"/>
              <a:t>Detta avtal gäller från och med 2017-01-01 och innebär att alla Dalarnas kommuner numer själva hanterar omsorgsresor. </a:t>
            </a:r>
            <a:endParaRPr lang="sv-SE" dirty="0" smtClean="0"/>
          </a:p>
          <a:p>
            <a:pPr marL="0" indent="0">
              <a:buNone/>
            </a:pPr>
            <a:r>
              <a:rPr lang="sv-SE" dirty="0" smtClean="0"/>
              <a:t>Det </a:t>
            </a:r>
            <a:r>
              <a:rPr lang="sv-SE" dirty="0"/>
              <a:t>är inte längre ett ansvar för Region Dalarna. </a:t>
            </a:r>
          </a:p>
          <a:p>
            <a:endParaRPr lang="sv-SE" dirty="0"/>
          </a:p>
        </p:txBody>
      </p:sp>
    </p:spTree>
    <p:extLst>
      <p:ext uri="{BB962C8B-B14F-4D97-AF65-F5344CB8AC3E}">
        <p14:creationId xmlns:p14="http://schemas.microsoft.com/office/powerpoint/2010/main" val="3505927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Bärhjälp/trappklättrare vid resa i kommun utanför Dalarnas färdtjänstområde och vid riksfärdtjänstresa: </a:t>
            </a:r>
          </a:p>
        </p:txBody>
      </p:sp>
      <p:sp>
        <p:nvSpPr>
          <p:cNvPr id="3" name="Platshållare för innehåll 2"/>
          <p:cNvSpPr>
            <a:spLocks noGrp="1"/>
          </p:cNvSpPr>
          <p:nvPr>
            <p:ph idx="1"/>
          </p:nvPr>
        </p:nvSpPr>
        <p:spPr/>
        <p:txBody>
          <a:bodyPr>
            <a:normAutofit/>
          </a:bodyPr>
          <a:lstStyle/>
          <a:p>
            <a:r>
              <a:rPr lang="sv-SE" dirty="0" smtClean="0"/>
              <a:t>Bärhjälp </a:t>
            </a:r>
            <a:r>
              <a:rPr lang="sv-SE" dirty="0"/>
              <a:t>eller trappklättrare är inget som tidigare har erbjudits vid resa i annan kommun utanför Dalarna, det föreslås därför att detta framkommer i de nya riktlinjerna.</a:t>
            </a:r>
          </a:p>
          <a:p>
            <a:r>
              <a:rPr lang="sv-SE" b="1" dirty="0"/>
              <a:t>Förslag till ändring; </a:t>
            </a:r>
            <a:r>
              <a:rPr lang="sv-SE" i="1" dirty="0"/>
              <a:t>”Bärhjälp och trappklättrare erbjuds inte vid resa i kommun i annat län. Om transportören tillhandahåller tjänsten kan resenären själv beställa och köpa tjänsten. Transportörens avgift gäller.”</a:t>
            </a:r>
            <a:endParaRPr lang="sv-SE" dirty="0"/>
          </a:p>
          <a:p>
            <a:r>
              <a:rPr lang="sv-SE" i="1" dirty="0"/>
              <a:t>”Bärhjälp och trappklättrare erbjuds inte i riksfärdtjänst. Om transportören tillhandahåller tjänsten kan resenären själv beställa och köpa tjänsten. Transportörens avgift gäller.”</a:t>
            </a:r>
            <a:endParaRPr lang="sv-SE" dirty="0"/>
          </a:p>
        </p:txBody>
      </p:sp>
    </p:spTree>
    <p:extLst>
      <p:ext uri="{BB962C8B-B14F-4D97-AF65-F5344CB8AC3E}">
        <p14:creationId xmlns:p14="http://schemas.microsoft.com/office/powerpoint/2010/main" val="4286580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Nattrafik</a:t>
            </a:r>
            <a:endParaRPr lang="sv-SE" dirty="0"/>
          </a:p>
        </p:txBody>
      </p:sp>
      <p:sp>
        <p:nvSpPr>
          <p:cNvPr id="3" name="Platshållare för innehåll 2"/>
          <p:cNvSpPr>
            <a:spLocks noGrp="1"/>
          </p:cNvSpPr>
          <p:nvPr>
            <p:ph idx="1"/>
          </p:nvPr>
        </p:nvSpPr>
        <p:spPr/>
        <p:txBody>
          <a:bodyPr/>
          <a:lstStyle/>
          <a:p>
            <a:pPr marL="0" indent="0">
              <a:buNone/>
            </a:pPr>
            <a:r>
              <a:rPr lang="sv-SE" dirty="0" smtClean="0"/>
              <a:t>I </a:t>
            </a:r>
            <a:r>
              <a:rPr lang="sv-SE" dirty="0"/>
              <a:t>nuvarande reglemente framkommer att färdtjänstresor kan genomföras dygnet runt. Färdtjänst ska jämställas med allmänna kommunikationer och det föreslås därför att även tiderna när färdtjänst kan användas anpassas efter allmänna kommunikationer.</a:t>
            </a:r>
          </a:p>
          <a:p>
            <a:pPr marL="0" indent="0">
              <a:buNone/>
            </a:pPr>
            <a:r>
              <a:rPr lang="sv-SE" b="1" dirty="0"/>
              <a:t>Förslag till ändring; </a:t>
            </a:r>
            <a:r>
              <a:rPr lang="sv-SE" i="1" dirty="0"/>
              <a:t>”Resor kan genomföras alla dagar från klockan 05:00 till 23:00 med de begränsningar som framgår av tillståndsgivningen.”</a:t>
            </a:r>
            <a:endParaRPr lang="sv-SE" dirty="0"/>
          </a:p>
        </p:txBody>
      </p:sp>
    </p:spTree>
    <p:extLst>
      <p:ext uri="{BB962C8B-B14F-4D97-AF65-F5344CB8AC3E}">
        <p14:creationId xmlns:p14="http://schemas.microsoft.com/office/powerpoint/2010/main" val="4053224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Färdtjänstområde </a:t>
            </a:r>
            <a:endParaRPr lang="sv-SE" dirty="0"/>
          </a:p>
        </p:txBody>
      </p:sp>
      <p:sp>
        <p:nvSpPr>
          <p:cNvPr id="3" name="Platshållare för innehåll 2"/>
          <p:cNvSpPr>
            <a:spLocks noGrp="1"/>
          </p:cNvSpPr>
          <p:nvPr>
            <p:ph idx="1"/>
          </p:nvPr>
        </p:nvSpPr>
        <p:spPr/>
        <p:txBody>
          <a:bodyPr/>
          <a:lstStyle/>
          <a:p>
            <a:pPr marL="0" indent="0">
              <a:buNone/>
            </a:pPr>
            <a:r>
              <a:rPr lang="sv-SE" dirty="0" smtClean="0"/>
              <a:t>Lagtexten </a:t>
            </a:r>
            <a:r>
              <a:rPr lang="sv-SE" dirty="0"/>
              <a:t>uttrycker att färdtjänst av god kvalité ska anordnas för kommuninvånarna inom kommunen. Lagen specificerar alltså att trafikhuvudmannens endast är skyldig att anordna färdtjänst inom den egna kommunen. </a:t>
            </a:r>
          </a:p>
          <a:p>
            <a:pPr marL="0" indent="0">
              <a:buNone/>
            </a:pPr>
            <a:r>
              <a:rPr lang="sv-SE" b="1" dirty="0"/>
              <a:t>Förslag till ändring; </a:t>
            </a:r>
            <a:r>
              <a:rPr lang="sv-SE" i="1" dirty="0"/>
              <a:t>”Den som beviljats tillstånd för färdtjänst har möjlighet att genomföra resor i hela Dalarnas län.”</a:t>
            </a:r>
            <a:endParaRPr lang="sv-SE" dirty="0"/>
          </a:p>
        </p:txBody>
      </p:sp>
    </p:spTree>
    <p:extLst>
      <p:ext uri="{BB962C8B-B14F-4D97-AF65-F5344CB8AC3E}">
        <p14:creationId xmlns:p14="http://schemas.microsoft.com/office/powerpoint/2010/main" val="31258437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Punkter som föreslås läggas till i de nya riktlinjerna är </a:t>
            </a:r>
            <a:r>
              <a:rPr lang="sv-SE" dirty="0" smtClean="0"/>
              <a:t>följande</a:t>
            </a:r>
            <a:r>
              <a:rPr lang="sv-SE" dirty="0"/>
              <a:t/>
            </a:r>
            <a:br>
              <a:rPr lang="sv-SE" dirty="0"/>
            </a:br>
            <a:endParaRPr lang="sv-SE" dirty="0"/>
          </a:p>
        </p:txBody>
      </p:sp>
      <p:sp>
        <p:nvSpPr>
          <p:cNvPr id="3" name="Platshållare för innehåll 2"/>
          <p:cNvSpPr>
            <a:spLocks noGrp="1"/>
          </p:cNvSpPr>
          <p:nvPr>
            <p:ph idx="1"/>
          </p:nvPr>
        </p:nvSpPr>
        <p:spPr/>
        <p:txBody>
          <a:bodyPr>
            <a:normAutofit/>
          </a:bodyPr>
          <a:lstStyle/>
          <a:p>
            <a:pPr marL="0" indent="0">
              <a:buNone/>
            </a:pPr>
            <a:r>
              <a:rPr lang="sv-SE" b="1" dirty="0" smtClean="0"/>
              <a:t>Ledsagare </a:t>
            </a:r>
            <a:r>
              <a:rPr lang="sv-SE" b="1" dirty="0"/>
              <a:t>i retur vid riksfärdtjänstresa:</a:t>
            </a:r>
            <a:r>
              <a:rPr lang="sv-SE" dirty="0"/>
              <a:t> För att underlätta för den riksfärdtjänstberättigade att anordna en ledsagare har Region Dalarna erbjudit att betala ledsagarens returresa. Denna tjänst har tillämpats men har inte varit inskriven i reglementet.</a:t>
            </a:r>
          </a:p>
          <a:p>
            <a:pPr marL="0" indent="0">
              <a:buNone/>
            </a:pPr>
            <a:r>
              <a:rPr lang="sv-SE" b="1" dirty="0"/>
              <a:t>Förslag till tillägg; </a:t>
            </a:r>
            <a:r>
              <a:rPr lang="sv-SE" i="1" dirty="0"/>
              <a:t>”Om ledsagare är i behov av returresa efter att ha bistått en riksfärdtjänstberättigad resenär till resmålet, erbjuds detta i form av allmänna kommunikationer. Detsamma gäller för ledsagare som reser till annan ort för att möta upp riksfärdtjänstberättigad som beviljats ledsagare på hemresan.”</a:t>
            </a:r>
            <a:endParaRPr lang="sv-SE" dirty="0"/>
          </a:p>
          <a:p>
            <a:endParaRPr lang="sv-SE" dirty="0"/>
          </a:p>
        </p:txBody>
      </p:sp>
    </p:spTree>
    <p:extLst>
      <p:ext uri="{BB962C8B-B14F-4D97-AF65-F5344CB8AC3E}">
        <p14:creationId xmlns:p14="http://schemas.microsoft.com/office/powerpoint/2010/main" val="10397364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Tidplan</a:t>
            </a:r>
            <a:r>
              <a:rPr lang="sv-SE" dirty="0"/>
              <a:t/>
            </a:r>
            <a:br>
              <a:rPr lang="sv-SE" dirty="0"/>
            </a:br>
            <a:endParaRPr lang="sv-SE" dirty="0"/>
          </a:p>
        </p:txBody>
      </p:sp>
      <p:sp>
        <p:nvSpPr>
          <p:cNvPr id="3" name="Platshållare för innehåll 2"/>
          <p:cNvSpPr>
            <a:spLocks noGrp="1"/>
          </p:cNvSpPr>
          <p:nvPr>
            <p:ph idx="1"/>
          </p:nvPr>
        </p:nvSpPr>
        <p:spPr/>
        <p:txBody>
          <a:bodyPr>
            <a:normAutofit/>
          </a:bodyPr>
          <a:lstStyle/>
          <a:p>
            <a:pPr marL="0" indent="0">
              <a:buNone/>
            </a:pPr>
            <a:r>
              <a:rPr lang="sv-SE" dirty="0" smtClean="0"/>
              <a:t>Två samråd har genomförts, svar på remiss har inkommit ifrån kommuner och intresseorganisationer. Det som kvarstår i processen: </a:t>
            </a:r>
          </a:p>
          <a:p>
            <a:pPr marL="0" indent="0">
              <a:buNone/>
            </a:pPr>
            <a:endParaRPr lang="sv-SE" dirty="0"/>
          </a:p>
          <a:p>
            <a:pPr marL="0" indent="0">
              <a:buNone/>
            </a:pPr>
            <a:r>
              <a:rPr lang="sv-SE" dirty="0" smtClean="0"/>
              <a:t>25 April</a:t>
            </a:r>
            <a:r>
              <a:rPr lang="sv-SE" dirty="0"/>
              <a:t>      </a:t>
            </a:r>
            <a:r>
              <a:rPr lang="sv-SE" dirty="0" smtClean="0"/>
              <a:t>Presentation </a:t>
            </a:r>
            <a:r>
              <a:rPr lang="sv-SE" dirty="0"/>
              <a:t>av remiss Reglemente inför RPR samt FRID</a:t>
            </a:r>
          </a:p>
          <a:p>
            <a:pPr marL="0" indent="0">
              <a:buNone/>
            </a:pPr>
            <a:endParaRPr lang="sv-SE" dirty="0"/>
          </a:p>
          <a:p>
            <a:pPr marL="0" indent="0">
              <a:buNone/>
            </a:pPr>
            <a:r>
              <a:rPr lang="sv-SE" dirty="0" smtClean="0"/>
              <a:t>3 </a:t>
            </a:r>
            <a:r>
              <a:rPr lang="sv-SE" dirty="0"/>
              <a:t>maj         </a:t>
            </a:r>
            <a:r>
              <a:rPr lang="sv-SE" dirty="0" smtClean="0"/>
              <a:t>Remissen </a:t>
            </a:r>
            <a:r>
              <a:rPr lang="sv-SE" dirty="0"/>
              <a:t>ska upp i beredning inför </a:t>
            </a:r>
            <a:r>
              <a:rPr lang="sv-SE" dirty="0" smtClean="0"/>
              <a:t>Kollektivtrafiknämnden</a:t>
            </a:r>
            <a:endParaRPr lang="sv-SE" dirty="0"/>
          </a:p>
          <a:p>
            <a:pPr marL="0" indent="0">
              <a:buNone/>
            </a:pPr>
            <a:endParaRPr lang="sv-SE" dirty="0"/>
          </a:p>
          <a:p>
            <a:pPr marL="0" indent="0">
              <a:buNone/>
            </a:pPr>
            <a:r>
              <a:rPr lang="sv-SE" dirty="0" smtClean="0"/>
              <a:t>17 </a:t>
            </a:r>
            <a:r>
              <a:rPr lang="sv-SE" dirty="0"/>
              <a:t>Maj       </a:t>
            </a:r>
            <a:r>
              <a:rPr lang="sv-SE" dirty="0" smtClean="0"/>
              <a:t>Remissen </a:t>
            </a:r>
            <a:r>
              <a:rPr lang="sv-SE" dirty="0"/>
              <a:t>ska upp för beslut i Kollektivtrafiknämnden</a:t>
            </a:r>
          </a:p>
        </p:txBody>
      </p:sp>
    </p:spTree>
    <p:extLst>
      <p:ext uri="{BB962C8B-B14F-4D97-AF65-F5344CB8AC3E}">
        <p14:creationId xmlns:p14="http://schemas.microsoft.com/office/powerpoint/2010/main" val="2340396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Arbets- och </a:t>
            </a:r>
            <a:r>
              <a:rPr lang="sv-SE" dirty="0" smtClean="0"/>
              <a:t>utbildningsresor </a:t>
            </a:r>
            <a:endParaRPr lang="sv-SE" dirty="0"/>
          </a:p>
        </p:txBody>
      </p:sp>
      <p:sp>
        <p:nvSpPr>
          <p:cNvPr id="3" name="Platshållare för innehåll 2"/>
          <p:cNvSpPr>
            <a:spLocks noGrp="1"/>
          </p:cNvSpPr>
          <p:nvPr>
            <p:ph idx="1"/>
          </p:nvPr>
        </p:nvSpPr>
        <p:spPr/>
        <p:txBody>
          <a:bodyPr/>
          <a:lstStyle/>
          <a:p>
            <a:pPr marL="0" indent="0">
              <a:buNone/>
            </a:pPr>
            <a:r>
              <a:rPr lang="sv-SE" dirty="0" smtClean="0"/>
              <a:t>Av </a:t>
            </a:r>
            <a:r>
              <a:rPr lang="sv-SE" dirty="0"/>
              <a:t>lagen samt förarbeten framkommer att kommunen </a:t>
            </a:r>
            <a:r>
              <a:rPr lang="sv-SE" dirty="0" smtClean="0"/>
              <a:t>ansvarar </a:t>
            </a:r>
            <a:r>
              <a:rPr lang="sv-SE" dirty="0"/>
              <a:t>för att färdtjänst av god kvalitet anordnas inom kommunen samt att resor som kan anses vara väsentliga för tillståndshavaren inte får begränsas till antalet. Detta är inte något bekymmer i Dalarna då tillståndshavarna beviljas fritt antal färdtjänstresor. </a:t>
            </a:r>
            <a:endParaRPr lang="sv-SE" dirty="0" smtClean="0"/>
          </a:p>
          <a:p>
            <a:pPr marL="0" indent="0">
              <a:buNone/>
            </a:pPr>
            <a:r>
              <a:rPr lang="sv-SE" dirty="0" smtClean="0"/>
              <a:t>En </a:t>
            </a:r>
            <a:r>
              <a:rPr lang="sv-SE" dirty="0"/>
              <a:t>reducerad egenavgift är en förmån som går utöver vad lagstiftningen kräver, ett antal kommuner har därför valt att ta bort arbetsresor. Det betyder att alla färdtjänstresor har samma egenavgift, oavsett syftet med resan. </a:t>
            </a:r>
          </a:p>
        </p:txBody>
      </p:sp>
    </p:spTree>
    <p:extLst>
      <p:ext uri="{BB962C8B-B14F-4D97-AF65-F5344CB8AC3E}">
        <p14:creationId xmlns:p14="http://schemas.microsoft.com/office/powerpoint/2010/main" val="3082076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7"/>
            <a:ext cx="10626907" cy="1768474"/>
          </a:xfrm>
        </p:spPr>
        <p:txBody>
          <a:bodyPr>
            <a:normAutofit fontScale="90000"/>
          </a:bodyPr>
          <a:lstStyle/>
          <a:p>
            <a:r>
              <a:rPr lang="sv-SE" dirty="0"/>
              <a:t>Äldre personer som är berättigade till riksfärdtjänst beviljas automatiskt bil alternativt </a:t>
            </a:r>
            <a:r>
              <a:rPr lang="sv-SE" dirty="0" smtClean="0"/>
              <a:t>specialfordon </a:t>
            </a:r>
            <a:endParaRPr lang="sv-SE" dirty="0"/>
          </a:p>
        </p:txBody>
      </p:sp>
      <p:sp>
        <p:nvSpPr>
          <p:cNvPr id="3" name="Platshållare för innehåll 2"/>
          <p:cNvSpPr>
            <a:spLocks noGrp="1"/>
          </p:cNvSpPr>
          <p:nvPr>
            <p:ph idx="1"/>
          </p:nvPr>
        </p:nvSpPr>
        <p:spPr>
          <a:xfrm>
            <a:off x="410547" y="2666134"/>
            <a:ext cx="11370906" cy="4351337"/>
          </a:xfrm>
        </p:spPr>
        <p:txBody>
          <a:bodyPr/>
          <a:lstStyle/>
          <a:p>
            <a:pPr marL="0" indent="0">
              <a:buNone/>
            </a:pPr>
            <a:r>
              <a:rPr lang="sv-SE" dirty="0" smtClean="0"/>
              <a:t>Efter </a:t>
            </a:r>
            <a:r>
              <a:rPr lang="sv-SE" dirty="0"/>
              <a:t>direktionsbeslut 2015-11-04 antogs en åtgärdsplan för att korta ner de långa väntetider som förelåg 2014 och 2015. Då detta direktionsbeslut inte förkortat handläggningstiderna vad gäller utredningar för riksfärdtjänst finns det anledning att ta bort tillägget och återgår till lagstiftningen och inte tar generösare beslut när det gäller färdsättet för äldre.</a:t>
            </a:r>
          </a:p>
          <a:p>
            <a:endParaRPr lang="sv-SE" dirty="0"/>
          </a:p>
        </p:txBody>
      </p:sp>
    </p:spTree>
    <p:extLst>
      <p:ext uri="{BB962C8B-B14F-4D97-AF65-F5344CB8AC3E}">
        <p14:creationId xmlns:p14="http://schemas.microsoft.com/office/powerpoint/2010/main" val="784281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Sällskapsdjur</a:t>
            </a:r>
            <a:endParaRPr lang="sv-SE" dirty="0"/>
          </a:p>
        </p:txBody>
      </p:sp>
      <p:sp>
        <p:nvSpPr>
          <p:cNvPr id="3" name="Platshållare för innehåll 2"/>
          <p:cNvSpPr>
            <a:spLocks noGrp="1"/>
          </p:cNvSpPr>
          <p:nvPr>
            <p:ph idx="1"/>
          </p:nvPr>
        </p:nvSpPr>
        <p:spPr>
          <a:xfrm>
            <a:off x="410547" y="1575707"/>
            <a:ext cx="11370906" cy="4601255"/>
          </a:xfrm>
        </p:spPr>
        <p:txBody>
          <a:bodyPr>
            <a:normAutofit fontScale="70000" lnSpcReduction="20000"/>
          </a:bodyPr>
          <a:lstStyle/>
          <a:p>
            <a:pPr marL="0" indent="0">
              <a:buNone/>
            </a:pPr>
            <a:r>
              <a:rPr lang="sv-SE" dirty="0" smtClean="0"/>
              <a:t>Färdtjänst </a:t>
            </a:r>
            <a:r>
              <a:rPr lang="sv-SE" dirty="0"/>
              <a:t>är persontransport och den enda lagliga skyldighet som den Regionala kollektivtrafikmyndigheten ha gentemot sina invånare är att erbjuda färdtjänst av god kvalité.</a:t>
            </a:r>
          </a:p>
          <a:p>
            <a:pPr marL="0" indent="0">
              <a:buNone/>
            </a:pPr>
            <a:r>
              <a:rPr lang="sv-SE" dirty="0"/>
              <a:t>I Dalarna används specialfordon som standard vid färdtjänstresor. Detta innebär att det inte är trafiksäkert att medföra djur under dessa resor, då det är svårt att förankra en </a:t>
            </a:r>
            <a:r>
              <a:rPr lang="sv-SE" dirty="0" err="1"/>
              <a:t>transportbur</a:t>
            </a:r>
            <a:r>
              <a:rPr lang="sv-SE" dirty="0"/>
              <a:t> för djur i ett specialfordon. Till skillnad från service-, ledar- och assistanshundar, räknas inte sällskapsdjur som ett hjälpmedel. Då en färdtjänstberättigad person, som är beviljad att ta med service-, ledar- och assistanshundar i sin legitimering, bokar sin resa får denna automatiskt en liten bil för att djuret ska kunna färdas trafiksäkert. När en färdtjänstberättigad person bokar en resa med sällskapsdjur läggs detta istället in som en vanlig bokning och resan sker då i de flesta fall i ett specialfordon. Resan samplaneras även med andra resenärer vilket innebär att passagerare med sällskapsdjur kan komma att samåka med passagerare som har förflyttningshjälpmedel. Detta innebär att det inte på ett trafiksäkert sätt går att ta med sig ett sällskapsdjur utan att även för dessa resenärer erbjuda liten bil och undantag från samplanerat resande med personer som medför förflyttningshjälpmedel, vilket i sin tur höjer kostnaderna för resandet.</a:t>
            </a:r>
          </a:p>
          <a:p>
            <a:pPr marL="0" indent="0">
              <a:buNone/>
            </a:pPr>
            <a:r>
              <a:rPr lang="sv-SE" dirty="0"/>
              <a:t>Även under riksfärdtjänstresor föreslås att sällskapsdjur inte får medföras vid resa med personbil eller specialfordon. Vid resa med allmänna kommunikationer kan sällskapsdjur medfölja enligt de regler som gäller hos respektive trafikföretag.</a:t>
            </a:r>
          </a:p>
        </p:txBody>
      </p:sp>
    </p:spTree>
    <p:extLst>
      <p:ext uri="{BB962C8B-B14F-4D97-AF65-F5344CB8AC3E}">
        <p14:creationId xmlns:p14="http://schemas.microsoft.com/office/powerpoint/2010/main" val="3049336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Stopp under </a:t>
            </a:r>
            <a:r>
              <a:rPr lang="sv-SE" dirty="0" smtClean="0"/>
              <a:t>resa </a:t>
            </a:r>
            <a:endParaRPr lang="sv-SE" dirty="0"/>
          </a:p>
        </p:txBody>
      </p:sp>
      <p:sp>
        <p:nvSpPr>
          <p:cNvPr id="3" name="Platshållare för innehåll 2"/>
          <p:cNvSpPr>
            <a:spLocks noGrp="1"/>
          </p:cNvSpPr>
          <p:nvPr>
            <p:ph idx="1"/>
          </p:nvPr>
        </p:nvSpPr>
        <p:spPr/>
        <p:txBody>
          <a:bodyPr/>
          <a:lstStyle/>
          <a:p>
            <a:pPr marL="0" indent="0">
              <a:buNone/>
            </a:pPr>
            <a:r>
              <a:rPr lang="sv-SE" dirty="0" smtClean="0"/>
              <a:t>Det </a:t>
            </a:r>
            <a:r>
              <a:rPr lang="sv-SE" dirty="0"/>
              <a:t>försvårar samplaneringen av resor vilket ökar kostnaderna. Färdtjänstresor föreslås därför ske till beställt resmål och inte via annan adress.</a:t>
            </a:r>
          </a:p>
        </p:txBody>
      </p:sp>
    </p:spTree>
    <p:extLst>
      <p:ext uri="{BB962C8B-B14F-4D97-AF65-F5344CB8AC3E}">
        <p14:creationId xmlns:p14="http://schemas.microsoft.com/office/powerpoint/2010/main" val="1350767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Egenavgifter </a:t>
            </a:r>
            <a:endParaRPr lang="sv-SE" dirty="0"/>
          </a:p>
        </p:txBody>
      </p:sp>
      <p:sp>
        <p:nvSpPr>
          <p:cNvPr id="3" name="Platshållare för innehåll 2"/>
          <p:cNvSpPr>
            <a:spLocks noGrp="1"/>
          </p:cNvSpPr>
          <p:nvPr>
            <p:ph idx="1"/>
          </p:nvPr>
        </p:nvSpPr>
        <p:spPr/>
        <p:txBody>
          <a:bodyPr/>
          <a:lstStyle/>
          <a:p>
            <a:pPr marL="0" indent="0">
              <a:buNone/>
            </a:pPr>
            <a:r>
              <a:rPr lang="sv-SE" dirty="0" smtClean="0"/>
              <a:t>Om </a:t>
            </a:r>
            <a:r>
              <a:rPr lang="sv-SE" dirty="0"/>
              <a:t>egenavgifterna tas bort ur reglementet blir det enklare att förändra dessa utan att hela regelverket behöver ses över och ändras.</a:t>
            </a:r>
          </a:p>
        </p:txBody>
      </p:sp>
    </p:spTree>
    <p:extLst>
      <p:ext uri="{BB962C8B-B14F-4D97-AF65-F5344CB8AC3E}">
        <p14:creationId xmlns:p14="http://schemas.microsoft.com/office/powerpoint/2010/main" val="67090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Liggande </a:t>
            </a:r>
            <a:r>
              <a:rPr lang="sv-SE" dirty="0" smtClean="0"/>
              <a:t>transport </a:t>
            </a:r>
            <a:endParaRPr lang="sv-SE" dirty="0"/>
          </a:p>
        </p:txBody>
      </p:sp>
      <p:sp>
        <p:nvSpPr>
          <p:cNvPr id="3" name="Platshållare för innehåll 2"/>
          <p:cNvSpPr>
            <a:spLocks noGrp="1"/>
          </p:cNvSpPr>
          <p:nvPr>
            <p:ph idx="1"/>
          </p:nvPr>
        </p:nvSpPr>
        <p:spPr/>
        <p:txBody>
          <a:bodyPr/>
          <a:lstStyle/>
          <a:p>
            <a:pPr marL="0" indent="0">
              <a:buNone/>
            </a:pPr>
            <a:r>
              <a:rPr lang="sv-SE" dirty="0" smtClean="0"/>
              <a:t>I </a:t>
            </a:r>
            <a:r>
              <a:rPr lang="sv-SE" dirty="0"/>
              <a:t>nyligen utkommen </a:t>
            </a:r>
            <a:r>
              <a:rPr lang="sv-SE" dirty="0" smtClean="0"/>
              <a:t>vägledande </a:t>
            </a:r>
            <a:r>
              <a:rPr lang="sv-SE" dirty="0"/>
              <a:t>dom från kammarrätten (</a:t>
            </a:r>
            <a:r>
              <a:rPr lang="sv-SE" dirty="0" err="1"/>
              <a:t>KamR</a:t>
            </a:r>
            <a:r>
              <a:rPr lang="sv-SE" dirty="0"/>
              <a:t> Sundsvall 2018-10-25, mål nr. 2131-18) framkommer att liggande transport inte är något som behöver erbjudas i färdtjänst. </a:t>
            </a:r>
          </a:p>
          <a:p>
            <a:endParaRPr lang="sv-SE" dirty="0"/>
          </a:p>
        </p:txBody>
      </p:sp>
    </p:spTree>
    <p:extLst>
      <p:ext uri="{BB962C8B-B14F-4D97-AF65-F5344CB8AC3E}">
        <p14:creationId xmlns:p14="http://schemas.microsoft.com/office/powerpoint/2010/main" val="1834853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
            </a:r>
            <a:br>
              <a:rPr lang="sv-SE" dirty="0" smtClean="0"/>
            </a:br>
            <a:r>
              <a:rPr lang="sv-SE" dirty="0" smtClean="0"/>
              <a:t>De </a:t>
            </a:r>
            <a:r>
              <a:rPr lang="sv-SE" dirty="0"/>
              <a:t>punkter som föreslås ändras eller förtydligas i de nya riktlinjerna är följande:</a:t>
            </a:r>
            <a:br>
              <a:rPr lang="sv-SE" dirty="0"/>
            </a:br>
            <a:endParaRPr lang="sv-SE" dirty="0"/>
          </a:p>
        </p:txBody>
      </p:sp>
      <p:sp>
        <p:nvSpPr>
          <p:cNvPr id="3" name="Platshållare för innehåll 2"/>
          <p:cNvSpPr>
            <a:spLocks noGrp="1"/>
          </p:cNvSpPr>
          <p:nvPr>
            <p:ph idx="1"/>
          </p:nvPr>
        </p:nvSpPr>
        <p:spPr/>
        <p:txBody>
          <a:bodyPr>
            <a:normAutofit/>
          </a:bodyPr>
          <a:lstStyle/>
          <a:p>
            <a:pPr marL="0" indent="0">
              <a:buNone/>
            </a:pPr>
            <a:r>
              <a:rPr lang="sv-SE" b="1" dirty="0" smtClean="0"/>
              <a:t>Färdsätt</a:t>
            </a:r>
            <a:r>
              <a:rPr lang="sv-SE" b="1" dirty="0"/>
              <a:t>: </a:t>
            </a:r>
            <a:endParaRPr lang="sv-SE" b="1" dirty="0" smtClean="0"/>
          </a:p>
          <a:p>
            <a:pPr marL="0" indent="0">
              <a:buNone/>
            </a:pPr>
            <a:r>
              <a:rPr lang="sv-SE" sz="2400" dirty="0" smtClean="0"/>
              <a:t>Val </a:t>
            </a:r>
            <a:r>
              <a:rPr lang="sv-SE" sz="2400" dirty="0"/>
              <a:t>av transportform i färdtjänstlegitimeringen bör utredas och bedömas av kollektivtrafikmyndigheten. Detta eftersom val av fordon påverkar kostnaden av resorna samt även servicen då det är begränsad tillgång på vissa fordonstyper, i dagsläget personbilar. Prövningen ska göras utifrån gällande lagstiftning. Ett viktigt tillägg är dock att någon vidare prövning inte behövs för att få tillgång till den vanligaste fordonstypen som i dagsläget är specialfordon.</a:t>
            </a:r>
          </a:p>
          <a:p>
            <a:pPr marL="0" indent="0">
              <a:buNone/>
            </a:pPr>
            <a:r>
              <a:rPr lang="sv-SE" b="1" dirty="0"/>
              <a:t>Förslag till </a:t>
            </a:r>
            <a:r>
              <a:rPr lang="sv-SE" b="1" dirty="0" smtClean="0"/>
              <a:t>tillägg</a:t>
            </a:r>
            <a:r>
              <a:rPr lang="sv-SE" b="1" dirty="0"/>
              <a:t>:</a:t>
            </a:r>
            <a:r>
              <a:rPr lang="sv-SE" b="1" dirty="0" smtClean="0"/>
              <a:t> </a:t>
            </a:r>
          </a:p>
          <a:p>
            <a:pPr marL="0" indent="0">
              <a:buNone/>
            </a:pPr>
            <a:r>
              <a:rPr lang="sv-SE" sz="2400" i="1" dirty="0" smtClean="0"/>
              <a:t>”</a:t>
            </a:r>
            <a:r>
              <a:rPr lang="sv-SE" sz="2400" i="1" dirty="0"/>
              <a:t>Legitimering av färdsätt ska utredas och bedömas utifrån funktionsnedsättningens art och sökandens hjälpbehov. Den vanligaste fordonstypen i transportörsavtalet för särskild kollektivtrafik får dock legitimeras utan vidare prövning.”</a:t>
            </a:r>
            <a:endParaRPr lang="sv-SE" sz="2400" dirty="0"/>
          </a:p>
          <a:p>
            <a:endParaRPr lang="sv-SE" sz="2400" dirty="0"/>
          </a:p>
        </p:txBody>
      </p:sp>
    </p:spTree>
    <p:extLst>
      <p:ext uri="{BB962C8B-B14F-4D97-AF65-F5344CB8AC3E}">
        <p14:creationId xmlns:p14="http://schemas.microsoft.com/office/powerpoint/2010/main" val="256212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j125def9988a4544907fddb4a09b1af5 xmlns="2f901946-e264-40a9-b252-19c7dedd3add">
      <Terms xmlns="http://schemas.microsoft.com/office/infopath/2007/PartnerControls"/>
    </j125def9988a4544907fddb4a09b1af5>
    <d35d67994db9475aa58636ebfce59533 xmlns="2f901946-e264-40a9-b252-19c7dedd3add">
      <Terms xmlns="http://schemas.microsoft.com/office/infopath/2007/PartnerControls">
        <TermInfo xmlns="http://schemas.microsoft.com/office/infopath/2007/PartnerControls">
          <TermName xmlns="http://schemas.microsoft.com/office/infopath/2007/PartnerControls">sv - svenska</TermName>
          <TermId xmlns="http://schemas.microsoft.com/office/infopath/2007/PartnerControls">fc4bf42e-8ca5-492e-bdac-5e5e0115cfa8</TermId>
        </TermInfo>
      </Terms>
    </d35d67994db9475aa58636ebfce59533>
    <ib8be5378b304cd19503fe0f13c962e4 xmlns="2f901946-e264-40a9-b252-19c7dedd3add">
      <Terms xmlns="http://schemas.microsoft.com/office/infopath/2007/PartnerControls">
        <TermInfo xmlns="http://schemas.microsoft.com/office/infopath/2007/PartnerControls">
          <TermName xmlns="http://schemas.microsoft.com/office/infopath/2007/PartnerControls">powerpointmall</TermName>
          <TermId xmlns="http://schemas.microsoft.com/office/infopath/2007/PartnerControls">8a709a16-dce5-48c9-b324-adb936197cd8</TermId>
        </TermInfo>
      </Terms>
    </ib8be5378b304cd19503fe0f13c962e4>
    <b949fc07257b40f7b02b2d246d41368f xmlns="2f901946-e264-40a9-b252-19c7dedd3add">
      <Terms xmlns="http://schemas.microsoft.com/office/infopath/2007/PartnerControls">
        <TermInfo xmlns="http://schemas.microsoft.com/office/infopath/2007/PartnerControls">
          <TermName xmlns="http://schemas.microsoft.com/office/infopath/2007/PartnerControls">LD</TermName>
          <TermId xmlns="http://schemas.microsoft.com/office/infopath/2007/PartnerControls">30ac7822-68c2-42d2-8d58-accf1e3539f2</TermId>
        </TermInfo>
      </Terms>
    </b949fc07257b40f7b02b2d246d41368f>
    <TaxCatchAll xmlns="2f901946-e264-40a9-b252-19c7dedd3add">
      <Value>33</Value>
      <Value>620</Value>
      <Value>24</Value>
      <Value>38</Value>
      <Value>1</Value>
    </TaxCatchAll>
    <LD_Informationsklass xmlns="2f901946-e264-40a9-b252-19c7dedd3add">Intern alla</LD_Informationsklass>
    <ib626626c2604ac096d2606abc0b50e1 xmlns="2f901946-e264-40a9-b252-19c7dedd3add">
      <Terms xmlns="http://schemas.microsoft.com/office/infopath/2007/PartnerControls"/>
    </ib626626c2604ac096d2606abc0b50e1>
    <LD_Dokumentansvarig xmlns="2f901946-e264-40a9-b252-19c7dedd3add">
      <UserInfo>
        <DisplayName>Jansson Markus /Central förvaltning Personalenhet /Falun</DisplayName>
        <AccountId>34</AccountId>
        <AccountType/>
      </UserInfo>
    </LD_Dokumentansvarig>
    <l94247903c2249fd91f98a10a58087d0 xmlns="2f901946-e264-40a9-b252-19c7dedd3add">
      <Terms xmlns="http://schemas.microsoft.com/office/infopath/2007/PartnerControls">
        <TermInfo xmlns="http://schemas.microsoft.com/office/infopath/2007/PartnerControls">
          <TermName xmlns="http://schemas.microsoft.com/office/infopath/2007/PartnerControls">Standarddokument</TermName>
          <TermId xmlns="http://schemas.microsoft.com/office/infopath/2007/PartnerControls">4d12e0b9-1967-41ec-b4ec-5579d11176b8</TermId>
        </TermInfo>
      </Terms>
    </l94247903c2249fd91f98a10a58087d0>
    <LD_GranskatAv xmlns="2f901946-e264-40a9-b252-19c7dedd3add">
      <UserInfo>
        <DisplayName/>
        <AccountId xsi:nil="true"/>
        <AccountType/>
      </UserInfo>
    </LD_GranskatAv>
    <LD_OldPubliceringsstatus xmlns="2f901946-e264-40a9-b252-19c7dedd3add">Revidering pågår</LD_OldPubliceringsstatus>
    <LD_Publiceringsstatus xmlns="2f901946-e264-40a9-b252-19c7dedd3add">Publicering pågår</LD_Publiceringsstatus>
    <LD_Version xmlns="2f901946-e264-40a9-b252-19c7dedd3add">1.0</LD_Version>
    <LD_ArbetsrumID xmlns="2f901946-e264-40a9-b252-19c7dedd3add">
      <Url xsi:nil="true"/>
      <Description xsi:nil="true"/>
    </LD_ArbetsrumID>
    <LD_Faktaagare xmlns="2f901946-e264-40a9-b252-19c7dedd3add">
      <Url xsi:nil="true"/>
      <Description xsi:nil="true"/>
    </LD_Faktaagare>
    <LD_DokumentID xmlns="2f901946-e264-40a9-b252-19c7dedd3add">
      <Url>http://ar.ltdalarna.se/arbetsrum/OHAR4G1Q/_layouts/15/DocIdRedir.aspx?ID=JHXJTDKSTMXR-638439718-50</Url>
      <Description>JHXJTDKSTMXR-638439718-50</Description>
    </LD_DokumentID>
    <LD_Dokumentstatus xmlns="2f901946-e264-40a9-b252-19c7dedd3add">Godkänt</LD_Dokumentstatus>
    <LD_OldDokumentstatus xmlns="2f901946-e264-40a9-b252-19c7dedd3add">Godkännande pågår</LD_OldDokumentstatus>
    <_dlc_DocId xmlns="c6056b2c-9b66-4941-ba4f-b114eec7ed26">JHXJTDKSTMXR-2145828690-717</_dlc_DocId>
    <_dlc_DocIdUrl xmlns="c6056b2c-9b66-4941-ba4f-b114eec7ed26">
      <Url>http://ar.ltdalarna.se/arbetsrum/OHAR4G1Q/publicerat/_layouts/15/DocIdRedir.aspx?ID=JHXJTDKSTMXR-2145828690-717</Url>
      <Description>JHXJTDKSTMXR-2145828690-717</Description>
    </_dlc_DocIdUrl>
    <LD_Diarienummer xmlns="2f901946-e264-40a9-b252-19c7dedd3add" xsi:nil="true"/>
    <LD_GodkantDatum xmlns="2f901946-e264-40a9-b252-19c7dedd3add">2019-01-14T13:10:16+00:00</LD_GodkantDatum>
    <LD_GodkantAv xmlns="2f901946-e264-40a9-b252-19c7dedd3add">
      <UserInfo>
        <DisplayName>Jansson Markus /Central förvaltning Personalenhet /Falun</DisplayName>
        <AccountId>34</AccountId>
        <AccountType/>
      </UserInfo>
    </LD_GodkantAv>
    <LD_Beslutsnummer xmlns="2f901946-e264-40a9-b252-19c7dedd3add" xsi:nil="tru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Blankett" ma:contentTypeID="0x010100AC92CF2061C10240851FF38CAA99F4B8020100F310B003C35C654C864C96586056CDEC" ma:contentTypeVersion="450" ma:contentTypeDescription="Skapa ett nytt dokument." ma:contentTypeScope="" ma:versionID="d1fb15099e765e491b90cfdb61e50a31">
  <xsd:schema xmlns:xsd="http://www.w3.org/2001/XMLSchema" xmlns:xs="http://www.w3.org/2001/XMLSchema" xmlns:p="http://schemas.microsoft.com/office/2006/metadata/properties" xmlns:ns2="2f901946-e264-40a9-b252-19c7dedd3add" xmlns:ns3="c6056b2c-9b66-4941-ba4f-b114eec7ed26" targetNamespace="http://schemas.microsoft.com/office/2006/metadata/properties" ma:root="true" ma:fieldsID="d039476440dfb9f5cc80035c1206fafc" ns2:_="" ns3:_="">
    <xsd:import namespace="2f901946-e264-40a9-b252-19c7dedd3add"/>
    <xsd:import namespace="c6056b2c-9b66-4941-ba4f-b114eec7ed26"/>
    <xsd:element name="properties">
      <xsd:complexType>
        <xsd:sequence>
          <xsd:element name="documentManagement">
            <xsd:complexType>
              <xsd:all>
                <xsd:element ref="ns2:LD_Dokumentansvarig"/>
                <xsd:element ref="ns2:LD_Informationsklass"/>
                <xsd:element ref="ns2:LD_ArbetsrumID" minOccurs="0"/>
                <xsd:element ref="ns2:LD_DokumentID" minOccurs="0"/>
                <xsd:element ref="ns2:LD_Faktaagare" minOccurs="0"/>
                <xsd:element ref="ns2:LD_Version" minOccurs="0"/>
                <xsd:element ref="ns2:LD_GranskatAv" minOccurs="0"/>
                <xsd:element ref="ns2:LD_Dokumentstatus" minOccurs="0"/>
                <xsd:element ref="ns2:LD_Publiceringsstatus" minOccurs="0"/>
                <xsd:element ref="ns2:LD_GodkantAv" minOccurs="0"/>
                <xsd:element ref="ns2:LD_GodkantDatum" minOccurs="0"/>
                <xsd:element ref="ns2:LD_Diarienummer" minOccurs="0"/>
                <xsd:element ref="ns2:LD_Beslutsnummer" minOccurs="0"/>
                <xsd:element ref="ns2:LD_OldPubliceringsstatus" minOccurs="0"/>
                <xsd:element ref="ns2:TaxCatchAll" minOccurs="0"/>
                <xsd:element ref="ns2:l94247903c2249fd91f98a10a58087d0" minOccurs="0"/>
                <xsd:element ref="ns2:b949fc07257b40f7b02b2d246d41368f" minOccurs="0"/>
                <xsd:element ref="ns2:d35d67994db9475aa58636ebfce59533" minOccurs="0"/>
                <xsd:element ref="ns2:j125def9988a4544907fddb4a09b1af5" minOccurs="0"/>
                <xsd:element ref="ns2:ib8be5378b304cd19503fe0f13c962e4" minOccurs="0"/>
                <xsd:element ref="ns2:ib626626c2604ac096d2606abc0b50e1" minOccurs="0"/>
                <xsd:element ref="ns2:LD_OldDokumentstatus" minOccurs="0"/>
                <xsd:element ref="ns2:TaxCatchAllLabel"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01946-e264-40a9-b252-19c7dedd3add" elementFormDefault="qualified">
    <xsd:import namespace="http://schemas.microsoft.com/office/2006/documentManagement/types"/>
    <xsd:import namespace="http://schemas.microsoft.com/office/infopath/2007/PartnerControls"/>
    <xsd:element name="LD_Dokumentansvarig" ma:index="2" ma:displayName="Dokumentansvarig" ma:list="UserInfo" ma:internalName="LD_Dokumentansvarig" ma:readOnly="fals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D_Informationsklass" ma:index="4" ma:displayName="Informationsklass" ma:default="Intern alla" ma:internalName="LD_Informationsklass" ma:readOnly="false">
      <xsd:simpleType>
        <xsd:restriction base="dms:Choice">
          <xsd:enumeration value="Publik"/>
          <xsd:enumeration value="Intern alla"/>
          <xsd:enumeration value="Intern skyddad"/>
        </xsd:restriction>
      </xsd:simpleType>
    </xsd:element>
    <xsd:element name="LD_ArbetsrumID" ma:index="7" nillable="true" ma:displayName="ArbetsrumID" ma:hidden="true" ma:internalName="LD_Arbetsrum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DokumentID" ma:index="8" nillable="true" ma:displayName="LD DokumentID" ma:hidden="true" ma:internalName="LD_Dok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Faktaagare" ma:index="9" nillable="true" ma:displayName="Faktaägare" ma:hidden="true" ma:internalName="LD_Faktaagar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Version" ma:index="10" nillable="true" ma:displayName="Version" ma:internalName="LD_Version" ma:readOnly="false">
      <xsd:simpleType>
        <xsd:restriction base="dms:Text"/>
      </xsd:simpleType>
    </xsd:element>
    <xsd:element name="LD_GranskatAv" ma:index="11" nillable="true" ma:displayName="Granskat av" ma:list="UserInfo" ma:internalName="LD_GranskatAv"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Dokumentstatus" ma:index="12" nillable="true" ma:displayName="Dokumentstatus" ma:default="Utkast" ma:hidden="true" ma:internalName="LD_Dokumentstatus" ma:readOnly="false">
      <xsd:simpleType>
        <xsd:restriction base="dms:Choice">
          <xsd:enumeration value="Utkast"/>
          <xsd:enumeration value="Granskning pågår"/>
          <xsd:enumeration value="Granskat"/>
          <xsd:enumeration value="Godkännande pågår"/>
          <xsd:enumeration value="Godkänt"/>
          <xsd:enumeration value="Ej godkänt"/>
          <xsd:enumeration value="Publicerat"/>
          <xsd:enumeration value="Godkänt och publicerat"/>
        </xsd:restriction>
      </xsd:simpleType>
    </xsd:element>
    <xsd:element name="LD_Publiceringsstatus" ma:index="13" nillable="true" ma:displayName="Publiceringsstatus" ma:default="Ej publicerat" ma:hidden="true" ma:internalName="LD_Publiceringsstatus" ma:readOnly="false">
      <xsd:simpleType>
        <xsd:restriction base="dms:Choice">
          <xsd:enumeration value="Ej publicerat"/>
          <xsd:enumeration value="Publicering pågår"/>
          <xsd:enumeration value="Publicerat"/>
          <xsd:enumeration value="Avpublicerat"/>
          <xsd:enumeration value="Revidering krävs"/>
          <xsd:enumeration value="Revidering pågår"/>
        </xsd:restriction>
      </xsd:simpleType>
    </xsd:element>
    <xsd:element name="LD_GodkantAv" ma:index="15" nillable="true" ma:displayName="Godkänt av" ma:list="UserInfo" ma:internalName="LD_GodkantAv"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GodkantDatum" ma:index="16" nillable="true" ma:displayName="Godkänt datum" ma:internalName="LD_GodkantDatum" ma:readOnly="false">
      <xsd:simpleType>
        <xsd:restriction base="dms:DateTime"/>
      </xsd:simpleType>
    </xsd:element>
    <xsd:element name="LD_Diarienummer" ma:index="17" nillable="true" ma:displayName="Diarienummer" ma:internalName="LD_Diarienummer" ma:readOnly="false">
      <xsd:simpleType>
        <xsd:restriction base="dms:Text"/>
      </xsd:simpleType>
    </xsd:element>
    <xsd:element name="LD_Beslutsnummer" ma:index="18" nillable="true" ma:displayName="Beslutsnummer" ma:internalName="LD_Beslutsnummer" ma:readOnly="false">
      <xsd:simpleType>
        <xsd:restriction base="dms:Text"/>
      </xsd:simpleType>
    </xsd:element>
    <xsd:element name="LD_OldPubliceringsstatus" ma:index="20" nillable="true" ma:displayName="Old Publiceringsstatus" ma:hidden="true" ma:internalName="LD_OldPubliceringsstatus" ma:readOnly="false">
      <xsd:simpleType>
        <xsd:restriction base="dms:Text"/>
      </xsd:simpleType>
    </xsd:element>
    <xsd:element name="TaxCatchAll" ma:index="21" nillable="true" ma:displayName="Taxonomy Catch All Column" ma:hidden="true" ma:list="{590d8321-ec3a-46c9-8bb0-088c8a285ba7}" ma:internalName="TaxCatchAll" ma:showField="CatchAllData" ma:web="c6056b2c-9b66-4941-ba4f-b114eec7ed26">
      <xsd:complexType>
        <xsd:complexContent>
          <xsd:extension base="dms:MultiChoiceLookup">
            <xsd:sequence>
              <xsd:element name="Value" type="dms:Lookup" maxOccurs="unbounded" minOccurs="0" nillable="true"/>
            </xsd:sequence>
          </xsd:extension>
        </xsd:complexContent>
      </xsd:complexType>
    </xsd:element>
    <xsd:element name="l94247903c2249fd91f98a10a58087d0" ma:index="22" nillable="true" ma:taxonomy="true" ma:internalName="l94247903c2249fd91f98a10a58087d0" ma:taxonomyFieldName="LD_Dokumenttyp" ma:displayName="Dokumenttyp" ma:readOnly="false" ma:fieldId="{59424790-3c22-49fd-91f9-8a10a58087d0}" ma:sspId="e7769dcc-5dd1-4f02-a71f-f2e47d1eab4e" ma:termSetId="0f652e80-21f1-4db9-823c-0c440e78a020" ma:anchorId="00000000-0000-0000-0000-000000000000" ma:open="false" ma:isKeyword="false">
      <xsd:complexType>
        <xsd:sequence>
          <xsd:element ref="pc:Terms" minOccurs="0" maxOccurs="1"/>
        </xsd:sequence>
      </xsd:complexType>
    </xsd:element>
    <xsd:element name="b949fc07257b40f7b02b2d246d41368f" ma:index="24" ma:taxonomy="true" ma:internalName="b949fc07257b40f7b02b2d246d41368f" ma:taxonomyFieldName="LD_GallerForVerksamhet" ma:displayName="Gäller för verksamhet" ma:readOnly="false" ma:default="" ma:fieldId="{b949fc07-257b-40f7-b02b-2d246d41368f}" ma:taxonomyMulti="true" ma:sspId="e7769dcc-5dd1-4f02-a71f-f2e47d1eab4e" ma:termSetId="fdc1c8bc-96b8-4ad1-a7fe-19ec9003abbc" ma:anchorId="00000000-0000-0000-0000-000000000000" ma:open="false" ma:isKeyword="false">
      <xsd:complexType>
        <xsd:sequence>
          <xsd:element ref="pc:Terms" minOccurs="0" maxOccurs="1"/>
        </xsd:sequence>
      </xsd:complexType>
    </xsd:element>
    <xsd:element name="d35d67994db9475aa58636ebfce59533" ma:index="25" nillable="true" ma:taxonomy="true" ma:internalName="d35d67994db9475aa58636ebfce59533" ma:taxonomyFieldName="LD_Sprak" ma:displayName="Språk" ma:readOnly="false" ma:default="1;#sv - svenska|fc4bf42e-8ca5-492e-bdac-5e5e0115cfa8" ma:fieldId="{d35d6799-4db9-475a-a586-36ebfce59533}" ma:sspId="e7769dcc-5dd1-4f02-a71f-f2e47d1eab4e" ma:termSetId="34bdb1d3-4598-4ab4-b025-869b2700dd57" ma:anchorId="00000000-0000-0000-0000-000000000000" ma:open="false" ma:isKeyword="false">
      <xsd:complexType>
        <xsd:sequence>
          <xsd:element ref="pc:Terms" minOccurs="0" maxOccurs="1"/>
        </xsd:sequence>
      </xsd:complexType>
    </xsd:element>
    <xsd:element name="j125def9988a4544907fddb4a09b1af5" ma:index="29" nillable="true" ma:taxonomy="true" ma:internalName="j125def9988a4544907fddb4a09b1af5" ma:taxonomyFieldName="LD_Nyckelord" ma:displayName="Nyckelord" ma:readOnly="false" ma:fieldId="{3125def9-988a-4544-907f-ddb4a09b1af5}" ma:taxonomyMulti="true" ma:sspId="e7769dcc-5dd1-4f02-a71f-f2e47d1eab4e" ma:termSetId="4e71d024-632f-4c5c-a02d-6b344a2d3997" ma:anchorId="00000000-0000-0000-0000-000000000000" ma:open="true" ma:isKeyword="false">
      <xsd:complexType>
        <xsd:sequence>
          <xsd:element ref="pc:Terms" minOccurs="0" maxOccurs="1"/>
        </xsd:sequence>
      </xsd:complexType>
    </xsd:element>
    <xsd:element name="ib8be5378b304cd19503fe0f13c962e4" ma:index="31" nillable="true" ma:taxonomy="true" ma:internalName="ib8be5378b304cd19503fe0f13c962e4" ma:taxonomyFieldName="LD_Dokumentsamling" ma:displayName="Dokumentsamling" ma:readOnly="false" ma:default="" ma:fieldId="{2b8be537-8b30-4cd1-9503-fe0f13c962e4}" ma:taxonomyMulti="true" ma:sspId="e7769dcc-5dd1-4f02-a71f-f2e47d1eab4e" ma:termSetId="616aacf0-f681-4ad1-9a56-1a611ffe0410" ma:anchorId="00000000-0000-0000-0000-000000000000" ma:open="true" ma:isKeyword="false">
      <xsd:complexType>
        <xsd:sequence>
          <xsd:element ref="pc:Terms" minOccurs="0" maxOccurs="1"/>
        </xsd:sequence>
      </xsd:complexType>
    </xsd:element>
    <xsd:element name="ib626626c2604ac096d2606abc0b50e1" ma:index="33" nillable="true" ma:taxonomy="true" ma:internalName="ib626626c2604ac096d2606abc0b50e1" ma:taxonomyFieldName="LD_Process" ma:displayName="Process" ma:readOnly="false" ma:fieldId="{2b626626-c260-4ac0-96d2-606abc0b50e1}" ma:sspId="e7769dcc-5dd1-4f02-a71f-f2e47d1eab4e" ma:termSetId="76f4019a-91e2-4560-b452-ad5219d43070" ma:anchorId="00000000-0000-0000-0000-000000000000" ma:open="false" ma:isKeyword="false">
      <xsd:complexType>
        <xsd:sequence>
          <xsd:element ref="pc:Terms" minOccurs="0" maxOccurs="1"/>
        </xsd:sequence>
      </xsd:complexType>
    </xsd:element>
    <xsd:element name="LD_OldDokumentstatus" ma:index="34" nillable="true" ma:displayName="Old Dokumentstatus" ma:hidden="true" ma:internalName="LD_OldDokumentstatus" ma:readOnly="false">
      <xsd:simpleType>
        <xsd:restriction base="dms:Text"/>
      </xsd:simpleType>
    </xsd:element>
    <xsd:element name="TaxCatchAllLabel" ma:index="35" nillable="true" ma:displayName="Taxonomy Catch All Column1" ma:hidden="true" ma:list="{590d8321-ec3a-46c9-8bb0-088c8a285ba7}" ma:internalName="TaxCatchAllLabel" ma:readOnly="true" ma:showField="CatchAllDataLabel" ma:web="c6056b2c-9b66-4941-ba4f-b114eec7ed2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056b2c-9b66-4941-ba4f-b114eec7ed26" elementFormDefault="qualified">
    <xsd:import namespace="http://schemas.microsoft.com/office/2006/documentManagement/types"/>
    <xsd:import namespace="http://schemas.microsoft.com/office/infopath/2007/PartnerControls"/>
    <xsd:element name="_dlc_DocId" ma:index="37" nillable="true" ma:displayName="Dokument-ID-värde" ma:description="Värdet för dokument-ID som tilldelats till det här objektet." ma:internalName="_dlc_DocId" ma:readOnly="true">
      <xsd:simpleType>
        <xsd:restriction base="dms:Text"/>
      </xsd:simpleType>
    </xsd:element>
    <xsd:element name="_dlc_DocIdUrl" ma:index="38"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9" nillable="true" ma:displayName="Spara ID" ma:description="Behåll ID vid tillägg."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Innehållstyp"/>
        <xsd:element ref="dc:title"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e7769dcc-5dd1-4f02-a71f-f2e47d1eab4e" ContentTypeId="0x010100AC92CF2061C10240851FF38CAA99F4B80201" PreviousValue="false"/>
</file>

<file path=customXml/itemProps1.xml><?xml version="1.0" encoding="utf-8"?>
<ds:datastoreItem xmlns:ds="http://schemas.openxmlformats.org/officeDocument/2006/customXml" ds:itemID="{20024E15-E290-4AB3-AE13-73E4633A1C51}">
  <ds:schemaRefs>
    <ds:schemaRef ds:uri="http://schemas.microsoft.com/sharepoint/v3/contenttype/forms"/>
  </ds:schemaRefs>
</ds:datastoreItem>
</file>

<file path=customXml/itemProps2.xml><?xml version="1.0" encoding="utf-8"?>
<ds:datastoreItem xmlns:ds="http://schemas.openxmlformats.org/officeDocument/2006/customXml" ds:itemID="{C6FB3ADD-DCDF-4A07-9C45-CA476A044990}">
  <ds:schemaRefs>
    <ds:schemaRef ds:uri="2f901946-e264-40a9-b252-19c7dedd3add"/>
    <ds:schemaRef ds:uri="http://schemas.microsoft.com/office/2006/documentManagement/types"/>
    <ds:schemaRef ds:uri="http://purl.org/dc/elements/1.1/"/>
    <ds:schemaRef ds:uri="http://schemas.microsoft.com/office/infopath/2007/PartnerControls"/>
    <ds:schemaRef ds:uri="http://purl.org/dc/dcmitype/"/>
    <ds:schemaRef ds:uri="http://schemas.openxmlformats.org/package/2006/metadata/core-properties"/>
    <ds:schemaRef ds:uri="http://purl.org/dc/terms/"/>
    <ds:schemaRef ds:uri="c6056b2c-9b66-4941-ba4f-b114eec7ed26"/>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0EFA16D-6D67-4242-869E-4B66269C3963}">
  <ds:schemaRefs>
    <ds:schemaRef ds:uri="http://schemas.microsoft.com/sharepoint/events"/>
  </ds:schemaRefs>
</ds:datastoreItem>
</file>

<file path=customXml/itemProps4.xml><?xml version="1.0" encoding="utf-8"?>
<ds:datastoreItem xmlns:ds="http://schemas.openxmlformats.org/officeDocument/2006/customXml" ds:itemID="{CBE1A7A7-9709-4855-B0E9-420B1AA954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01946-e264-40a9-b252-19c7dedd3add"/>
    <ds:schemaRef ds:uri="c6056b2c-9b66-4941-ba4f-b114eec7ed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EB908D4C-69A5-4436-ADFD-061832FB1A4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1576</TotalTime>
  <Words>2178</Words>
  <Application>Microsoft Office PowerPoint</Application>
  <PresentationFormat>Bredbild</PresentationFormat>
  <Paragraphs>79</Paragraphs>
  <Slides>24</Slides>
  <Notes>1</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24</vt:i4>
      </vt:variant>
    </vt:vector>
  </HeadingPairs>
  <TitlesOfParts>
    <vt:vector size="26" baseType="lpstr">
      <vt:lpstr>Arial</vt:lpstr>
      <vt:lpstr>VCdag</vt:lpstr>
      <vt:lpstr>Revidering  av Reglemente för Färdtjänst och Riksfärdtjänst Dalarna</vt:lpstr>
      <vt:lpstr>De punkter som föreslås utgå ur de nya riktlinjerna är följande: </vt:lpstr>
      <vt:lpstr>Arbets- och utbildningsresor </vt:lpstr>
      <vt:lpstr>Äldre personer som är berättigade till riksfärdtjänst beviljas automatiskt bil alternativt specialfordon </vt:lpstr>
      <vt:lpstr>Sällskapsdjur</vt:lpstr>
      <vt:lpstr>Stopp under resa </vt:lpstr>
      <vt:lpstr>Egenavgifter </vt:lpstr>
      <vt:lpstr>Liggande transport </vt:lpstr>
      <vt:lpstr> De punkter som föreslås ändras eller förtydligas i de nya riktlinjerna är följande: </vt:lpstr>
      <vt:lpstr>Förenklat förfarande vid färdtjänstansökan vid specificerad ålder </vt:lpstr>
      <vt:lpstr>Trappklättrare/bärhjälp: </vt:lpstr>
      <vt:lpstr>Funktionsnedsättningens varaktighet färdtjänst</vt:lpstr>
      <vt:lpstr>Funktionsnedsättningens varaktighet riksfärdtjänst </vt:lpstr>
      <vt:lpstr>Färdtjänst vintertid </vt:lpstr>
      <vt:lpstr>Ledsagare för barn under 7 år </vt:lpstr>
      <vt:lpstr>Barn som medresenärer</vt:lpstr>
      <vt:lpstr>Maximalt antal passagerare </vt:lpstr>
      <vt:lpstr>Antalet resor i annan kommun </vt:lpstr>
      <vt:lpstr>Resor i andra kommuner utanför Dalarna som inte erbjuder RIAK </vt:lpstr>
      <vt:lpstr>Bärhjälp/trappklättrare vid resa i kommun utanför Dalarnas färdtjänstområde och vid riksfärdtjänstresa: </vt:lpstr>
      <vt:lpstr>Nattrafik</vt:lpstr>
      <vt:lpstr>Färdtjänstområde </vt:lpstr>
      <vt:lpstr>Punkter som föreslås läggas till i de nya riktlinjerna är följande </vt:lpstr>
      <vt:lpstr>Tidplan </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Dalarna - Standard Powerpointmall</dc:title>
  <dc:creator>Jansson Markus /Central förvaltning Kommunikationsenhet /Falun</dc:creator>
  <cp:lastModifiedBy>rosmat</cp:lastModifiedBy>
  <cp:revision>17</cp:revision>
  <cp:lastPrinted>2019-04-25T06:56:44Z</cp:lastPrinted>
  <dcterms:created xsi:type="dcterms:W3CDTF">2016-11-14T14:16:14Z</dcterms:created>
  <dcterms:modified xsi:type="dcterms:W3CDTF">2019-05-10T08:29:07Z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35d67994db9475aa58636ebfce59533">
    <vt:lpwstr>sv - svenska|fc4bf42e-8ca5-492e-bdac-5e5e0115cfa8</vt:lpwstr>
  </property>
  <property fmtid="{D5CDD505-2E9C-101B-9397-08002B2CF9AE}" pid="3" name="ContentTypeId">
    <vt:lpwstr>0x010100AC92CF2061C10240851FF38CAA99F4B8020100F310B003C35C654C864C96586056CDEC</vt:lpwstr>
  </property>
  <property fmtid="{D5CDD505-2E9C-101B-9397-08002B2CF9AE}" pid="4" name="TaxCatchAll">
    <vt:lpwstr>7;#sv - svenska</vt:lpwstr>
  </property>
  <property fmtid="{D5CDD505-2E9C-101B-9397-08002B2CF9AE}" pid="5" name="LD_GallerForVerksamhet">
    <vt:lpwstr>33;#LD|30ac7822-68c2-42d2-8d58-accf1e3539f2</vt:lpwstr>
  </property>
  <property fmtid="{D5CDD505-2E9C-101B-9397-08002B2CF9AE}" pid="6" name="LD_Process">
    <vt:lpwstr/>
  </property>
  <property fmtid="{D5CDD505-2E9C-101B-9397-08002B2CF9AE}" pid="7" name="LD_Forfattning">
    <vt:lpwstr/>
  </property>
  <property fmtid="{D5CDD505-2E9C-101B-9397-08002B2CF9AE}" pid="8" name="LD_Nyckelord">
    <vt:lpwstr/>
  </property>
  <property fmtid="{D5CDD505-2E9C-101B-9397-08002B2CF9AE}" pid="9" name="LD_Dokumentsamling">
    <vt:lpwstr>620;#powerpointmall|8a709a16-dce5-48c9-b324-adb936197cd8</vt:lpwstr>
  </property>
  <property fmtid="{D5CDD505-2E9C-101B-9397-08002B2CF9AE}" pid="10" name="LD_Dokumenttyp">
    <vt:lpwstr>24;#Standarddokument|4d12e0b9-1967-41ec-b4ec-5579d11176b8</vt:lpwstr>
  </property>
  <property fmtid="{D5CDD505-2E9C-101B-9397-08002B2CF9AE}" pid="11" name="eb7deb89d2814b7b90e1fef0bccd24ec">
    <vt:lpwstr/>
  </property>
  <property fmtid="{D5CDD505-2E9C-101B-9397-08002B2CF9AE}" pid="12" name="c37888536a3e4198892c360a23f46821">
    <vt:lpwstr/>
  </property>
  <property fmtid="{D5CDD505-2E9C-101B-9397-08002B2CF9AE}" pid="13" name="e4631235004c4161a9f23c41f2f2c9d6">
    <vt:lpwstr/>
  </property>
  <property fmtid="{D5CDD505-2E9C-101B-9397-08002B2CF9AE}" pid="14" name="LD_Diagnos">
    <vt:lpwstr/>
  </property>
  <property fmtid="{D5CDD505-2E9C-101B-9397-08002B2CF9AE}" pid="15" name="LD_Sprak">
    <vt:lpwstr>1;#sv - svenska|fc4bf42e-8ca5-492e-bdac-5e5e0115cfa8</vt:lpwstr>
  </property>
  <property fmtid="{D5CDD505-2E9C-101B-9397-08002B2CF9AE}" pid="16" name="LD_MeSHterm">
    <vt:lpwstr/>
  </property>
  <property fmtid="{D5CDD505-2E9C-101B-9397-08002B2CF9AE}" pid="17" name="_dlc_DocIdItemGuid">
    <vt:lpwstr>478ac456-debb-4762-9ea7-ef009ac3d5d6</vt:lpwstr>
  </property>
  <property fmtid="{D5CDD505-2E9C-101B-9397-08002B2CF9AE}" pid="18" name="Granskning">
    <vt:lpwstr/>
  </property>
  <property fmtid="{D5CDD505-2E9C-101B-9397-08002B2CF9AE}" pid="19" name="Order">
    <vt:r8>13100</vt:r8>
  </property>
  <property fmtid="{D5CDD505-2E9C-101B-9397-08002B2CF9AE}" pid="20" name="xd_ProgID">
    <vt:lpwstr/>
  </property>
  <property fmtid="{D5CDD505-2E9C-101B-9397-08002B2CF9AE}" pid="21" name="TemplateUrl">
    <vt:lpwstr/>
  </property>
  <property fmtid="{D5CDD505-2E9C-101B-9397-08002B2CF9AE}" pid="22" name="_CopySource">
    <vt:lpwstr>http://ar.ltdalarna.se/arbetsrum/OHAR4G1Q/4G8V/Lists/informerande/Region Dalarna - Standard Powerpointmall.pptx</vt:lpwstr>
  </property>
  <property fmtid="{D5CDD505-2E9C-101B-9397-08002B2CF9AE}" pid="23" name="Godkännande och publicering">
    <vt:lpwstr>http://ar.ltdalarna.se/arbetsrum/OHAR4G1Q/_layouts/15/wrkstat.aspx?List=897c8b83-9ffe-46c2-b9b4-7cbdc1558ee9&amp;WorkflowInstanceName=23b98503-3154-493f-9ae5-e4c37136ec7d, Godkänt</vt:lpwstr>
  </property>
  <property fmtid="{D5CDD505-2E9C-101B-9397-08002B2CF9AE}" pid="24" name="LD_GiltigtTill">
    <vt:filetime>2022-01-14T13:12:34Z</vt:filetime>
  </property>
  <property fmtid="{D5CDD505-2E9C-101B-9397-08002B2CF9AE}" pid="25" name="LD_Gallringsfrist">
    <vt:lpwstr>38;#3 år|8a73ccd2-b425-41f1-973a-0e59e31951c0</vt:lpwstr>
  </property>
  <property fmtid="{D5CDD505-2E9C-101B-9397-08002B2CF9AE}" pid="26" name="maa9fd36c38347e1a5ddfad159d25a0c">
    <vt:lpwstr>3 år|8a73ccd2-b425-41f1-973a-0e59e31951c0</vt:lpwstr>
  </property>
</Properties>
</file>