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6"/>
  </p:sldMasterIdLst>
  <p:notesMasterIdLst>
    <p:notesMasterId r:id="rId13"/>
  </p:notesMasterIdLst>
  <p:handoutMasterIdLst>
    <p:handoutMasterId r:id="rId14"/>
  </p:handoutMasterIdLst>
  <p:sldIdLst>
    <p:sldId id="1714" r:id="rId7"/>
    <p:sldId id="1715" r:id="rId8"/>
    <p:sldId id="1717" r:id="rId9"/>
    <p:sldId id="1716" r:id="rId10"/>
    <p:sldId id="1718" r:id="rId11"/>
    <p:sldId id="1719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1714"/>
            <p14:sldId id="1715"/>
            <p14:sldId id="1717"/>
            <p14:sldId id="1716"/>
            <p14:sldId id="1718"/>
            <p14:sldId id="171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88743" autoAdjust="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3498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2022-12-08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2022-12-08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0838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436B9043-1A97-4BDA-9061-19D948F573D6}" type="datetime1">
              <a:rPr lang="sv-SE" smtClean="0"/>
              <a:t>2022-12-08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65C55C1-4FBF-40CF-8140-313208D0A20A}" type="datetime1">
              <a:rPr lang="sv-SE" smtClean="0"/>
              <a:t>2022-12-08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7DAFDAB-A55E-4092-9331-EA03291B3529}" type="datetime1">
              <a:rPr lang="sv-SE" smtClean="0"/>
              <a:t>2022-12-08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E5EA93F-B215-4169-B11D-C5B4E1E9C6DF}" type="datetime1">
              <a:rPr lang="sv-SE" smtClean="0"/>
              <a:t>2022-12-08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DF75B62-D2D8-4169-B265-1D4E3FB8E420}" type="datetime1">
              <a:rPr lang="sv-SE" smtClean="0"/>
              <a:t>2022-12-08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5A3AA08-C642-4CB7-B121-6C8686CD709A}" type="datetime1">
              <a:rPr lang="sv-SE" smtClean="0"/>
              <a:t>2022-12-08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E3BEEB6C-294A-4585-912F-7B440871BE59}" type="datetime1">
              <a:rPr lang="sv-SE" smtClean="0"/>
              <a:t>2022-12-08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923E927-DA96-46A3-8E72-D6C2C7D27F8F}" type="datetime1">
              <a:rPr lang="sv-SE" smtClean="0"/>
              <a:t>2022-12-08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5A22C62-53AE-44A7-BA7B-34A1BBDFDF29}" type="datetime1">
              <a:rPr lang="sv-SE" smtClean="0"/>
              <a:t>2022-12-08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BC622-0E0A-4347-BEBF-D7100B1F57F2}" type="datetime1">
              <a:rPr lang="sv-SE" smtClean="0"/>
              <a:t>2022-12-08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687772" y="482500"/>
            <a:ext cx="9167727" cy="3241878"/>
          </a:xfrm>
        </p:spPr>
        <p:txBody>
          <a:bodyPr>
            <a:normAutofit/>
          </a:bodyPr>
          <a:lstStyle/>
          <a:p>
            <a:r>
              <a:rPr lang="sv-SE" sz="3600" dirty="0" smtClean="0"/>
              <a:t>Vårdvalsenheten</a:t>
            </a:r>
            <a:endParaRPr lang="sv-SE" sz="3600" dirty="0"/>
          </a:p>
        </p:txBody>
      </p:sp>
      <p:sp>
        <p:nvSpPr>
          <p:cNvPr id="3" name="Rubrik 1"/>
          <p:cNvSpPr txBox="1">
            <a:spLocks/>
          </p:cNvSpPr>
          <p:nvPr/>
        </p:nvSpPr>
        <p:spPr>
          <a:xfrm>
            <a:off x="1457498" y="1732876"/>
            <a:ext cx="9144000" cy="32418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sz="3200" dirty="0"/>
          </a:p>
        </p:txBody>
      </p:sp>
      <p:sp>
        <p:nvSpPr>
          <p:cNvPr id="4" name="Rubrik 1"/>
          <p:cNvSpPr txBox="1">
            <a:spLocks/>
          </p:cNvSpPr>
          <p:nvPr/>
        </p:nvSpPr>
        <p:spPr>
          <a:xfrm>
            <a:off x="1800894" y="3841176"/>
            <a:ext cx="9167727" cy="11335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400" dirty="0" smtClean="0"/>
              <a:t>Britta Wåhlin Larsson</a:t>
            </a:r>
          </a:p>
          <a:p>
            <a:r>
              <a:rPr lang="sv-SE" sz="2400" dirty="0"/>
              <a:t>b</a:t>
            </a:r>
            <a:r>
              <a:rPr lang="sv-SE" sz="2400" dirty="0" smtClean="0"/>
              <a:t>ritta.larsson@regiondalarna.se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422276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1D8D-CB6D-4C90-85B9-136A0BD6EEF7}" type="datetime1">
              <a:rPr lang="sv-SE" smtClean="0"/>
              <a:t>2022-12-08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8" name="Rubrik 1"/>
          <p:cNvSpPr txBox="1">
            <a:spLocks/>
          </p:cNvSpPr>
          <p:nvPr/>
        </p:nvSpPr>
        <p:spPr>
          <a:xfrm>
            <a:off x="1039092" y="651597"/>
            <a:ext cx="6223909" cy="784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800" dirty="0" smtClean="0"/>
              <a:t>Extern revisionsrapport</a:t>
            </a:r>
          </a:p>
          <a:p>
            <a:endParaRPr lang="sv-SE" sz="2800" dirty="0"/>
          </a:p>
        </p:txBody>
      </p:sp>
      <p:sp>
        <p:nvSpPr>
          <p:cNvPr id="9" name="Rektangel 8"/>
          <p:cNvSpPr/>
          <p:nvPr/>
        </p:nvSpPr>
        <p:spPr>
          <a:xfrm>
            <a:off x="1039092" y="1243503"/>
            <a:ext cx="993370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u="sng" dirty="0" smtClean="0"/>
              <a:t>Kvalitet:</a:t>
            </a:r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sv-SE" sz="2000" dirty="0" smtClean="0"/>
              <a:t>- Mycket upprepningar</a:t>
            </a:r>
            <a:br>
              <a:rPr lang="sv-SE" sz="2000" dirty="0" smtClean="0"/>
            </a:br>
            <a:r>
              <a:rPr lang="sv-SE" sz="2000" dirty="0" smtClean="0"/>
              <a:t>- Saknas viss kunskap om Vårdval</a:t>
            </a:r>
            <a:br>
              <a:rPr lang="sv-SE" sz="2000" dirty="0" smtClean="0"/>
            </a:br>
            <a:r>
              <a:rPr lang="sv-SE" sz="2000" dirty="0" smtClean="0"/>
              <a:t>- Blandar ihop begrepp</a:t>
            </a:r>
            <a:br>
              <a:rPr lang="sv-SE" sz="2000" dirty="0" smtClean="0"/>
            </a:br>
            <a:r>
              <a:rPr lang="sv-SE" sz="2000" dirty="0" smtClean="0"/>
              <a:t>- Dålig information om vad som ligger bakom vissa uttalanden</a:t>
            </a:r>
            <a:br>
              <a:rPr lang="sv-SE" sz="2000" dirty="0" smtClean="0"/>
            </a:br>
            <a:r>
              <a:rPr lang="sv-SE" sz="2000" dirty="0" smtClean="0"/>
              <a:t>- Antal intervjuade finns inte angett (intervjuade anser att…)</a:t>
            </a:r>
            <a:br>
              <a:rPr lang="sv-SE" sz="2000" dirty="0" smtClean="0"/>
            </a:br>
            <a:r>
              <a:rPr lang="sv-SE" sz="2000" dirty="0" smtClean="0"/>
              <a:t>- registrering i BILD är tidskrävande??</a:t>
            </a:r>
            <a:br>
              <a:rPr lang="sv-SE" sz="2000" dirty="0" smtClean="0"/>
            </a:br>
            <a:r>
              <a:rPr lang="sv-SE" sz="2000" dirty="0" smtClean="0"/>
              <a:t>- Ej fungerande IT-system??</a:t>
            </a:r>
            <a:br>
              <a:rPr lang="sv-SE" sz="2000" dirty="0" smtClean="0"/>
            </a:br>
            <a:endParaRPr lang="sv-SE" sz="2000" dirty="0" smtClean="0"/>
          </a:p>
          <a:p>
            <a:r>
              <a:rPr lang="sv-SE" sz="2000" b="1" u="sng" dirty="0" smtClean="0"/>
              <a:t>Rekommendationer till åtgärd: </a:t>
            </a:r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sv-SE" sz="2000" dirty="0" smtClean="0"/>
              <a:t>- enhetligt uppföljning på hela vårdvalsenheten</a:t>
            </a:r>
            <a:br>
              <a:rPr lang="sv-SE" sz="2000" dirty="0" smtClean="0"/>
            </a:br>
            <a:r>
              <a:rPr lang="sv-SE" sz="2000" dirty="0" smtClean="0"/>
              <a:t>- säkerställa ändamålsenligt och jämställd kommunikation med vårdgivare för samtliga vårdval</a:t>
            </a:r>
            <a:br>
              <a:rPr lang="sv-SE" sz="2000" dirty="0" smtClean="0"/>
            </a:br>
            <a:r>
              <a:rPr lang="sv-SE" sz="2000" dirty="0" smtClean="0"/>
              <a:t>-  enhetlig avtalsstruktur och formuleringar mellan samtliga vårdval</a:t>
            </a:r>
            <a:br>
              <a:rPr lang="sv-SE" sz="2000" dirty="0" smtClean="0"/>
            </a:br>
            <a:endParaRPr lang="sv-SE" sz="20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68654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1D8D-CB6D-4C90-85B9-136A0BD6EEF7}" type="datetime1">
              <a:rPr lang="sv-SE" smtClean="0"/>
              <a:t>2022-12-08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8" name="Rubrik 1"/>
          <p:cNvSpPr txBox="1">
            <a:spLocks/>
          </p:cNvSpPr>
          <p:nvPr/>
        </p:nvSpPr>
        <p:spPr>
          <a:xfrm>
            <a:off x="2175372" y="851103"/>
            <a:ext cx="6223909" cy="784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800" dirty="0" smtClean="0"/>
              <a:t>Delegeringsbeslut Listningsstopp</a:t>
            </a:r>
          </a:p>
        </p:txBody>
      </p:sp>
      <p:sp>
        <p:nvSpPr>
          <p:cNvPr id="9" name="Rektangel 8"/>
          <p:cNvSpPr/>
          <p:nvPr/>
        </p:nvSpPr>
        <p:spPr>
          <a:xfrm>
            <a:off x="2175372" y="1435849"/>
            <a:ext cx="8797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sz="2000" dirty="0"/>
          </a:p>
        </p:txBody>
      </p:sp>
      <p:sp>
        <p:nvSpPr>
          <p:cNvPr id="5" name="textruta 4"/>
          <p:cNvSpPr txBox="1"/>
          <p:nvPr/>
        </p:nvSpPr>
        <p:spPr>
          <a:xfrm>
            <a:off x="2159178" y="1635904"/>
            <a:ext cx="665231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sv-SE" altLang="sv-SE" sz="2000" dirty="0">
                <a:solidFill>
                  <a:srgbClr val="16181D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Tillfälligt listningsstopp beviljas från 2023-01-01 till och med </a:t>
            </a:r>
            <a:r>
              <a:rPr lang="sv-SE" altLang="sv-SE" sz="2000" dirty="0" smtClean="0">
                <a:solidFill>
                  <a:srgbClr val="16181D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2023-06-30</a:t>
            </a:r>
            <a:endParaRPr lang="sv-SE" altLang="sv-SE" sz="2000" dirty="0" smtClean="0">
              <a:solidFill>
                <a:srgbClr val="24282D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sv-SE" altLang="sv-SE" sz="2000" dirty="0" smtClean="0">
                <a:solidFill>
                  <a:srgbClr val="24282D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Måsta ta emot </a:t>
            </a:r>
            <a:r>
              <a:rPr lang="sv-SE" altLang="sv-SE" sz="2000" dirty="0" smtClean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nyfödda </a:t>
            </a:r>
            <a:r>
              <a:rPr lang="sv-SE" altLang="sv-SE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och inflyttade från annan region i geografisk </a:t>
            </a:r>
            <a:r>
              <a:rPr lang="sv-SE" altLang="sv-SE" sz="2000" dirty="0" smtClean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tillhörighet</a:t>
            </a:r>
            <a:endParaRPr lang="sv-SE" altLang="sv-SE" sz="2000" dirty="0" smtClean="0">
              <a:latin typeface="Arial" panose="020B0604020202020204" pitchFamily="34" charset="0"/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sv-SE" altLang="sv-SE" sz="2000" dirty="0" smtClean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Ett </a:t>
            </a:r>
            <a:r>
              <a:rPr lang="sv-SE" altLang="sv-SE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kortvarigt listningsstopp kan ge ökade möjligheter till att aktivt utveckla arbetssätt och arbetsflöden som ger bättre förutsättningar att ta emot fler individer som önskar att lista sig på </a:t>
            </a:r>
            <a:r>
              <a:rPr lang="sv-SE" altLang="sv-SE" sz="2000" dirty="0" smtClean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Avestahälsan </a:t>
            </a:r>
            <a:endParaRPr lang="sv-SE" altLang="sv-SE" sz="2000" dirty="0" smtClean="0">
              <a:latin typeface="Arial" panose="020B0604020202020204" pitchFamily="34" charset="0"/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sv-SE" altLang="sv-SE" sz="2000" dirty="0" smtClean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En </a:t>
            </a:r>
            <a:r>
              <a:rPr lang="sv-SE" altLang="sv-SE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tydlig handlingsplan finns och kommer att följas under listningsstoppet.</a:t>
            </a:r>
            <a:endParaRPr lang="sv-SE" altLang="sv-SE" sz="2000" dirty="0">
              <a:latin typeface="Arial" panose="020B0604020202020204" pitchFamily="34" charset="0"/>
            </a:endParaRP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75132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3AA08-C642-4CB7-B121-6C8686CD709A}" type="datetime1">
              <a:rPr lang="sv-SE" smtClean="0"/>
              <a:t>2022-12-08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2175372" y="851103"/>
            <a:ext cx="7907966" cy="784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800" dirty="0" smtClean="0"/>
              <a:t>Delegeringsbeslut etablering av </a:t>
            </a:r>
            <a:endParaRPr lang="sv-SE" sz="2800" dirty="0" smtClean="0"/>
          </a:p>
          <a:p>
            <a:r>
              <a:rPr lang="sv-SE" sz="2800" dirty="0" smtClean="0"/>
              <a:t>vårdcentral Kvarnporten</a:t>
            </a:r>
            <a:endParaRPr lang="sv-SE" sz="2800" dirty="0" smtClean="0"/>
          </a:p>
        </p:txBody>
      </p:sp>
      <p:sp>
        <p:nvSpPr>
          <p:cNvPr id="6" name="textruta 5"/>
          <p:cNvSpPr txBox="1"/>
          <p:nvPr/>
        </p:nvSpPr>
        <p:spPr>
          <a:xfrm>
            <a:off x="2175372" y="1868660"/>
            <a:ext cx="665231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sv-SE" altLang="sv-SE" sz="2000" dirty="0" smtClean="0"/>
              <a:t>Ansökan om godkännande som leverantör inom Vårdval primärvård Dalarna inkom mars 2022 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sv-SE" altLang="sv-SE" sz="2000" dirty="0" smtClean="0"/>
              <a:t>Beslut om godkännande april 2022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sv-SE" altLang="sv-SE" sz="2000" dirty="0" smtClean="0"/>
              <a:t>Information i RS 30 maj 2022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sv-SE" altLang="sv-SE" sz="2000" dirty="0" smtClean="0"/>
              <a:t>Verksamheten startade september 2022</a:t>
            </a:r>
          </a:p>
        </p:txBody>
      </p:sp>
    </p:spTree>
    <p:extLst>
      <p:ext uri="{BB962C8B-B14F-4D97-AF65-F5344CB8AC3E}">
        <p14:creationId xmlns:p14="http://schemas.microsoft.com/office/powerpoint/2010/main" val="3270557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3AA08-C642-4CB7-B121-6C8686CD709A}" type="datetime1">
              <a:rPr lang="sv-SE" smtClean="0"/>
              <a:t>2022-12-08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2175372" y="851103"/>
            <a:ext cx="7907966" cy="784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800" dirty="0" smtClean="0"/>
              <a:t>Riktade Hälsosamtal 2002/1863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2159177" y="1635904"/>
            <a:ext cx="770802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2000" dirty="0" smtClean="0">
                <a:solidFill>
                  <a:srgbClr val="16181D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Enligt verkställighetsbeslutet är målgruppen för hälsosamtalen länsinnevånare som är 50 år under innevarande år. För 2023 innebär det individer födda 1973.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2000" dirty="0" smtClean="0">
                <a:solidFill>
                  <a:srgbClr val="16181D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Ersättningen för vårdcentralen är 1000kr per utfört samtal.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2000" dirty="0" smtClean="0">
                <a:solidFill>
                  <a:srgbClr val="16181D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Under pandemin gjordes ett undantag från verkställighetsbeslutet och under 2022 betalades ersättning ut till personer födda 1970, 1971 och 1972.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2000" dirty="0" smtClean="0">
                <a:solidFill>
                  <a:srgbClr val="16181D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2023 finns medel för ersättning som täcker de som är 50 år innevarande år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altLang="sv-SE" sz="2000" dirty="0">
              <a:latin typeface="Arial" panose="020B0604020202020204" pitchFamily="34" charset="0"/>
            </a:endParaRP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4036467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3AA08-C642-4CB7-B121-6C8686CD709A}" type="datetime1">
              <a:rPr lang="sv-SE" smtClean="0"/>
              <a:t>2022-12-08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1067118" y="526907"/>
            <a:ext cx="9892145" cy="784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800" dirty="0" smtClean="0"/>
              <a:t>Förslag till beslut om sammanträdesplan för våren 2023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2159177" y="1635904"/>
            <a:ext cx="770802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Samtliga </a:t>
            </a:r>
            <a:r>
              <a:rPr lang="sv-SE" dirty="0"/>
              <a:t>sammanträden sker klockan 09.00 – 16.00 på Regionkontoret:</a:t>
            </a:r>
            <a:endParaRPr lang="sv-SE" b="1" dirty="0"/>
          </a:p>
          <a:p>
            <a:r>
              <a:rPr lang="sv-SE" dirty="0"/>
              <a:t>Torsdag 26 januari, Rådslaget, plan 4</a:t>
            </a:r>
          </a:p>
          <a:p>
            <a:r>
              <a:rPr lang="sv-SE" dirty="0"/>
              <a:t>Torsdag 9 mars, Kullan, plan 2</a:t>
            </a:r>
          </a:p>
          <a:p>
            <a:r>
              <a:rPr lang="sv-SE" dirty="0"/>
              <a:t>Torsdag 20 april, </a:t>
            </a:r>
            <a:r>
              <a:rPr lang="sv-SE" dirty="0"/>
              <a:t>Rådslaget, plan 4</a:t>
            </a:r>
            <a:endParaRPr lang="sv-SE" sz="2000" dirty="0" smtClean="0"/>
          </a:p>
          <a:p>
            <a:endParaRPr lang="sv-SE" sz="2000" dirty="0"/>
          </a:p>
          <a:p>
            <a:r>
              <a:rPr lang="sv-SE" dirty="0" smtClean="0"/>
              <a:t>Stoppdatum </a:t>
            </a:r>
            <a:r>
              <a:rPr lang="sv-SE" dirty="0"/>
              <a:t>till RSAU </a:t>
            </a:r>
            <a:r>
              <a:rPr lang="sv-SE" dirty="0" smtClean="0"/>
              <a:t>finns i nuläget </a:t>
            </a:r>
            <a:r>
              <a:rPr lang="sv-SE" dirty="0"/>
              <a:t>endast </a:t>
            </a:r>
            <a:r>
              <a:rPr lang="sv-SE" dirty="0" smtClean="0"/>
              <a:t>beslutade </a:t>
            </a:r>
            <a:r>
              <a:rPr lang="sv-SE" dirty="0"/>
              <a:t>för våren </a:t>
            </a:r>
            <a:r>
              <a:rPr lang="sv-SE" dirty="0" smtClean="0"/>
              <a:t>2023</a:t>
            </a:r>
            <a:endParaRPr lang="sv-SE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4248230073"/>
      </p:ext>
    </p:extLst>
  </p:cSld>
  <p:clrMapOvr>
    <a:masterClrMapping/>
  </p:clrMapOvr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DA8BCA9-88C6-4B60-A876-8525A151F3E8}" vid="{0452D27C-B887-48E3-A02D-74B4B57B694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125def9988a4544907fddb4a09b1af5 xmlns="2f901946-e264-40a9-b252-19c7dedd3add">
      <Terms xmlns="http://schemas.microsoft.com/office/infopath/2007/PartnerControls"/>
    </j125def9988a4544907fddb4a09b1af5>
    <d35d67994db9475aa58636ebfce59533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 - svenska</TermName>
          <TermId xmlns="http://schemas.microsoft.com/office/infopath/2007/PartnerControls">fc4bf42e-8ca5-492e-bdac-5e5e0115cfa8</TermId>
        </TermInfo>
      </Terms>
    </d35d67994db9475aa58636ebfce59533>
    <ib8be5378b304cd19503fe0f13c962e4 xmlns="2f901946-e264-40a9-b252-19c7dedd3add">
      <Terms xmlns="http://schemas.microsoft.com/office/infopath/2007/PartnerControls"/>
    </ib8be5378b304cd19503fe0f13c962e4>
    <b949fc07257b40f7b02b2d246d41368f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Vårdval barn- och ungdomspsykiatri</TermName>
          <TermId xmlns="http://schemas.microsoft.com/office/infopath/2007/PartnerControls">8a1a0b6b-96cc-40a8-ba66-217ea5f4cbb6</TermId>
        </TermInfo>
      </Terms>
    </b949fc07257b40f7b02b2d246d41368f>
    <TaxCatchAll xmlns="2f901946-e264-40a9-b252-19c7dedd3add">
      <Value>173</Value>
      <Value>53</Value>
      <Value>8</Value>
      <Value>1</Value>
    </TaxCatchAll>
    <LD_Informationsklass xmlns="2f901946-e264-40a9-b252-19c7dedd3add">Intern alla</LD_Informationsklass>
    <ib626626c2604ac096d2606abc0b50e1 xmlns="2f901946-e264-40a9-b252-19c7dedd3add">
      <Terms xmlns="http://schemas.microsoft.com/office/infopath/2007/PartnerControls"/>
    </ib626626c2604ac096d2606abc0b50e1>
    <LD_Dokumentansvarig xmlns="2f901946-e264-40a9-b252-19c7dedd3add">
      <UserInfo>
        <DisplayName>Eklund Kornborg Karin /Regionstyrelsens förvaltning Vårdvalsenhet /Falun</DisplayName>
        <AccountId>391</AccountId>
        <AccountType/>
      </UserInfo>
    </LD_Dokumentansvarig>
    <l94247903c2249fd91f98a10a58087d0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Standarddokument</TermName>
          <TermId xmlns="http://schemas.microsoft.com/office/infopath/2007/PartnerControls">4d12e0b9-1967-41ec-b4ec-5579d11176b8</TermId>
        </TermInfo>
      </Terms>
    </l94247903c2249fd91f98a10a58087d0>
    <LD_GranskatAv xmlns="2f901946-e264-40a9-b252-19c7dedd3add">
      <UserInfo>
        <DisplayName/>
        <AccountId xsi:nil="true"/>
        <AccountType/>
      </UserInfo>
    </LD_GranskatAv>
    <LD_OldPubliceringsstatus xmlns="2f901946-e264-40a9-b252-19c7dedd3add">Revidering pågår</LD_OldPubliceringsstatus>
    <LD_Publiceringsstatus xmlns="2f901946-e264-40a9-b252-19c7dedd3add">Publicering pågår</LD_Publiceringsstatus>
    <LD_Version xmlns="2f901946-e264-40a9-b252-19c7dedd3add">3.0</LD_Version>
    <LD_ArbetsrumID xmlns="2f901946-e264-40a9-b252-19c7dedd3add">
      <Url xsi:nil="true"/>
      <Description xsi:nil="true"/>
    </LD_ArbetsrumID>
    <LD_Faktaagare xmlns="2f901946-e264-40a9-b252-19c7dedd3add">
      <Url xsi:nil="true"/>
      <Description xsi:nil="true"/>
    </LD_Faktaagare>
    <LD_DokumentID xmlns="2f901946-e264-40a9-b252-19c7dedd3add">
      <Url>http://ar.ltdalarna.se/arbetsrum/OHAR4G9N/5GM2/_layouts/15/DocIdRedir.aspx?ID=NASDR5RS73WW-902127324-2</Url>
      <Description>NASDR5RS73WW-902127324-2</Description>
    </LD_DokumentID>
    <LD_Dokumentstatus xmlns="2f901946-e264-40a9-b252-19c7dedd3add">Utkast</LD_Dokumentstatus>
    <LD_OldDokumentstatus xmlns="2f901946-e264-40a9-b252-19c7dedd3add" xsi:nil="true"/>
    <_dlc_DocId xmlns="7484b540-ae7c-4e23-825f-d57ceb36a0fe">NASDR5RS73WW-936862440-679</_dlc_DocId>
    <_dlc_DocIdUrl xmlns="7484b540-ae7c-4e23-825f-d57ceb36a0fe">
      <Url>http://ar.ltdalarna.se/arbetsrum/OHAR4G9N/publicerat/_layouts/15/DocIdRedir.aspx?ID=NASDR5RS73WW-936862440-679</Url>
      <Description>NASDR5RS73WW-936862440-679</Description>
    </_dlc_DocIdUrl>
    <nf66689e3cec4bcc9e3f4977582c706c xmlns="2f901946-e264-40a9-b252-19c7dedd3add">
      <Terms xmlns="http://schemas.microsoft.com/office/infopath/2007/PartnerControls"/>
    </nf66689e3cec4bcc9e3f4977582c706c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e7769dcc-5dd1-4f02-a71f-f2e47d1eab4e" ContentTypeId="0x010100AC92CF2061C10240851FF38CAA99F4B80305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Standarddokument" ma:contentTypeID="0x010100AC92CF2061C10240851FF38CAA99F4B803050049326B86500CFD47AFBA7BE51E2E99DE" ma:contentTypeVersion="681" ma:contentTypeDescription="Skapa ett nytt dokument." ma:contentTypeScope="" ma:versionID="6b9581b48845c446b6364fa9e269d3cb">
  <xsd:schema xmlns:xsd="http://www.w3.org/2001/XMLSchema" xmlns:xs="http://www.w3.org/2001/XMLSchema" xmlns:p="http://schemas.microsoft.com/office/2006/metadata/properties" xmlns:ns2="2f901946-e264-40a9-b252-19c7dedd3add" xmlns:ns3="7484b540-ae7c-4e23-825f-d57ceb36a0fe" targetNamespace="http://schemas.microsoft.com/office/2006/metadata/properties" ma:root="true" ma:fieldsID="8f732674668cbe557c7b13829a30b650" ns2:_="" ns3:_="">
    <xsd:import namespace="2f901946-e264-40a9-b252-19c7dedd3add"/>
    <xsd:import namespace="7484b540-ae7c-4e23-825f-d57ceb36a0fe"/>
    <xsd:element name="properties">
      <xsd:complexType>
        <xsd:sequence>
          <xsd:element name="documentManagement">
            <xsd:complexType>
              <xsd:all>
                <xsd:element ref="ns2:LD_Dokumentansvarig"/>
                <xsd:element ref="ns2:LD_Informationsklass"/>
                <xsd:element ref="ns2:LD_ArbetsrumID" minOccurs="0"/>
                <xsd:element ref="ns2:LD_DokumentID" minOccurs="0"/>
                <xsd:element ref="ns2:LD_Faktaagare" minOccurs="0"/>
                <xsd:element ref="ns2:LD_Version" minOccurs="0"/>
                <xsd:element ref="ns2:LD_GranskatAv" minOccurs="0"/>
                <xsd:element ref="ns2:LD_Dokumentstatus" minOccurs="0"/>
                <xsd:element ref="ns2:LD_Publiceringsstatus" minOccurs="0"/>
                <xsd:element ref="ns2:LD_OldPubliceringsstatus" minOccurs="0"/>
                <xsd:element ref="ns2:TaxCatchAll" minOccurs="0"/>
                <xsd:element ref="ns2:l94247903c2249fd91f98a10a58087d0" minOccurs="0"/>
                <xsd:element ref="ns2:b949fc07257b40f7b02b2d246d41368f" minOccurs="0"/>
                <xsd:element ref="ns2:d35d67994db9475aa58636ebfce59533" minOccurs="0"/>
                <xsd:element ref="ns2:ib626626c2604ac096d2606abc0b50e1" minOccurs="0"/>
                <xsd:element ref="ns2:j125def9988a4544907fddb4a09b1af5" minOccurs="0"/>
                <xsd:element ref="ns2:ib8be5378b304cd19503fe0f13c962e4" minOccurs="0"/>
                <xsd:element ref="ns2:LD_OldDokumentstatus" minOccurs="0"/>
                <xsd:element ref="ns2:nf66689e3cec4bcc9e3f4977582c706c" minOccurs="0"/>
                <xsd:element ref="ns2:TaxCatchAllLabel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01946-e264-40a9-b252-19c7dedd3add" elementFormDefault="qualified">
    <xsd:import namespace="http://schemas.microsoft.com/office/2006/documentManagement/types"/>
    <xsd:import namespace="http://schemas.microsoft.com/office/infopath/2007/PartnerControls"/>
    <xsd:element name="LD_Dokumentansvarig" ma:index="2" ma:displayName="Dokumentansvarig" ma:list="UserInfo" ma:internalName="LD_Dokumentansvarig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Informationsklass" ma:index="4" ma:displayName="Informationsklass" ma:default="Intern alla" ma:internalName="LD_Informationsklass" ma:readOnly="false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LD_ArbetsrumID" ma:index="8" nillable="true" ma:displayName="ArbetsrumID" ma:hidden="true" ma:internalName="LD_Arbetsrum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DokumentID" ma:index="9" nillable="true" ma:displayName="LD DokumentID" ma:hidden="true" ma:internalName="LD_Dok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Faktaagare" ma:index="10" nillable="true" ma:displayName="Faktaägare" ma:hidden="true" ma:internalName="LD_Faktaaga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Version" ma:index="11" nillable="true" ma:displayName="Version" ma:internalName="LD_Version" ma:readOnly="false">
      <xsd:simpleType>
        <xsd:restriction base="dms:Text"/>
      </xsd:simpleType>
    </xsd:element>
    <xsd:element name="LD_GranskatAv" ma:index="12" nillable="true" ma:displayName="Granskat av" ma:list="UserInfo" ma:internalName="LD_GranskatAv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Dokumentstatus" ma:index="13" nillable="true" ma:displayName="Dokumentstatus" ma:default="Utkast" ma:hidden="true" ma:internalName="LD_Dokumentstatus" ma:readOnly="false">
      <xsd:simpleType>
        <xsd:restriction base="dms:Choice">
          <xsd:enumeration value="Utkast"/>
          <xsd:enumeration value="Granskning pågår"/>
          <xsd:enumeration value="Granskat"/>
          <xsd:enumeration value="Godkännande pågår"/>
          <xsd:enumeration value="Godkänt"/>
          <xsd:enumeration value="Ej godkänt"/>
          <xsd:enumeration value="Publicerat"/>
          <xsd:enumeration value="Godkänt och publicerat"/>
        </xsd:restriction>
      </xsd:simpleType>
    </xsd:element>
    <xsd:element name="LD_Publiceringsstatus" ma:index="14" nillable="true" ma:displayName="Publiceringsstatus" ma:default="Ej publicerat" ma:hidden="true" ma:internalName="LD_Publiceringsstatus" ma:readOnly="false">
      <xsd:simpleType>
        <xsd:restriction base="dms:Choice">
          <xsd:enumeration value="Ej publicerat"/>
          <xsd:enumeration value="Publicering pågår"/>
          <xsd:enumeration value="Publicerat"/>
          <xsd:enumeration value="Avpublicerat"/>
          <xsd:enumeration value="Revidering krävs"/>
          <xsd:enumeration value="Revidering pågår"/>
        </xsd:restriction>
      </xsd:simpleType>
    </xsd:element>
    <xsd:element name="LD_OldPubliceringsstatus" ma:index="20" nillable="true" ma:displayName="Old Publiceringsstatus" ma:hidden="true" ma:internalName="LD_OldPubliceringsstatus" ma:readOnly="false">
      <xsd:simpleType>
        <xsd:restriction base="dms:Text"/>
      </xsd:simpleType>
    </xsd:element>
    <xsd:element name="TaxCatchAll" ma:index="21" nillable="true" ma:displayName="Taxonomy Catch All Column" ma:hidden="true" ma:list="{92b8c152-0b91-4693-9176-801d6acb9bd8}" ma:internalName="TaxCatchAll" ma:showField="CatchAllData" ma:web="7484b540-ae7c-4e23-825f-d57ceb36a0f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94247903c2249fd91f98a10a58087d0" ma:index="22" nillable="true" ma:taxonomy="true" ma:internalName="l94247903c2249fd91f98a10a58087d0" ma:taxonomyFieldName="LD_Dokumenttyp" ma:displayName="Dokumenttyp" ma:readOnly="false" ma:fieldId="{59424790-3c22-49fd-91f9-8a10a58087d0}" ma:sspId="e7769dcc-5dd1-4f02-a71f-f2e47d1eab4e" ma:termSetId="0f652e80-21f1-4db9-823c-0c440e78a0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49fc07257b40f7b02b2d246d41368f" ma:index="24" ma:taxonomy="true" ma:internalName="b949fc07257b40f7b02b2d246d41368f" ma:taxonomyFieldName="LD_GallerForVerksamhet" ma:displayName="Gäller för verksamhet" ma:readOnly="false" ma:default="" ma:fieldId="{b949fc07-257b-40f7-b02b-2d246d41368f}" ma:taxonomyMulti="true" ma:sspId="e7769dcc-5dd1-4f02-a71f-f2e47d1eab4e" ma:termSetId="fdc1c8bc-96b8-4ad1-a7fe-19ec9003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35d67994db9475aa58636ebfce59533" ma:index="25" nillable="true" ma:taxonomy="true" ma:internalName="d35d67994db9475aa58636ebfce59533" ma:taxonomyFieldName="LD_Sprak" ma:displayName="Språk" ma:readOnly="false" ma:default="1;#sv - svenska|fc4bf42e-8ca5-492e-bdac-5e5e0115cfa8" ma:fieldId="{d35d6799-4db9-475a-a586-36ebfce59533}" ma:sspId="e7769dcc-5dd1-4f02-a71f-f2e47d1eab4e" ma:termSetId="34bdb1d3-4598-4ab4-b025-869b2700dd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b626626c2604ac096d2606abc0b50e1" ma:index="26" nillable="true" ma:taxonomy="true" ma:internalName="ib626626c2604ac096d2606abc0b50e1" ma:taxonomyFieldName="LD_Process" ma:displayName="Process" ma:readOnly="false" ma:fieldId="{2b626626-c260-4ac0-96d2-606abc0b50e1}" ma:sspId="e7769dcc-5dd1-4f02-a71f-f2e47d1eab4e" ma:termSetId="76f4019a-91e2-4560-b452-ad5219d430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125def9988a4544907fddb4a09b1af5" ma:index="29" nillable="true" ma:taxonomy="true" ma:internalName="j125def9988a4544907fddb4a09b1af5" ma:taxonomyFieldName="LD_Nyckelord" ma:displayName="Nyckelord" ma:readOnly="false" ma:fieldId="{3125def9-988a-4544-907f-ddb4a09b1af5}" ma:taxonomyMulti="true" ma:sspId="e7769dcc-5dd1-4f02-a71f-f2e47d1eab4e" ma:termSetId="4e71d024-632f-4c5c-a02d-6b344a2d399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8be5378b304cd19503fe0f13c962e4" ma:index="31" nillable="true" ma:taxonomy="true" ma:internalName="ib8be5378b304cd19503fe0f13c962e4" ma:taxonomyFieldName="LD_Dokumentsamling" ma:displayName="Dokumentsamling" ma:default="" ma:fieldId="{2b8be537-8b30-4cd1-9503-fe0f13c962e4}" ma:taxonomyMulti="true" ma:sspId="e7769dcc-5dd1-4f02-a71f-f2e47d1eab4e" ma:termSetId="616aacf0-f681-4ad1-9a56-1a611ffe041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LD_OldDokumentstatus" ma:index="32" nillable="true" ma:displayName="Old Dokumentstatus" ma:hidden="true" ma:internalName="LD_OldDokumentstatus" ma:readOnly="false">
      <xsd:simpleType>
        <xsd:restriction base="dms:Text"/>
      </xsd:simpleType>
    </xsd:element>
    <xsd:element name="nf66689e3cec4bcc9e3f4977582c706c" ma:index="33" nillable="true" ma:taxonomy="true" ma:internalName="nf66689e3cec4bcc9e3f4977582c706c" ma:taxonomyFieldName="LD_Ledningssytem" ma:displayName="Ledningssystem" ma:default="" ma:fieldId="{7f66689e-3cec-4bcc-9e3f-4977582c706c}" ma:sspId="e7769dcc-5dd1-4f02-a71f-f2e47d1eab4e" ma:termSetId="829eac8a-34d8-46a0-90b2-b520bdf7847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34" nillable="true" ma:displayName="Taxonomy Catch All Column1" ma:hidden="true" ma:list="{92b8c152-0b91-4693-9176-801d6acb9bd8}" ma:internalName="TaxCatchAllLabel" ma:readOnly="true" ma:showField="CatchAllDataLabel" ma:web="7484b540-ae7c-4e23-825f-d57ceb36a0f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84b540-ae7c-4e23-825f-d57ceb36a0fe" elementFormDefault="qualified">
    <xsd:import namespace="http://schemas.microsoft.com/office/2006/documentManagement/types"/>
    <xsd:import namespace="http://schemas.microsoft.com/office/infopath/2007/PartnerControls"/>
    <xsd:element name="_dlc_DocId" ma:index="35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36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7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Innehållstyp"/>
        <xsd:element ref="dc:title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458830C-7478-456D-8AAC-50ABE6D4363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C6FB3ADD-DCDF-4A07-9C45-CA476A044990}">
  <ds:schemaRefs>
    <ds:schemaRef ds:uri="http://purl.org/dc/elements/1.1/"/>
    <ds:schemaRef ds:uri="http://schemas.microsoft.com/office/2006/metadata/properties"/>
    <ds:schemaRef ds:uri="http://purl.org/dc/terms/"/>
    <ds:schemaRef ds:uri="2f901946-e264-40a9-b252-19c7dedd3add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7484b540-ae7c-4e23-825f-d57ceb36a0fe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0024E15-E290-4AB3-AE13-73E4633A1C5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DA50CF8-C182-4D76-AE9C-47813C1126D8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0AE8F181-49DD-4C2F-BB5E-3EEAD76A6B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01946-e264-40a9-b252-19c7dedd3add"/>
    <ds:schemaRef ds:uri="7484b540-ae7c-4e23-825f-d57ceb36a0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MALL</Template>
  <TotalTime>698</TotalTime>
  <Words>327</Words>
  <Application>Microsoft Office PowerPoint</Application>
  <PresentationFormat>Bredbild</PresentationFormat>
  <Paragraphs>40</Paragraphs>
  <Slides>6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VCdag</vt:lpstr>
      <vt:lpstr>Vårdvalsenheten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Vårdvalsenheten</dc:title>
  <dc:subject/>
  <dc:creator>Larsson Wåhlin Britta /Regionstyrelsens förvaltning Vårdvalsenhet /Falun</dc:creator>
  <cp:keywords/>
  <dc:description/>
  <cp:lastModifiedBy>Larsson Wåhlin Britta /Regionstyrelsens förvaltning Vårdvalsenhet /Falun</cp:lastModifiedBy>
  <cp:revision>12</cp:revision>
  <dcterms:created xsi:type="dcterms:W3CDTF">2022-12-06T08:15:39Z</dcterms:created>
  <dcterms:modified xsi:type="dcterms:W3CDTF">2022-12-08T10:03:54Z</dcterms:modified>
  <cp:category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35d67994db9475aa58636ebfce59533">
    <vt:lpwstr>sv - svenska|fc4bf42e-8ca5-492e-bdac-5e5e0115cfa8</vt:lpwstr>
  </property>
  <property fmtid="{D5CDD505-2E9C-101B-9397-08002B2CF9AE}" pid="3" name="ContentTypeId">
    <vt:lpwstr>0x010100AC92CF2061C10240851FF38CAA99F4B803050049326B86500CFD47AFBA7BE51E2E99DE</vt:lpwstr>
  </property>
  <property fmtid="{D5CDD505-2E9C-101B-9397-08002B2CF9AE}" pid="4" name="TaxCatchAll">
    <vt:lpwstr>7;#sv - svenska</vt:lpwstr>
  </property>
  <property fmtid="{D5CDD505-2E9C-101B-9397-08002B2CF9AE}" pid="5" name="LD_GallerForVerksamhet">
    <vt:lpwstr>173;#Vårdval barn- och ungdomspsykiatri|8a1a0b6b-96cc-40a8-ba66-217ea5f4cbb6</vt:lpwstr>
  </property>
  <property fmtid="{D5CDD505-2E9C-101B-9397-08002B2CF9AE}" pid="6" name="LD_Process">
    <vt:lpwstr/>
  </property>
  <property fmtid="{D5CDD505-2E9C-101B-9397-08002B2CF9AE}" pid="7" name="LD_Forfattning">
    <vt:lpwstr/>
  </property>
  <property fmtid="{D5CDD505-2E9C-101B-9397-08002B2CF9AE}" pid="8" name="LD_Nyckelord">
    <vt:lpwstr/>
  </property>
  <property fmtid="{D5CDD505-2E9C-101B-9397-08002B2CF9AE}" pid="9" name="LD_Dokumentsamling">
    <vt:lpwstr/>
  </property>
  <property fmtid="{D5CDD505-2E9C-101B-9397-08002B2CF9AE}" pid="10" name="LD_Dokumenttyp">
    <vt:lpwstr>8;#Standarddokument|4d12e0b9-1967-41ec-b4ec-5579d11176b8</vt:lpwstr>
  </property>
  <property fmtid="{D5CDD505-2E9C-101B-9397-08002B2CF9AE}" pid="11" name="eb7deb89d2814b7b90e1fef0bccd24ec">
    <vt:lpwstr/>
  </property>
  <property fmtid="{D5CDD505-2E9C-101B-9397-08002B2CF9AE}" pid="12" name="c37888536a3e4198892c360a23f46821">
    <vt:lpwstr/>
  </property>
  <property fmtid="{D5CDD505-2E9C-101B-9397-08002B2CF9AE}" pid="13" name="e4631235004c4161a9f23c41f2f2c9d6">
    <vt:lpwstr/>
  </property>
  <property fmtid="{D5CDD505-2E9C-101B-9397-08002B2CF9AE}" pid="14" name="LD_Diagnos">
    <vt:lpwstr/>
  </property>
  <property fmtid="{D5CDD505-2E9C-101B-9397-08002B2CF9AE}" pid="15" name="LD_Sprak">
    <vt:lpwstr>1;#sv - svenska|fc4bf42e-8ca5-492e-bdac-5e5e0115cfa8</vt:lpwstr>
  </property>
  <property fmtid="{D5CDD505-2E9C-101B-9397-08002B2CF9AE}" pid="16" name="LD_MeSHterm">
    <vt:lpwstr/>
  </property>
  <property fmtid="{D5CDD505-2E9C-101B-9397-08002B2CF9AE}" pid="17" name="_dlc_DocIdItemGuid">
    <vt:lpwstr>dd884a75-c120-4559-8eea-080fd4aa4326</vt:lpwstr>
  </property>
  <property fmtid="{D5CDD505-2E9C-101B-9397-08002B2CF9AE}" pid="18" name="Granskning">
    <vt:lpwstr/>
  </property>
  <property fmtid="{D5CDD505-2E9C-101B-9397-08002B2CF9AE}" pid="19" name="Order">
    <vt:r8>13100</vt:r8>
  </property>
  <property fmtid="{D5CDD505-2E9C-101B-9397-08002B2CF9AE}" pid="20" name="xd_ProgID">
    <vt:lpwstr/>
  </property>
  <property fmtid="{D5CDD505-2E9C-101B-9397-08002B2CF9AE}" pid="21" name="TemplateUrl">
    <vt:lpwstr/>
  </property>
  <property fmtid="{D5CDD505-2E9C-101B-9397-08002B2CF9AE}" pid="22" name="_CopySource">
    <vt:lpwstr>http://ar.ltdalarna.se/arbetsrum/OHAR4G1Q/4G8V/Lists/informerande/Region Dalarna - Standard Powerpointmall.pptx</vt:lpwstr>
  </property>
  <property fmtid="{D5CDD505-2E9C-101B-9397-08002B2CF9AE}" pid="23" name="Godkännande och publicering">
    <vt:lpwstr>http://ar.ltdalarna.se/arbetsrum/OHAR4G1Q/_layouts/15/wrkstat.aspx?List=897c8b83-9ffe-46c2-b9b4-7cbdc1558ee9&amp;WorkflowInstanceName=23b98503-3154-493f-9ae5-e4c37136ec7d, Godkänt</vt:lpwstr>
  </property>
  <property fmtid="{D5CDD505-2E9C-101B-9397-08002B2CF9AE}" pid="24" name="LD_GiltigtTill">
    <vt:filetime>2022-01-14T13:12:34Z</vt:filetime>
  </property>
  <property fmtid="{D5CDD505-2E9C-101B-9397-08002B2CF9AE}" pid="25" name="LD_Gallringsfrist">
    <vt:lpwstr>53;#3 år|8a73ccd2-b425-41f1-973a-0e59e31951c0</vt:lpwstr>
  </property>
  <property fmtid="{D5CDD505-2E9C-101B-9397-08002B2CF9AE}" pid="26" name="maa9fd36c38347e1a5ddfad159d25a0c">
    <vt:lpwstr>3 år|8a73ccd2-b425-41f1-973a-0e59e31951c0</vt:lpwstr>
  </property>
  <property fmtid="{D5CDD505-2E9C-101B-9397-08002B2CF9AE}" pid="27" name="LD_Ledningssytem">
    <vt:lpwstr/>
  </property>
  <property fmtid="{D5CDD505-2E9C-101B-9397-08002B2CF9AE}" pid="28" name="fdaeea86aeb141a28b07c531783428af">
    <vt:lpwstr>3 år|8a73ccd2-b425-41f1-973a-0e59e31951c0</vt:lpwstr>
  </property>
</Properties>
</file>