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4" r:id="rId2"/>
    <p:sldId id="290" r:id="rId3"/>
    <p:sldId id="289" r:id="rId4"/>
    <p:sldId id="280" r:id="rId5"/>
    <p:sldId id="288" r:id="rId6"/>
    <p:sldId id="265" r:id="rId7"/>
    <p:sldId id="276" r:id="rId8"/>
    <p:sldId id="264" r:id="rId9"/>
    <p:sldId id="263" r:id="rId10"/>
    <p:sldId id="273" r:id="rId11"/>
    <p:sldId id="269" r:id="rId12"/>
    <p:sldId id="286" r:id="rId1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42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83840-0A7D-4851-BF57-62317B82762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8755-E7DB-4FC8-ABC6-AF171314FD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2360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7E5A5-4154-49F5-801D-4CFE2928D479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92D8F-98F1-4AB0-A787-988B3FED04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40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uppnå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målbilden föreslås en färdplan för den samordnade omställningen till en modern, jämlik, tillgänglig och effektiv vård med fokus på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primärvården. Färdplanen har sin utgångspunkt i den svenska hälso- och sjukvårdens historia och tar sikte på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målbilden. Den omfattar såväl utredningens tid fram till slutbetänkande mars 2019 som det fortsatta tidsintervallen 2019–2022 och 2022–2027, eftersom det finns förändringar som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såväl på kortare som längre sikt. En prioriterad del i omställningen bör vara utformandet av ett Nationellt Uppdrag för primärvården, Primärvård NU. Detta kommer i enlighet med utredningens direktiv att redovisas i delbetänkande två, juni 2018. </a:t>
            </a: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kommer att behöva genomföras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Delbetänkande 2 Primärvård NU, överföring av resurser, konsekvensanalys öppen/slutenvård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Färdplanen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omfattar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såväl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tiden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utredningens uppdrag, mars 2017 till mars 2019 som det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därpa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̊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följande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treårsintervallet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2019–2022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behov av ytterligare utredning,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genomförande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stöd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till genom-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och ett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femårsintervall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2022–2027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förändringar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kräver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än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mer genomgripande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tidskrävande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åtgärder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0163" indent="0">
              <a:buNone/>
            </a:pPr>
            <a:r>
              <a:rPr lang="sv-SE" sz="1200" b="1" dirty="0" smtClean="0"/>
              <a:t>Nära vård som paraply för en pågående förändringsrörelse </a:t>
            </a:r>
            <a:endParaRPr lang="sv-SE" sz="1200" b="1" u="sng" dirty="0" smtClean="0"/>
          </a:p>
          <a:p>
            <a:pPr marL="30163" indent="0">
              <a:buNone/>
            </a:pPr>
            <a:endParaRPr lang="sv-SE" sz="1200" b="1" u="sng" dirty="0" smtClean="0"/>
          </a:p>
          <a:p>
            <a:pPr marL="30163" indent="0">
              <a:buNone/>
            </a:pPr>
            <a:r>
              <a:rPr lang="sv-SE" sz="1200" b="1" u="sng" dirty="0" smtClean="0"/>
              <a:t>Psykiatri: </a:t>
            </a:r>
            <a:r>
              <a:rPr lang="sv-SE" sz="1200" b="1" dirty="0" err="1" smtClean="0"/>
              <a:t>Collaborative</a:t>
            </a:r>
            <a:r>
              <a:rPr lang="sv-SE" sz="1200" b="1" dirty="0" smtClean="0"/>
              <a:t> </a:t>
            </a:r>
            <a:r>
              <a:rPr lang="sv-SE" sz="1200" b="1" dirty="0" err="1" smtClean="0"/>
              <a:t>care</a:t>
            </a:r>
            <a:r>
              <a:rPr lang="sv-SE" sz="1200" b="1" dirty="0" smtClean="0"/>
              <a:t> </a:t>
            </a:r>
            <a:r>
              <a:rPr lang="sv-SE" sz="1200" dirty="0" smtClean="0"/>
              <a:t>Förbättra vården för patienter med psykisk ohälsa genom bättre samarbete mellan primärvård och psykiatri</a:t>
            </a:r>
          </a:p>
          <a:p>
            <a:pPr marL="30163" indent="0">
              <a:buNone/>
            </a:pPr>
            <a:r>
              <a:rPr lang="sv-SE" sz="1200" dirty="0" smtClean="0"/>
              <a:t> </a:t>
            </a:r>
          </a:p>
          <a:p>
            <a:pPr marL="30163" indent="0">
              <a:buNone/>
            </a:pPr>
            <a:r>
              <a:rPr lang="sv-SE" sz="1200" b="1" u="sng" dirty="0" smtClean="0"/>
              <a:t>Äldre </a:t>
            </a:r>
            <a:r>
              <a:rPr lang="sv-SE" sz="1200" dirty="0" smtClean="0"/>
              <a:t>(</a:t>
            </a:r>
            <a:r>
              <a:rPr lang="sv-SE" sz="1200" dirty="0" err="1" smtClean="0">
                <a:solidFill>
                  <a:srgbClr val="FF0000"/>
                </a:solidFill>
              </a:rPr>
              <a:t>priofråga</a:t>
            </a:r>
            <a:r>
              <a:rPr lang="sv-SE" sz="1200" dirty="0" smtClean="0"/>
              <a:t>); Kommuner och landsting har ökat sin förmåga att tillhandahålla en sammanhållen vård och omsorg i öppna former (nära vård och omsorg) utifrån den äldre personens behov.</a:t>
            </a:r>
          </a:p>
          <a:p>
            <a:pPr marL="30163" lvl="0" indent="0">
              <a:buNone/>
            </a:pPr>
            <a:endParaRPr lang="sv-SE" sz="1200" dirty="0" smtClean="0"/>
          </a:p>
          <a:p>
            <a:pPr marL="30163" lvl="0" indent="0">
              <a:buNone/>
            </a:pPr>
            <a:r>
              <a:rPr lang="sv-SE" sz="1200" dirty="0" smtClean="0"/>
              <a:t>Fler kommuner ska erbjuda produkter och tjänster inom området </a:t>
            </a:r>
            <a:r>
              <a:rPr lang="sv-SE" sz="1200" dirty="0" err="1" smtClean="0"/>
              <a:t>eHälsa</a:t>
            </a:r>
            <a:r>
              <a:rPr lang="sv-SE" sz="1200" dirty="0" smtClean="0"/>
              <a:t> och välfärdsteknik, som stödjer trygghet och självständighet.</a:t>
            </a:r>
          </a:p>
          <a:p>
            <a:pPr marL="30163" lvl="0" indent="0">
              <a:buNone/>
            </a:pPr>
            <a:endParaRPr lang="sv-SE" sz="1200" dirty="0" smtClean="0"/>
          </a:p>
          <a:p>
            <a:pPr marL="30163" indent="0">
              <a:buNone/>
            </a:pPr>
            <a:r>
              <a:rPr lang="sv-SE" sz="1200" b="1" u="sng" dirty="0" smtClean="0"/>
              <a:t>Kvinnors hälsa; </a:t>
            </a:r>
          </a:p>
          <a:p>
            <a:pPr marL="30163" lvl="0" indent="0">
              <a:buNone/>
            </a:pPr>
            <a:r>
              <a:rPr lang="sv-SE" sz="1200" dirty="0" smtClean="0"/>
              <a:t>Stärka primärvårdens insatser som främjar kvinnors hälsa, särskilt i socioekonomiskt utsatta områden.</a:t>
            </a:r>
          </a:p>
          <a:p>
            <a:pPr marL="30163" lvl="0" indent="0">
              <a:buNone/>
            </a:pPr>
            <a:endParaRPr lang="sv-SE" sz="1200" b="1" u="sng" dirty="0" smtClean="0"/>
          </a:p>
          <a:p>
            <a:pPr marL="30163" indent="0">
              <a:buNone/>
            </a:pPr>
            <a:r>
              <a:rPr lang="sv-SE" sz="1200" b="1" u="sng" dirty="0" smtClean="0"/>
              <a:t>Barnhälsovård; </a:t>
            </a:r>
          </a:p>
          <a:p>
            <a:pPr marL="30163" indent="0">
              <a:buNone/>
            </a:pPr>
            <a:r>
              <a:rPr lang="sv-SE" sz="1200" dirty="0" smtClean="0"/>
              <a:t>Öka tillgängligheten till barnhälsovården för socioekonomiskt utsatta grupper genom uppsökande och hälsofrämjande arbete </a:t>
            </a:r>
            <a:endParaRPr lang="sv-SE" sz="1200" b="1" u="sng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uppfylla den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målsättningen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nödvändigt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skapa 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förståelse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omställningen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hälso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sjukvården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från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sjuk-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hustunga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system vi i dag har till den moderna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nära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vården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måste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ske i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många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̊ steg och under 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längre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 ledas av huvudmännen tid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Resurssättning – lång tid, uthålligt ledarskap, resurser att test och misslyckas inte bara införa</a:t>
            </a:r>
            <a:endParaRPr lang="sv-SE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1BBB7-6BA5-4DF6-BD4A-53DF9513661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572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Genial.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har bundit upp oss i färdplanen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visar att arbetet redan pågår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uppnå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målbilden föreslås en färdplan för den samordnade omställningen till en modern, jämlik, tillgänglig och effektiv vård med fokus på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primärvården. Färdplanen har sin utgångspunkt i den svenska hälso- och sjukvårdens historia och tar sikte på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målbilden. Den omfattar såväl utredningens tid fram till slutbetänkande mars 2019 som det fortsatta tidsintervallen 2019–2022 och 2022–2027, eftersom det finns förändringar som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såväl på kortare som längre sikt. En prioriterad del i omställningen bör vara utformandet av ett Nationellt Uppdrag för primärvården, Primärvård NU. Detta kommer i enlighet med utredningens direktiv att redovisas i delbetänkande två, juni 2018. </a:t>
            </a: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kommer att behöva genomföras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Delbetänkande 2 Primärvård NU, överföring av resurser, konsekvensanalys öppen/slutenvård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Färdplanen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omfattar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såväl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tiden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utredningens uppdrag, mars 2017 till mars 2019 som det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därpa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̊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följande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treårsintervallet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2019–2022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behov av ytterligare utredning,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genomförande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stöd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till genom-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och ett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femårsintervall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2022–2027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förändringar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kräver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än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mer genomgripande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tidskrävande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åtgärder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0163" indent="0">
              <a:buNone/>
            </a:pPr>
            <a:r>
              <a:rPr lang="sv-SE" sz="1200" b="1" dirty="0" smtClean="0"/>
              <a:t>Nära vård som paraply för en pågående förändringsrörelse </a:t>
            </a:r>
            <a:endParaRPr lang="sv-SE" sz="1200" b="1" u="sng" dirty="0" smtClean="0"/>
          </a:p>
          <a:p>
            <a:pPr marL="30163" indent="0">
              <a:buNone/>
            </a:pPr>
            <a:endParaRPr lang="sv-SE" sz="1200" b="1" u="sng" dirty="0" smtClean="0"/>
          </a:p>
          <a:p>
            <a:pPr marL="30163" indent="0">
              <a:buNone/>
            </a:pPr>
            <a:r>
              <a:rPr lang="sv-SE" sz="1200" b="1" u="sng" dirty="0" smtClean="0"/>
              <a:t>Psykiatri: </a:t>
            </a:r>
            <a:r>
              <a:rPr lang="sv-SE" sz="1200" b="1" dirty="0" err="1" smtClean="0"/>
              <a:t>Collaborative</a:t>
            </a:r>
            <a:r>
              <a:rPr lang="sv-SE" sz="1200" b="1" dirty="0" smtClean="0"/>
              <a:t> </a:t>
            </a:r>
            <a:r>
              <a:rPr lang="sv-SE" sz="1200" b="1" dirty="0" err="1" smtClean="0"/>
              <a:t>care</a:t>
            </a:r>
            <a:r>
              <a:rPr lang="sv-SE" sz="1200" b="1" dirty="0" smtClean="0"/>
              <a:t> </a:t>
            </a:r>
            <a:r>
              <a:rPr lang="sv-SE" sz="1200" dirty="0" smtClean="0"/>
              <a:t>Förbättra vården för patienter med psykisk ohälsa genom bättre samarbete mellan primärvård och psykiatri</a:t>
            </a:r>
          </a:p>
          <a:p>
            <a:pPr marL="30163" indent="0">
              <a:buNone/>
            </a:pPr>
            <a:r>
              <a:rPr lang="sv-SE" sz="1200" dirty="0" smtClean="0"/>
              <a:t> </a:t>
            </a:r>
          </a:p>
          <a:p>
            <a:pPr marL="30163" indent="0">
              <a:buNone/>
            </a:pPr>
            <a:r>
              <a:rPr lang="sv-SE" sz="1200" b="1" u="sng" dirty="0" smtClean="0"/>
              <a:t>Äldre </a:t>
            </a:r>
            <a:r>
              <a:rPr lang="sv-SE" sz="1200" dirty="0" smtClean="0"/>
              <a:t>(</a:t>
            </a:r>
            <a:r>
              <a:rPr lang="sv-SE" sz="1200" dirty="0" err="1" smtClean="0">
                <a:solidFill>
                  <a:srgbClr val="FF0000"/>
                </a:solidFill>
              </a:rPr>
              <a:t>priofråga</a:t>
            </a:r>
            <a:r>
              <a:rPr lang="sv-SE" sz="1200" dirty="0" smtClean="0"/>
              <a:t>); Kommuner och landsting har ökat sin förmåga att tillhandahålla en sammanhållen vård och omsorg i öppna former (nära vård och omsorg) utifrån den äldre personens behov.</a:t>
            </a:r>
          </a:p>
          <a:p>
            <a:pPr marL="30163" lvl="0" indent="0">
              <a:buNone/>
            </a:pPr>
            <a:endParaRPr lang="sv-SE" sz="1200" dirty="0" smtClean="0"/>
          </a:p>
          <a:p>
            <a:pPr marL="30163" lvl="0" indent="0">
              <a:buNone/>
            </a:pPr>
            <a:r>
              <a:rPr lang="sv-SE" sz="1200" dirty="0" smtClean="0"/>
              <a:t>Fler kommuner ska erbjuda produkter och tjänster inom området </a:t>
            </a:r>
            <a:r>
              <a:rPr lang="sv-SE" sz="1200" dirty="0" err="1" smtClean="0"/>
              <a:t>eHälsa</a:t>
            </a:r>
            <a:r>
              <a:rPr lang="sv-SE" sz="1200" dirty="0" smtClean="0"/>
              <a:t> och välfärdsteknik, som stödjer trygghet och självständighet.</a:t>
            </a:r>
          </a:p>
          <a:p>
            <a:pPr marL="30163" lvl="0" indent="0">
              <a:buNone/>
            </a:pPr>
            <a:endParaRPr lang="sv-SE" sz="1200" dirty="0" smtClean="0"/>
          </a:p>
          <a:p>
            <a:pPr marL="30163" indent="0">
              <a:buNone/>
            </a:pPr>
            <a:r>
              <a:rPr lang="sv-SE" sz="1200" b="1" u="sng" dirty="0" smtClean="0"/>
              <a:t>Kvinnors hälsa; </a:t>
            </a:r>
          </a:p>
          <a:p>
            <a:pPr marL="30163" lvl="0" indent="0">
              <a:buNone/>
            </a:pPr>
            <a:r>
              <a:rPr lang="sv-SE" sz="1200" dirty="0" smtClean="0"/>
              <a:t>Stärka primärvårdens insatser som främjar kvinnors hälsa, särskilt i socioekonomiskt utsatta områden.</a:t>
            </a:r>
          </a:p>
          <a:p>
            <a:pPr marL="30163" lvl="0" indent="0">
              <a:buNone/>
            </a:pPr>
            <a:endParaRPr lang="sv-SE" sz="1200" b="1" u="sng" dirty="0" smtClean="0"/>
          </a:p>
          <a:p>
            <a:pPr marL="30163" indent="0">
              <a:buNone/>
            </a:pPr>
            <a:r>
              <a:rPr lang="sv-SE" sz="1200" b="1" u="sng" dirty="0" smtClean="0"/>
              <a:t>Barnhälsovård; </a:t>
            </a:r>
          </a:p>
          <a:p>
            <a:pPr marL="30163" indent="0">
              <a:buNone/>
            </a:pPr>
            <a:r>
              <a:rPr lang="sv-SE" sz="1200" dirty="0" smtClean="0"/>
              <a:t>Öka tillgängligheten till barnhälsovården för socioekonomiskt utsatta grupper genom uppsökande och hälsofrämjande arbete </a:t>
            </a:r>
            <a:endParaRPr lang="sv-SE" sz="1200" b="1" u="sng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uppfylla den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målsättningen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nödvändigt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skapa 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förståelse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omställningen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hälso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sjukvården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från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sjuk-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hustunga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system vi i dag har till den moderna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nära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vården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måste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ske i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många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̊ steg och under 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längre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 ledas av huvudmännen tid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Resurssättning – lång tid, uthålligt ledarskap, resurser att test och misslyckas inte bara införa</a:t>
            </a:r>
            <a:endParaRPr lang="sv-SE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1BBB7-6BA5-4DF6-BD4A-53DF9513661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532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Genial.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har bundit upp oss i färdplanen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visar att arbetet redan pågår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uppnå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målbilden föreslås en färdplan för den samordnade omställningen till en modern, jämlik, tillgänglig och effektiv vård med fokus på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primärvården. Färdplanen har sin utgångspunkt i den svenska hälso- och sjukvårdens historia och tar sikte på</a:t>
            </a:r>
            <a:r>
              <a:rPr lang="sv-S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målbilden. Den omfattar såväl utredningens tid fram till slutbetänkande mars 2019 som det fortsatta tidsintervallen 2019–2022 och 2022–2027, eftersom det finns förändringar som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såväl på kortare som längre sikt. En prioriterad del i omställningen bör vara utformandet av ett Nationellt Uppdrag för primärvården, Primärvård NU. Detta kommer i enlighet med utredningens direktiv att redovisas i delbetänkande två, juni 2018. </a:t>
            </a: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kommer att behöva genomföras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Delbetänkande 2 Primärvård NU, överföring av resurser, konsekvensanalys öppen/slutenvård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Färdplanen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omfattar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såväl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tiden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utredningens uppdrag, mars 2017 till mars 2019 som det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därpa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̊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följande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treårsintervallet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2019–2022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behov av ytterligare utredning,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genomförande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stöd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till genom-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och ett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femårsintervall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2022–2027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förändringar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kräver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än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mer genomgripande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tidskrävande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åtgärder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0163" indent="0">
              <a:buNone/>
            </a:pPr>
            <a:r>
              <a:rPr lang="sv-SE" sz="1200" b="1" dirty="0" smtClean="0"/>
              <a:t>Nära vård som paraply för en pågående förändringsrörelse </a:t>
            </a:r>
            <a:endParaRPr lang="sv-SE" sz="1200" b="1" u="sng" dirty="0" smtClean="0"/>
          </a:p>
          <a:p>
            <a:pPr marL="30163" indent="0">
              <a:buNone/>
            </a:pPr>
            <a:endParaRPr lang="sv-SE" sz="1200" b="1" u="sng" dirty="0" smtClean="0"/>
          </a:p>
          <a:p>
            <a:pPr marL="30163" indent="0">
              <a:buNone/>
            </a:pPr>
            <a:r>
              <a:rPr lang="sv-SE" sz="1200" b="1" u="sng" dirty="0" smtClean="0"/>
              <a:t>Psykiatri: </a:t>
            </a:r>
            <a:r>
              <a:rPr lang="sv-SE" sz="1200" b="1" dirty="0" err="1" smtClean="0"/>
              <a:t>Collaborative</a:t>
            </a:r>
            <a:r>
              <a:rPr lang="sv-SE" sz="1200" b="1" dirty="0" smtClean="0"/>
              <a:t> </a:t>
            </a:r>
            <a:r>
              <a:rPr lang="sv-SE" sz="1200" b="1" dirty="0" err="1" smtClean="0"/>
              <a:t>care</a:t>
            </a:r>
            <a:r>
              <a:rPr lang="sv-SE" sz="1200" b="1" dirty="0" smtClean="0"/>
              <a:t> </a:t>
            </a:r>
            <a:r>
              <a:rPr lang="sv-SE" sz="1200" dirty="0" smtClean="0"/>
              <a:t>Förbättra vården för patienter med psykisk ohälsa genom bättre samarbete mellan primärvård och psykiatri</a:t>
            </a:r>
          </a:p>
          <a:p>
            <a:pPr marL="30163" indent="0">
              <a:buNone/>
            </a:pPr>
            <a:r>
              <a:rPr lang="sv-SE" sz="1200" dirty="0" smtClean="0"/>
              <a:t> </a:t>
            </a:r>
          </a:p>
          <a:p>
            <a:pPr marL="30163" indent="0">
              <a:buNone/>
            </a:pPr>
            <a:r>
              <a:rPr lang="sv-SE" sz="1200" b="1" u="sng" dirty="0" smtClean="0"/>
              <a:t>Äldre </a:t>
            </a:r>
            <a:r>
              <a:rPr lang="sv-SE" sz="1200" dirty="0" smtClean="0"/>
              <a:t>(</a:t>
            </a:r>
            <a:r>
              <a:rPr lang="sv-SE" sz="1200" dirty="0" err="1" smtClean="0">
                <a:solidFill>
                  <a:srgbClr val="FF0000"/>
                </a:solidFill>
              </a:rPr>
              <a:t>priofråga</a:t>
            </a:r>
            <a:r>
              <a:rPr lang="sv-SE" sz="1200" dirty="0" smtClean="0"/>
              <a:t>); Kommuner och landsting har ökat sin förmåga att tillhandahålla en sammanhållen vård och omsorg i öppna former (nära vård och omsorg) utifrån den äldre personens behov.</a:t>
            </a:r>
          </a:p>
          <a:p>
            <a:pPr marL="30163" lvl="0" indent="0">
              <a:buNone/>
            </a:pPr>
            <a:endParaRPr lang="sv-SE" sz="1200" dirty="0" smtClean="0"/>
          </a:p>
          <a:p>
            <a:pPr marL="30163" lvl="0" indent="0">
              <a:buNone/>
            </a:pPr>
            <a:r>
              <a:rPr lang="sv-SE" sz="1200" dirty="0" smtClean="0"/>
              <a:t>Fler kommuner ska erbjuda produkter och tjänster inom området </a:t>
            </a:r>
            <a:r>
              <a:rPr lang="sv-SE" sz="1200" dirty="0" err="1" smtClean="0"/>
              <a:t>eHälsa</a:t>
            </a:r>
            <a:r>
              <a:rPr lang="sv-SE" sz="1200" dirty="0" smtClean="0"/>
              <a:t> och välfärdsteknik, som stödjer trygghet och självständighet.</a:t>
            </a:r>
          </a:p>
          <a:p>
            <a:pPr marL="30163" lvl="0" indent="0">
              <a:buNone/>
            </a:pPr>
            <a:endParaRPr lang="sv-SE" sz="1200" dirty="0" smtClean="0"/>
          </a:p>
          <a:p>
            <a:pPr marL="30163" indent="0">
              <a:buNone/>
            </a:pPr>
            <a:r>
              <a:rPr lang="sv-SE" sz="1200" b="1" u="sng" dirty="0" smtClean="0"/>
              <a:t>Kvinnors hälsa; </a:t>
            </a:r>
          </a:p>
          <a:p>
            <a:pPr marL="30163" lvl="0" indent="0">
              <a:buNone/>
            </a:pPr>
            <a:r>
              <a:rPr lang="sv-SE" sz="1200" dirty="0" smtClean="0"/>
              <a:t>Stärka primärvårdens insatser som främjar kvinnors hälsa, särskilt i socioekonomiskt utsatta områden.</a:t>
            </a:r>
          </a:p>
          <a:p>
            <a:pPr marL="30163" lvl="0" indent="0">
              <a:buNone/>
            </a:pPr>
            <a:endParaRPr lang="sv-SE" sz="1200" b="1" u="sng" dirty="0" smtClean="0"/>
          </a:p>
          <a:p>
            <a:pPr marL="30163" indent="0">
              <a:buNone/>
            </a:pPr>
            <a:r>
              <a:rPr lang="sv-SE" sz="1200" b="1" u="sng" dirty="0" smtClean="0"/>
              <a:t>Barnhälsovård; </a:t>
            </a:r>
          </a:p>
          <a:p>
            <a:pPr marL="30163" indent="0">
              <a:buNone/>
            </a:pPr>
            <a:r>
              <a:rPr lang="sv-SE" sz="1200" dirty="0" smtClean="0"/>
              <a:t>Öka tillgängligheten till barnhälsovården för socioekonomiskt utsatta grupper genom uppsökande och hälsofrämjande arbete </a:t>
            </a:r>
            <a:endParaRPr lang="sv-SE" sz="1200" b="1" u="sng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uppfylla den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målsättningen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nödvändigt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skapa 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förståelse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för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omställningen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hälso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och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sjukvården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från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 sjuk-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hustunga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system vi i dag har till den moderna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nära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vården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måste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ske i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många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̊ steg och under en </a:t>
            </a:r>
            <a:r>
              <a:rPr lang="sv-S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längre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- ledas av huvudmännen tid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Resurssättning – lång tid, uthålligt ledarskap, resurser att test och misslyckas inte bara införa</a:t>
            </a:r>
            <a:endParaRPr lang="sv-SE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1BBB7-6BA5-4DF6-BD4A-53DF9513661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329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443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63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98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42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697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281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40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0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8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52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6C09C-7018-4FC5-A08F-CE1B2456D85B}" type="datetimeFigureOut">
              <a:rPr lang="sv-SE" smtClean="0"/>
              <a:t>2018-10-05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8C24D-EAD3-4FD3-95A0-D62B42707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03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cid:image001.jpg@01D3EC23.AE0EC390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Ny Nära Vård Södra Dalarna</a:t>
            </a:r>
            <a:r>
              <a:rPr lang="sv-SE" dirty="0"/>
              <a:t/>
            </a:r>
            <a:br>
              <a:rPr lang="sv-SE" dirty="0"/>
            </a:br>
            <a:endParaRPr lang="sv-SE" sz="32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2053" name="Bildobjekt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019" y="4521202"/>
            <a:ext cx="892175" cy="140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Bildobjekt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744" y="4521202"/>
            <a:ext cx="1485900" cy="145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id:image001.jpg@01D3EC23.AE0EC3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0" y="4589463"/>
            <a:ext cx="1203325" cy="122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132"/>
          <p:cNvSpPr>
            <a:spLocks noChangeAspect="1"/>
          </p:cNvSpPr>
          <p:nvPr/>
        </p:nvSpPr>
        <p:spPr bwMode="auto">
          <a:xfrm>
            <a:off x="10902950" y="1709738"/>
            <a:ext cx="444500" cy="98742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ruta 131"/>
          <p:cNvSpPr txBox="1">
            <a:spLocks noChangeArrowheads="1"/>
          </p:cNvSpPr>
          <p:nvPr/>
        </p:nvSpPr>
        <p:spPr bwMode="auto">
          <a:xfrm>
            <a:off x="273050" y="6232525"/>
            <a:ext cx="5694363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sv-SE" altLang="sv-S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sv-SE" altLang="sv-S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ruta 10"/>
          <p:cNvSpPr txBox="1"/>
          <p:nvPr/>
        </p:nvSpPr>
        <p:spPr>
          <a:xfrm>
            <a:off x="1932305" y="7839075"/>
            <a:ext cx="3695700" cy="15398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400"/>
              </a:spcBef>
              <a:spcAft>
                <a:spcPts val="200"/>
              </a:spcAft>
            </a:pPr>
            <a:endParaRPr lang="sv-SE" sz="1200" cap="all">
              <a:solidFill>
                <a:srgbClr val="1F497D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3314700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4541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v-SE" alt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5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chemeClr val="accent5"/>
                </a:solidFill>
                <a:latin typeface="+mn-lt"/>
              </a:rPr>
              <a:t>Framgångsfaktorer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/>
              <a:t>Befolknings känner delaktighet i utvecklingsarbetet</a:t>
            </a:r>
          </a:p>
          <a:p>
            <a:pPr lvl="0"/>
            <a:r>
              <a:rPr lang="sv-SE" dirty="0"/>
              <a:t>Politikers engagemang, delaktighet och vilja till utveckling</a:t>
            </a:r>
          </a:p>
          <a:p>
            <a:pPr lvl="0"/>
            <a:r>
              <a:rPr lang="sv-SE" dirty="0"/>
              <a:t>Chefers engagemang, delaktighet och vilja till utveckling</a:t>
            </a:r>
          </a:p>
          <a:p>
            <a:pPr lvl="0"/>
            <a:r>
              <a:rPr lang="sv-SE" dirty="0"/>
              <a:t>Medarbetares engagemang, delaktighet och vilja till utveckling</a:t>
            </a:r>
          </a:p>
          <a:p>
            <a:pPr lvl="0"/>
            <a:r>
              <a:rPr lang="sv-SE" dirty="0"/>
              <a:t>Mod och starkt ledarskap</a:t>
            </a:r>
          </a:p>
          <a:p>
            <a:pPr lvl="0"/>
            <a:r>
              <a:rPr lang="sv-SE" dirty="0"/>
              <a:t>Samarbete/samverkan/samsyn mellan olika aktörer </a:t>
            </a:r>
          </a:p>
          <a:p>
            <a:pPr lvl="0"/>
            <a:r>
              <a:rPr lang="sv-SE" dirty="0"/>
              <a:t>Tillit till varandra</a:t>
            </a:r>
          </a:p>
          <a:p>
            <a:pPr lvl="0"/>
            <a:r>
              <a:rPr lang="sv-SE" dirty="0"/>
              <a:t>Uthållighet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315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smtClean="0">
                <a:solidFill>
                  <a:schemeClr val="accent5"/>
                </a:solidFill>
                <a:latin typeface="+mn-lt"/>
              </a:rPr>
              <a:t>Handlingsplan</a:t>
            </a:r>
            <a:endParaRPr lang="sv-SE" sz="40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471613"/>
            <a:ext cx="10515600" cy="470535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v-SE" dirty="0" smtClean="0"/>
              <a:t>Pilotprojekt:</a:t>
            </a:r>
            <a:br>
              <a:rPr lang="sv-SE" dirty="0" smtClean="0"/>
            </a:br>
            <a:r>
              <a:rPr lang="sv-SE" dirty="0" smtClean="0"/>
              <a:t>Utifrån patienter och befolknings behov:</a:t>
            </a:r>
            <a:endParaRPr lang="sv-SE" dirty="0"/>
          </a:p>
          <a:p>
            <a:pPr lvl="0"/>
            <a:r>
              <a:rPr lang="sv-SE" dirty="0" smtClean="0"/>
              <a:t>Mobila </a:t>
            </a:r>
            <a:r>
              <a:rPr lang="sv-SE" dirty="0"/>
              <a:t>arbetssätt</a:t>
            </a:r>
          </a:p>
          <a:p>
            <a:pPr lvl="0"/>
            <a:r>
              <a:rPr lang="sv-SE" dirty="0"/>
              <a:t>Hälsofrämjande/proaktiva insatser, tidiga </a:t>
            </a:r>
            <a:r>
              <a:rPr lang="sv-SE" dirty="0" smtClean="0"/>
              <a:t>insatser</a:t>
            </a:r>
          </a:p>
          <a:p>
            <a:pPr lvl="0"/>
            <a:r>
              <a:rPr lang="sv-SE" dirty="0" smtClean="0"/>
              <a:t>”Ungdomshälsan”</a:t>
            </a:r>
            <a:endParaRPr lang="sv-SE" dirty="0"/>
          </a:p>
          <a:p>
            <a:pPr lvl="0"/>
            <a:r>
              <a:rPr lang="sv-SE" dirty="0"/>
              <a:t>Psykisk ohälsa, riskbruk, missbruk och beroendevård</a:t>
            </a:r>
          </a:p>
          <a:p>
            <a:pPr lvl="0"/>
            <a:r>
              <a:rPr lang="sv-SE" dirty="0"/>
              <a:t>Uppdraget för den specialiserade vården, primärvården och hälsovalsavtalet</a:t>
            </a:r>
          </a:p>
          <a:p>
            <a:pPr lvl="0"/>
            <a:r>
              <a:rPr lang="sv-SE" dirty="0" smtClean="0"/>
              <a:t>Kompetensförsörjning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61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smtClean="0">
                <a:solidFill>
                  <a:schemeClr val="accent5"/>
                </a:solidFill>
                <a:latin typeface="+mn-lt"/>
              </a:rPr>
              <a:t>Handlingsplan, fortsättning</a:t>
            </a:r>
            <a:endParaRPr lang="sv-SE" sz="40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r>
              <a:rPr lang="sv-SE" dirty="0" smtClean="0"/>
              <a:t>Hösten 2018; Arbetsgrupperna för pilotprojekten tar fram planer för genomförande</a:t>
            </a:r>
            <a:endParaRPr lang="sv-SE" dirty="0"/>
          </a:p>
          <a:p>
            <a:r>
              <a:rPr lang="sv-SE" dirty="0" smtClean="0"/>
              <a:t>Under hösten 2018, fattas beslut om </a:t>
            </a:r>
            <a:r>
              <a:rPr lang="sv-SE" dirty="0" err="1" smtClean="0"/>
              <a:t>ev</a:t>
            </a:r>
            <a:r>
              <a:rPr lang="sv-SE" dirty="0" smtClean="0"/>
              <a:t> ytterligare pilotprojekt</a:t>
            </a:r>
          </a:p>
          <a:p>
            <a:r>
              <a:rPr lang="sv-SE" dirty="0" smtClean="0"/>
              <a:t>Kommunikation utifrån kommunikationsplan</a:t>
            </a:r>
          </a:p>
          <a:p>
            <a:r>
              <a:rPr lang="sv-SE" dirty="0" smtClean="0"/>
              <a:t>2019; genomförande av pilotprojekt</a:t>
            </a:r>
          </a:p>
          <a:p>
            <a:r>
              <a:rPr lang="sv-SE" dirty="0" smtClean="0"/>
              <a:t>Uppföljning och utvärdering, kvartalsvis med trafikljus och efter avslutade piloter </a:t>
            </a:r>
          </a:p>
          <a:p>
            <a:r>
              <a:rPr lang="sv-SE" dirty="0" smtClean="0"/>
              <a:t>Slutrapport mars 2020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52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57163"/>
            <a:ext cx="10943253" cy="1533525"/>
          </a:xfrm>
        </p:spPr>
        <p:txBody>
          <a:bodyPr/>
          <a:lstStyle/>
          <a:p>
            <a:r>
              <a:rPr lang="sv-SE" dirty="0" smtClean="0"/>
              <a:t>Bakgrund Ramar Förutsättningar 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385455"/>
            <a:ext cx="11370906" cy="4791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Beslut under hösten 2017 </a:t>
            </a:r>
          </a:p>
          <a:p>
            <a:pPr marL="0" indent="0">
              <a:buNone/>
            </a:pPr>
            <a:r>
              <a:rPr lang="sv-SE" dirty="0" smtClean="0"/>
              <a:t>Mobilt team i Västerbergslagen. Start 2 maj 2018 </a:t>
            </a:r>
          </a:p>
          <a:p>
            <a:pPr marL="0" indent="0">
              <a:buNone/>
            </a:pPr>
            <a:r>
              <a:rPr lang="sv-SE" dirty="0" smtClean="0"/>
              <a:t>Nya Nära Vården i Södra Dalarna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 smtClean="0"/>
              <a:t>Pågående nationellt utvecklingsarbetet; Anna </a:t>
            </a:r>
            <a:r>
              <a:rPr lang="sv-SE" b="1" dirty="0" err="1" smtClean="0"/>
              <a:t>Nergårdh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>  </a:t>
            </a:r>
            <a:endParaRPr lang="sv-SE" b="1" dirty="0"/>
          </a:p>
          <a:p>
            <a:pPr marL="0" indent="0">
              <a:buNone/>
            </a:pPr>
            <a:r>
              <a:rPr lang="sv-SE" b="1" dirty="0" smtClean="0"/>
              <a:t>SKL Emma Spak uppdrag att </a:t>
            </a:r>
            <a:r>
              <a:rPr lang="sv-SE" b="1" dirty="0"/>
              <a:t>samordnare Nära </a:t>
            </a:r>
            <a:r>
              <a:rPr lang="sv-SE" b="1" dirty="0" smtClean="0"/>
              <a:t>vård</a:t>
            </a:r>
            <a:r>
              <a:rPr lang="sv-SE" b="1" dirty="0"/>
              <a:t/>
            </a:r>
            <a:br>
              <a:rPr lang="sv-SE" b="1" dirty="0"/>
            </a:br>
            <a:r>
              <a:rPr lang="sv-SE" dirty="0" smtClean="0"/>
              <a:t>Samordnad </a:t>
            </a:r>
            <a:r>
              <a:rPr lang="sv-SE" dirty="0"/>
              <a:t>SKL:s stöd till medlemmarna i utvecklingen av en modern, jämlik, tillgänglig och effektiv vård med fokus på primärvården. Samverkanspart till regeringens särskilda utredare Anna </a:t>
            </a:r>
            <a:r>
              <a:rPr lang="sv-SE" dirty="0" err="1"/>
              <a:t>Nergårdh</a:t>
            </a:r>
            <a:endParaRPr lang="sv-SE" dirty="0"/>
          </a:p>
          <a:p>
            <a:pPr marL="457200" lvl="1" indent="0">
              <a:buNone/>
            </a:pPr>
            <a:endParaRPr lang="sv-SE" sz="800" dirty="0"/>
          </a:p>
          <a:p>
            <a:pPr marL="457200" lvl="1" indent="0">
              <a:buNone/>
            </a:pPr>
            <a:endParaRPr lang="sv-SE" sz="2200" b="1" dirty="0"/>
          </a:p>
          <a:p>
            <a:pPr marL="0" indent="0">
              <a:buNone/>
            </a:pPr>
            <a:r>
              <a:rPr lang="sv-SE" b="1" dirty="0" smtClean="0"/>
              <a:t>Sjukvådsregionalt nätverk</a:t>
            </a:r>
            <a:endParaRPr lang="sv-SE" b="1" dirty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02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198558" y="19451"/>
            <a:ext cx="10367841" cy="1182815"/>
          </a:xfrm>
          <a:solidFill>
            <a:schemeClr val="bg1"/>
          </a:solidFill>
        </p:spPr>
        <p:txBody>
          <a:bodyPr/>
          <a:lstStyle/>
          <a:p>
            <a:r>
              <a:rPr lang="sv-SE" sz="2800" dirty="0"/>
              <a:t>God och nära vård </a:t>
            </a:r>
            <a:r>
              <a:rPr lang="sv-SE" sz="2800" dirty="0" smtClean="0"/>
              <a:t>(</a:t>
            </a:r>
            <a:r>
              <a:rPr lang="hr-HR" sz="2800" dirty="0"/>
              <a:t>SOU 2018:</a:t>
            </a:r>
            <a:r>
              <a:rPr lang="hr-HR" sz="2800" dirty="0" smtClean="0"/>
              <a:t>39) </a:t>
            </a:r>
            <a:r>
              <a:rPr lang="sv-SE" sz="2800" dirty="0" smtClean="0"/>
              <a:t>Anna </a:t>
            </a:r>
            <a:r>
              <a:rPr lang="sv-SE" sz="2800" dirty="0" err="1" smtClean="0"/>
              <a:t>Nergårdh</a:t>
            </a:r>
            <a:r>
              <a:rPr lang="sv-SE" sz="2800" dirty="0"/>
              <a:t/>
            </a:r>
            <a:br>
              <a:rPr lang="sv-SE" sz="2800" dirty="0"/>
            </a:br>
            <a:endParaRPr lang="sv-SE" sz="2800" dirty="0"/>
          </a:p>
        </p:txBody>
      </p:sp>
      <p:pic>
        <p:nvPicPr>
          <p:cNvPr id="2" name="Bildobjekt 1" descr="Skärmavbild 2018-06-03 kl. 10.29.4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96" y="554607"/>
            <a:ext cx="10414000" cy="632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04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586487" y="387838"/>
            <a:ext cx="10067274" cy="175528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accent5"/>
                </a:solidFill>
                <a:latin typeface="+mn-lt"/>
              </a:rPr>
              <a:t>God och nära vård </a:t>
            </a:r>
            <a:r>
              <a:rPr lang="sv-SE" dirty="0" smtClean="0">
                <a:solidFill>
                  <a:schemeClr val="accent5"/>
                </a:solidFill>
                <a:latin typeface="+mn-lt"/>
              </a:rPr>
              <a:t>(</a:t>
            </a:r>
            <a:r>
              <a:rPr lang="hr-HR" dirty="0">
                <a:solidFill>
                  <a:schemeClr val="accent5"/>
                </a:solidFill>
                <a:latin typeface="+mn-lt"/>
              </a:rPr>
              <a:t>SOU 2017:53) </a:t>
            </a:r>
            <a:r>
              <a:rPr lang="hr-HR" sz="3600" dirty="0" smtClean="0">
                <a:solidFill>
                  <a:schemeClr val="accent5"/>
                </a:solidFill>
              </a:rPr>
              <a:t/>
            </a:r>
            <a:br>
              <a:rPr lang="hr-HR" sz="3600" dirty="0" smtClean="0">
                <a:solidFill>
                  <a:schemeClr val="accent5"/>
                </a:solidFill>
              </a:rPr>
            </a:br>
            <a:r>
              <a:rPr lang="sv-SE" sz="2200" dirty="0" smtClean="0">
                <a:solidFill>
                  <a:srgbClr val="6A605A"/>
                </a:solidFill>
              </a:rPr>
              <a:t>Anna </a:t>
            </a:r>
            <a:r>
              <a:rPr lang="sv-SE" sz="2200" dirty="0" err="1" smtClean="0">
                <a:solidFill>
                  <a:srgbClr val="6A605A"/>
                </a:solidFill>
              </a:rPr>
              <a:t>Nergårdh</a:t>
            </a:r>
            <a:r>
              <a:rPr lang="sv-SE" sz="2200" dirty="0">
                <a:solidFill>
                  <a:srgbClr val="6A605A"/>
                </a:solidFill>
              </a:rPr>
              <a:t/>
            </a:r>
            <a:br>
              <a:rPr lang="sv-SE" sz="2200" dirty="0">
                <a:solidFill>
                  <a:srgbClr val="6A605A"/>
                </a:solidFill>
              </a:rPr>
            </a:br>
            <a:endParaRPr lang="sv-SE" sz="22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67" y="1581149"/>
            <a:ext cx="9636593" cy="515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586487" y="387838"/>
            <a:ext cx="10067274" cy="175528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accent5"/>
                </a:solidFill>
                <a:latin typeface="+mn-lt"/>
              </a:rPr>
              <a:t>God och nära vård </a:t>
            </a:r>
            <a:r>
              <a:rPr lang="sv-SE" dirty="0" smtClean="0">
                <a:solidFill>
                  <a:schemeClr val="accent5"/>
                </a:solidFill>
                <a:latin typeface="+mn-lt"/>
              </a:rPr>
              <a:t>(</a:t>
            </a:r>
            <a:r>
              <a:rPr lang="hr-HR" dirty="0">
                <a:solidFill>
                  <a:schemeClr val="accent5"/>
                </a:solidFill>
                <a:latin typeface="+mn-lt"/>
              </a:rPr>
              <a:t>SOU 2017:53) </a:t>
            </a:r>
            <a:r>
              <a:rPr lang="hr-HR" sz="3600" dirty="0" smtClean="0">
                <a:solidFill>
                  <a:schemeClr val="accent5"/>
                </a:solidFill>
              </a:rPr>
              <a:t/>
            </a:r>
            <a:br>
              <a:rPr lang="hr-HR" sz="3600" dirty="0" smtClean="0">
                <a:solidFill>
                  <a:schemeClr val="accent5"/>
                </a:solidFill>
              </a:rPr>
            </a:br>
            <a:r>
              <a:rPr lang="sv-SE" sz="2200" dirty="0" smtClean="0">
                <a:solidFill>
                  <a:srgbClr val="6A605A"/>
                </a:solidFill>
              </a:rPr>
              <a:t>Anna </a:t>
            </a:r>
            <a:r>
              <a:rPr lang="sv-SE" sz="2200" dirty="0" err="1" smtClean="0">
                <a:solidFill>
                  <a:srgbClr val="6A605A"/>
                </a:solidFill>
              </a:rPr>
              <a:t>Nergårdh</a:t>
            </a:r>
            <a:r>
              <a:rPr lang="sv-SE" sz="2200" dirty="0">
                <a:solidFill>
                  <a:srgbClr val="6A605A"/>
                </a:solidFill>
              </a:rPr>
              <a:t/>
            </a:r>
            <a:br>
              <a:rPr lang="sv-SE" sz="2200" dirty="0">
                <a:solidFill>
                  <a:srgbClr val="6A605A"/>
                </a:solidFill>
              </a:rPr>
            </a:br>
            <a:endParaRPr lang="sv-SE" sz="22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843" y="1538288"/>
            <a:ext cx="9072562" cy="512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9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smtClean="0">
                <a:solidFill>
                  <a:schemeClr val="accent5"/>
                </a:solidFill>
                <a:latin typeface="+mn-lt"/>
              </a:rPr>
              <a:t>Att definiera Närhet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659" y="134047"/>
            <a:ext cx="7171448" cy="6525429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365592" y="6177251"/>
            <a:ext cx="4478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Från </a:t>
            </a:r>
            <a:r>
              <a:rPr lang="sv-SE" sz="2400" dirty="0" err="1" smtClean="0"/>
              <a:t>VGR:s</a:t>
            </a:r>
            <a:r>
              <a:rPr lang="sv-SE" sz="2400" dirty="0" smtClean="0"/>
              <a:t> omställningsarbete</a:t>
            </a:r>
            <a:endParaRPr lang="sv-SE" sz="2400" dirty="0"/>
          </a:p>
        </p:txBody>
      </p:sp>
      <p:sp>
        <p:nvSpPr>
          <p:cNvPr id="3" name="textruta 2"/>
          <p:cNvSpPr txBox="1"/>
          <p:nvPr/>
        </p:nvSpPr>
        <p:spPr>
          <a:xfrm>
            <a:off x="4727233" y="2596452"/>
            <a:ext cx="3200252" cy="646331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 smtClean="0"/>
              <a:t>Patientens upplevelse central</a:t>
            </a:r>
          </a:p>
          <a:p>
            <a:r>
              <a:rPr lang="sv-SE" dirty="0"/>
              <a:t>f</a:t>
            </a:r>
            <a:r>
              <a:rPr lang="sv-SE" dirty="0" smtClean="0"/>
              <a:t>ör definitionen av närhet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014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chemeClr val="accent5"/>
                </a:solidFill>
                <a:latin typeface="+mn-lt"/>
              </a:rPr>
              <a:t>Förutsättningar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633913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Uttalad </a:t>
            </a:r>
            <a:r>
              <a:rPr lang="sv-SE" dirty="0"/>
              <a:t>vilja/beslut från både politiska och tjänstemannaledningen i landstinget och de båda kommunerna, Avesta och </a:t>
            </a:r>
            <a:r>
              <a:rPr lang="sv-SE" dirty="0" smtClean="0"/>
              <a:t>Hedemora.</a:t>
            </a:r>
          </a:p>
          <a:p>
            <a:r>
              <a:rPr lang="sv-SE" dirty="0" smtClean="0"/>
              <a:t>Balansera </a:t>
            </a:r>
            <a:r>
              <a:rPr lang="sv-SE" dirty="0"/>
              <a:t>gränssnittet mellan landstinget och </a:t>
            </a:r>
            <a:r>
              <a:rPr lang="sv-SE" dirty="0" smtClean="0"/>
              <a:t>kommunerna.</a:t>
            </a:r>
            <a:endParaRPr lang="sv-SE" dirty="0"/>
          </a:p>
          <a:p>
            <a:r>
              <a:rPr lang="sv-SE" dirty="0" smtClean="0"/>
              <a:t>Stora </a:t>
            </a:r>
            <a:r>
              <a:rPr lang="sv-SE" dirty="0"/>
              <a:t>krav på det strategiska och operativa </a:t>
            </a:r>
            <a:r>
              <a:rPr lang="sv-SE" dirty="0" smtClean="0"/>
              <a:t>ledarskapet.</a:t>
            </a:r>
          </a:p>
          <a:p>
            <a:r>
              <a:rPr lang="sv-SE" dirty="0" smtClean="0"/>
              <a:t>Projekttid </a:t>
            </a:r>
            <a:r>
              <a:rPr lang="sv-SE" dirty="0"/>
              <a:t>mars 2018 till mars </a:t>
            </a:r>
            <a:r>
              <a:rPr lang="sv-SE" dirty="0" smtClean="0"/>
              <a:t>2020</a:t>
            </a:r>
          </a:p>
          <a:p>
            <a:r>
              <a:rPr lang="sv-SE" dirty="0" smtClean="0"/>
              <a:t>Projektet </a:t>
            </a:r>
            <a:r>
              <a:rPr lang="sv-SE" dirty="0"/>
              <a:t>ska genomföra pilotprojekt </a:t>
            </a:r>
            <a:endParaRPr lang="sv-SE" dirty="0" smtClean="0"/>
          </a:p>
          <a:p>
            <a:r>
              <a:rPr lang="sv-SE" dirty="0" smtClean="0"/>
              <a:t>För </a:t>
            </a:r>
            <a:r>
              <a:rPr lang="sv-SE" dirty="0"/>
              <a:t>pilotprojekten finns 30 miljoner kronor </a:t>
            </a:r>
            <a:r>
              <a:rPr lang="sv-SE" dirty="0" smtClean="0"/>
              <a:t>avsatta</a:t>
            </a:r>
          </a:p>
          <a:p>
            <a:r>
              <a:rPr lang="sv-SE" dirty="0" smtClean="0"/>
              <a:t>Koppling </a:t>
            </a:r>
            <a:r>
              <a:rPr lang="sv-SE" dirty="0"/>
              <a:t>till andra projekt/verksamheter ex; Trygg och säker utskrivning, </a:t>
            </a:r>
            <a:r>
              <a:rPr lang="sv-SE" dirty="0" smtClean="0"/>
              <a:t>E-hälsostrategin </a:t>
            </a:r>
            <a:r>
              <a:rPr lang="sv-SE" dirty="0"/>
              <a:t>Personcentrerad vård, Hand i hand, </a:t>
            </a:r>
            <a:r>
              <a:rPr lang="sv-SE" dirty="0" err="1" smtClean="0"/>
              <a:t>DigitalWell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931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6389" y="365125"/>
            <a:ext cx="10857411" cy="1325563"/>
          </a:xfrm>
        </p:spPr>
        <p:txBody>
          <a:bodyPr>
            <a:normAutofit/>
          </a:bodyPr>
          <a:lstStyle/>
          <a:p>
            <a:r>
              <a:rPr lang="sv-SE" sz="4000" dirty="0" smtClean="0">
                <a:solidFill>
                  <a:schemeClr val="accent5"/>
                </a:solidFill>
                <a:latin typeface="+mn-lt"/>
              </a:rPr>
              <a:t>Övergripande mål</a:t>
            </a:r>
            <a:endParaRPr lang="sv-SE" sz="40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75707"/>
            <a:ext cx="11370906" cy="4601255"/>
          </a:xfrm>
        </p:spPr>
        <p:txBody>
          <a:bodyPr/>
          <a:lstStyle/>
          <a:p>
            <a:r>
              <a:rPr lang="sv-SE" dirty="0"/>
              <a:t>En hälso- och sjukvård med primärvården som bas, i samspel med </a:t>
            </a:r>
            <a:r>
              <a:rPr lang="sv-SE" dirty="0" smtClean="0"/>
              <a:t>den specialiserade vården </a:t>
            </a:r>
            <a:r>
              <a:rPr lang="sv-SE" dirty="0"/>
              <a:t>och kommunala insatser och tydligt utgående från patientens behov. </a:t>
            </a:r>
            <a:endParaRPr lang="sv-SE" dirty="0" smtClean="0"/>
          </a:p>
          <a:p>
            <a:endParaRPr lang="sv-SE" dirty="0"/>
          </a:p>
          <a:p>
            <a:r>
              <a:rPr lang="sv-SE" dirty="0"/>
              <a:t>Trygga </a:t>
            </a:r>
            <a:r>
              <a:rPr lang="sv-SE" dirty="0" smtClean="0"/>
              <a:t>och självständiga patienter </a:t>
            </a:r>
            <a:r>
              <a:rPr lang="sv-SE" dirty="0"/>
              <a:t>och trygg befolkning</a:t>
            </a:r>
          </a:p>
          <a:p>
            <a:r>
              <a:rPr lang="sv-SE" dirty="0"/>
              <a:t>Tillgänglig o kvalificerad personal</a:t>
            </a:r>
          </a:p>
          <a:p>
            <a:r>
              <a:rPr lang="sv-SE" dirty="0"/>
              <a:t>Lätt att rekrytera medarbetare</a:t>
            </a:r>
          </a:p>
          <a:p>
            <a:r>
              <a:rPr lang="sv-SE" dirty="0"/>
              <a:t>Hushållning med ekonomiska resurser – samhällsekonomiska vinster och </a:t>
            </a:r>
            <a:r>
              <a:rPr lang="sv-SE" dirty="0" smtClean="0"/>
              <a:t>hållbart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87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2514" y="365125"/>
            <a:ext cx="10831286" cy="1325563"/>
          </a:xfrm>
        </p:spPr>
        <p:txBody>
          <a:bodyPr>
            <a:normAutofit/>
          </a:bodyPr>
          <a:lstStyle/>
          <a:p>
            <a:r>
              <a:rPr lang="sv-SE" sz="4000" dirty="0" smtClean="0">
                <a:solidFill>
                  <a:schemeClr val="accent5"/>
                </a:solidFill>
                <a:latin typeface="+mn-lt"/>
              </a:rPr>
              <a:t>Vad vi har att göra  </a:t>
            </a:r>
            <a:endParaRPr lang="sv-SE" sz="40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637607"/>
            <a:ext cx="11370906" cy="4539355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Utveckla </a:t>
            </a:r>
            <a:r>
              <a:rPr lang="sv-SE" dirty="0"/>
              <a:t>nya arbetssätt i den nära </a:t>
            </a:r>
            <a:r>
              <a:rPr lang="sv-SE" dirty="0" smtClean="0"/>
              <a:t>vården, genom att genomföra pilotprojekt under 2018 och 2019</a:t>
            </a:r>
            <a:endParaRPr lang="sv-SE" dirty="0"/>
          </a:p>
          <a:p>
            <a:r>
              <a:rPr lang="sv-SE" dirty="0" smtClean="0"/>
              <a:t>Definiera </a:t>
            </a:r>
            <a:r>
              <a:rPr lang="sv-SE" dirty="0"/>
              <a:t>den nära vårdens grunduppdrag och tilläggsuppdrag</a:t>
            </a:r>
          </a:p>
          <a:p>
            <a:r>
              <a:rPr lang="sv-SE" dirty="0" smtClean="0"/>
              <a:t>Lägga </a:t>
            </a:r>
            <a:r>
              <a:rPr lang="sv-SE" dirty="0"/>
              <a:t>förslag på ändringar i uppdraget för den specialiserade vården, primärvården och hälsovalsavtalet</a:t>
            </a:r>
          </a:p>
          <a:p>
            <a:r>
              <a:rPr lang="sv-SE" dirty="0"/>
              <a:t>Identifiera och genomföra handlingsplan för kompetensbehov och bemanning</a:t>
            </a:r>
          </a:p>
          <a:p>
            <a:r>
              <a:rPr lang="sv-SE" dirty="0"/>
              <a:t>Lägga förslag på konsekvenser för lokaler och investeringar inom e-hälsa </a:t>
            </a:r>
          </a:p>
          <a:p>
            <a:r>
              <a:rPr lang="sv-SE" dirty="0"/>
              <a:t>Lägga förslag på omfördelning inom befintlig ram för finansiering av den nära vården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709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1672</Words>
  <Application>Microsoft Office PowerPoint</Application>
  <PresentationFormat>Bredbild</PresentationFormat>
  <Paragraphs>173</Paragraphs>
  <Slides>12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Office-tema</vt:lpstr>
      <vt:lpstr>Ny Nära Vård Södra Dalarna </vt:lpstr>
      <vt:lpstr>Bakgrund Ramar Förutsättningar  </vt:lpstr>
      <vt:lpstr>God och nära vård (SOU 2018:39) Anna Nergårdh </vt:lpstr>
      <vt:lpstr>God och nära vård (SOU 2017:53)  Anna Nergårdh </vt:lpstr>
      <vt:lpstr>God och nära vård (SOU 2017:53)  Anna Nergårdh </vt:lpstr>
      <vt:lpstr>Att definiera Närhet  </vt:lpstr>
      <vt:lpstr>Förutsättningar</vt:lpstr>
      <vt:lpstr>Övergripande mål</vt:lpstr>
      <vt:lpstr>Vad vi har att göra  </vt:lpstr>
      <vt:lpstr>Framgångsfaktorer</vt:lpstr>
      <vt:lpstr>Handlingsplan</vt:lpstr>
      <vt:lpstr>Handlingsplan, fortsättning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Nära Vård Södra Dalarna</dc:title>
  <dc:creator>Kringstad Annichen /Central förvaltning Hälso- och sjukvårdsenhet /Falun</dc:creator>
  <cp:lastModifiedBy>Rosin Mats Olof Rune /Central förvaltning Hälso- och sjukvårdsenhet /Falun</cp:lastModifiedBy>
  <cp:revision>51</cp:revision>
  <cp:lastPrinted>2018-06-15T08:25:28Z</cp:lastPrinted>
  <dcterms:created xsi:type="dcterms:W3CDTF">2018-04-21T15:46:15Z</dcterms:created>
  <dcterms:modified xsi:type="dcterms:W3CDTF">2018-10-05T08:06:20Z</dcterms:modified>
</cp:coreProperties>
</file>