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92" r:id="rId6"/>
  </p:sldMasterIdLst>
  <p:notesMasterIdLst>
    <p:notesMasterId r:id="rId18"/>
  </p:notesMasterIdLst>
  <p:handoutMasterIdLst>
    <p:handoutMasterId r:id="rId19"/>
  </p:handoutMasterIdLst>
  <p:sldIdLst>
    <p:sldId id="256" r:id="rId7"/>
    <p:sldId id="257" r:id="rId8"/>
    <p:sldId id="264" r:id="rId9"/>
    <p:sldId id="266" r:id="rId10"/>
    <p:sldId id="272" r:id="rId11"/>
    <p:sldId id="265" r:id="rId12"/>
    <p:sldId id="267" r:id="rId13"/>
    <p:sldId id="269" r:id="rId14"/>
    <p:sldId id="268" r:id="rId15"/>
    <p:sldId id="270" r:id="rId16"/>
    <p:sldId id="271" r:id="rId17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2C1026F7-0088-4477-B73C-1312E64D82C6}">
          <p14:sldIdLst>
            <p14:sldId id="256"/>
            <p14:sldId id="257"/>
            <p14:sldId id="264"/>
            <p14:sldId id="266"/>
            <p14:sldId id="272"/>
            <p14:sldId id="265"/>
            <p14:sldId id="267"/>
            <p14:sldId id="269"/>
            <p14:sldId id="268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7" autoAdjust="0"/>
    <p:restoredTop sz="81081" autoAdjust="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78FD9-274F-45DD-8681-13E82509E9F5}" type="datetimeFigureOut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2018-10-09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D47A8-29E2-4799-924A-9047124D4761}" type="slidenum">
              <a:rPr lang="sv-SE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E94DB4-BC2A-49E2-AD0D-3F1E0B6714A7}" type="datetimeFigureOut">
              <a:rPr lang="sv-SE" smtClean="0"/>
              <a:pPr/>
              <a:t>2018-10-09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F33D500-1297-4EDE-B9F8-A261B42E5E1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04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4163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022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När du sedan är i full gång med din prenumeration kan du ringa Taltidningshjälpen om du skulle stöta på problem.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3D500-1297-4EDE-B9F8-A261B42E5E11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4819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410701"/>
            <a:ext cx="9144000" cy="3241878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838575"/>
            <a:ext cx="9144000" cy="17906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 dirty="0" smtClean="0"/>
          </a:p>
        </p:txBody>
      </p:sp>
      <p:cxnSp>
        <p:nvCxnSpPr>
          <p:cNvPr id="13" name="Rak 12"/>
          <p:cNvCxnSpPr/>
          <p:nvPr userDrawn="1"/>
        </p:nvCxnSpPr>
        <p:spPr>
          <a:xfrm>
            <a:off x="1524000" y="3710861"/>
            <a:ext cx="9144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307" y="410701"/>
            <a:ext cx="1016146" cy="1037099"/>
          </a:xfrm>
          <a:prstGeom prst="rect">
            <a:avLst/>
          </a:prstGeom>
        </p:spPr>
      </p:pic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FC5DA319-72F1-4F70-9BE7-0CBB4F12E5D2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85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6"/>
            <a:ext cx="10619402" cy="1210581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25625"/>
            <a:ext cx="11370906" cy="4351337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37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1709738"/>
            <a:ext cx="11358206" cy="2852737"/>
          </a:xfrm>
        </p:spPr>
        <p:txBody>
          <a:bodyPr anchor="b"/>
          <a:lstStyle>
            <a:lvl1pPr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7" y="4589463"/>
            <a:ext cx="1135820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775DD86-983D-4097-A028-87EAC6BF841B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5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03074" cy="12065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10547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9253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21684484-201B-44CD-9746-00FED4EFCD5B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7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365125"/>
            <a:ext cx="10619402" cy="1235075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10548" y="1690687"/>
            <a:ext cx="5587028" cy="8143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10548" y="2505075"/>
            <a:ext cx="558702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90687"/>
            <a:ext cx="5609252" cy="814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609253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33C59008-A271-48C6-B77D-A5EBCC61C08A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7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9" name="Bildobjekt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7" y="365126"/>
            <a:ext cx="10611239" cy="121602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D0905C11-AE40-4DD3-B577-1575C80BAAED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2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3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Rektangel 13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9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B4152674-6AB9-4668-8AED-4226128661A6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Rektangel 12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1085851"/>
            <a:ext cx="5675312" cy="5019674"/>
          </a:xfrm>
        </p:spPr>
        <p:txBody>
          <a:bodyPr/>
          <a:lstStyle>
            <a:lvl1pPr>
              <a:defRPr sz="3200" b="1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1"/>
            <a:ext cx="4361478" cy="40481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6401B1E7-2B4C-4E93-9B83-9D444BAB3785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0548" y="457200"/>
            <a:ext cx="4361478" cy="1600200"/>
          </a:xfrm>
        </p:spPr>
        <p:txBody>
          <a:bodyPr anchor="b"/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1085850"/>
            <a:ext cx="5658984" cy="50292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10548" y="2057400"/>
            <a:ext cx="4361478" cy="40502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12" name="Rektangel 11"/>
          <p:cNvSpPr/>
          <p:nvPr userDrawn="1"/>
        </p:nvSpPr>
        <p:spPr>
          <a:xfrm>
            <a:off x="1" y="6356350"/>
            <a:ext cx="12192000" cy="5016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10547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7037B5D3-587F-424B-B03D-31C4263C7226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579845" y="6356350"/>
            <a:ext cx="503231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038253" y="6356350"/>
            <a:ext cx="2743200" cy="492876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fld id="{130DDE8C-17E0-4539-9C15-C1E9D231907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6" name="Rektangel 15"/>
          <p:cNvSpPr/>
          <p:nvPr userDrawn="1"/>
        </p:nvSpPr>
        <p:spPr>
          <a:xfrm>
            <a:off x="11182636" y="365125"/>
            <a:ext cx="1009365" cy="7882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663" y="535818"/>
            <a:ext cx="456790" cy="4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0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FF4FD-A897-495D-BDCD-BC1A3ECAF875}" type="datetime1">
              <a:rPr lang="sv-SE" smtClean="0"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DDE8C-17E0-4539-9C15-C1E9D231907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0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VGCY1YJURz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e/url?sa=i&amp;rct=j&amp;q=&amp;esrc=s&amp;source=images&amp;cd=&amp;cad=rja&amp;uact=8&amp;ved=0ahUKEwiGovHY7ubZAhWFO5oKHRYRCtAQjRwIBg&amp;url=https://bibliotek.sater.se/sv/content-page/legimus&amp;psig=AOvVaw3Tv2uyHdt00uWa1iIdyaSI&amp;ust=152094679043110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Alla kan läsa </a:t>
            </a:r>
            <a:br>
              <a:rPr lang="sv-SE" dirty="0" smtClean="0"/>
            </a:br>
            <a:r>
              <a:rPr lang="sv-SE" dirty="0" smtClean="0"/>
              <a:t>och hör sen!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Läns/regionbiblioteken i Dalarna, Gävleborg och Uppsala</a:t>
            </a:r>
          </a:p>
        </p:txBody>
      </p:sp>
    </p:spTree>
    <p:extLst>
      <p:ext uri="{BB962C8B-B14F-4D97-AF65-F5344CB8AC3E}">
        <p14:creationId xmlns:p14="http://schemas.microsoft.com/office/powerpoint/2010/main" val="398837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Talböcker i din spelare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Du som lånar talböcker på biblioteket kan lyssna på dem i spelaren du fått låna till din taltidning. </a:t>
            </a:r>
            <a:endParaRPr lang="sv-SE" dirty="0" smtClean="0"/>
          </a:p>
          <a:p>
            <a:r>
              <a:rPr lang="sv-SE" dirty="0" smtClean="0"/>
              <a:t>Kontakta ditt bibliotek för att komma igång med Talboken kommer.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99" y="3497523"/>
            <a:ext cx="28575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Gösta </a:t>
            </a:r>
            <a:r>
              <a:rPr lang="sv-SE" dirty="0" err="1"/>
              <a:t>Arrelöv</a:t>
            </a:r>
            <a:r>
              <a:rPr lang="sv-SE" dirty="0"/>
              <a:t> om taltidning och talböcker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801505"/>
            <a:ext cx="5457990" cy="437545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I filmen berättar Gösta om hur han kan hänga med i omvärlden genom att läsa dagstidningen på sin spelare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 smtClean="0">
                <a:hlinkClick r:id="rId2"/>
              </a:rPr>
              <a:t>https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youtu.be/VGCY1YJURzQ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11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29" y="2074460"/>
            <a:ext cx="5089364" cy="336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Bakgrund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Tre län – Dalarna, Gävleborg och Uppsala – fick frågan från MTM, Myndigheten för tillgängliga medier, om att samarbeta om tillgängliga medier och i synnerhet taltidningar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smtClean="0"/>
              <a:t>MTM:s intention i projektet är att utveckla sina tjänster ytterligare bland annat genom ökad kunskap på biblioteken som återkopplas till MTM.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 smtClean="0"/>
              <a:t>Länsbiblitoek</a:t>
            </a:r>
            <a:r>
              <a:rPr lang="sv-SE" dirty="0" smtClean="0"/>
              <a:t> Dalarna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01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är tillgängliga medier?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E-textböcker</a:t>
            </a:r>
          </a:p>
          <a:p>
            <a:r>
              <a:rPr lang="sv-SE" dirty="0" smtClean="0"/>
              <a:t>Lättlästa </a:t>
            </a:r>
            <a:r>
              <a:rPr lang="sv-SE" dirty="0"/>
              <a:t>böcker</a:t>
            </a:r>
          </a:p>
          <a:p>
            <a:r>
              <a:rPr lang="sv-SE" dirty="0" smtClean="0"/>
              <a:t>Lättlästa </a:t>
            </a:r>
            <a:r>
              <a:rPr lang="sv-SE" dirty="0"/>
              <a:t>nyheter</a:t>
            </a:r>
          </a:p>
          <a:p>
            <a:r>
              <a:rPr lang="sv-SE" dirty="0" smtClean="0"/>
              <a:t>Punktskriftsböcker</a:t>
            </a:r>
            <a:endParaRPr lang="sv-SE" dirty="0"/>
          </a:p>
          <a:p>
            <a:r>
              <a:rPr lang="sv-SE" dirty="0" smtClean="0"/>
              <a:t>Taktila </a:t>
            </a:r>
            <a:r>
              <a:rPr lang="sv-SE" dirty="0"/>
              <a:t>bilderböcker</a:t>
            </a:r>
          </a:p>
          <a:p>
            <a:r>
              <a:rPr lang="sv-SE" dirty="0" smtClean="0"/>
              <a:t>Taltidningar</a:t>
            </a:r>
            <a:endParaRPr lang="sv-SE" dirty="0"/>
          </a:p>
          <a:p>
            <a:r>
              <a:rPr lang="sv-SE" dirty="0" smtClean="0"/>
              <a:t>Talböcker</a:t>
            </a:r>
            <a:endParaRPr lang="sv-SE" dirty="0"/>
          </a:p>
          <a:p>
            <a:r>
              <a:rPr lang="sv-SE" dirty="0" smtClean="0"/>
              <a:t>Litteratur </a:t>
            </a:r>
            <a:r>
              <a:rPr lang="sv-SE" dirty="0"/>
              <a:t>på teckenspråk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3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6237"/>
            <a:ext cx="2842500" cy="423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10547" y="1774210"/>
            <a:ext cx="5048557" cy="4230806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 smtClean="0"/>
              <a:t>Projektet fokuserar </a:t>
            </a:r>
            <a:r>
              <a:rPr lang="sv-SE" sz="3200" dirty="0"/>
              <a:t>på taltidningar </a:t>
            </a:r>
            <a:r>
              <a:rPr lang="sv-SE" sz="3200" dirty="0" smtClean="0"/>
              <a:t>men </a:t>
            </a:r>
            <a:r>
              <a:rPr lang="sv-SE" sz="3200" dirty="0"/>
              <a:t>med en strävan om att alla tillgängliga medier för alla åldrar ska bli synligare och användas </a:t>
            </a:r>
            <a:r>
              <a:rPr lang="sv-SE" sz="3200" dirty="0" smtClean="0"/>
              <a:t>mera på biblioteken.</a:t>
            </a:r>
            <a:endParaRPr lang="sv-SE" sz="3200" dirty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336" y="894669"/>
            <a:ext cx="3750472" cy="528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Satsningar År 2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Vi fokuserar </a:t>
            </a:r>
            <a:r>
              <a:rPr lang="sv-SE" dirty="0"/>
              <a:t>på kompetenshöjning och informationsinsatser till folkhögskolor samt samverkan och nätverksbyggande med aktörer på regional och kommunal </a:t>
            </a:r>
            <a:r>
              <a:rPr lang="sv-SE" dirty="0" smtClean="0"/>
              <a:t>nivå. </a:t>
            </a:r>
          </a:p>
          <a:p>
            <a:pPr marL="0" indent="0">
              <a:buNone/>
            </a:pPr>
            <a:r>
              <a:rPr lang="sv-SE" dirty="0" smtClean="0"/>
              <a:t>Tillsammans med kommunbiblioteken jobbar vi för att lyfta fram tillgängliga medier både i det fysiska rummet som i det digitala. 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643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Taltidning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3200" dirty="0"/>
              <a:t>Taltidningen är till för dig som har någon typ av läsnedsättning. </a:t>
            </a:r>
            <a:endParaRPr lang="sv-SE" sz="3200" dirty="0" smtClean="0"/>
          </a:p>
          <a:p>
            <a:pPr lvl="1"/>
            <a:r>
              <a:rPr lang="sv-SE" sz="2800" dirty="0" smtClean="0"/>
              <a:t>Det </a:t>
            </a:r>
            <a:r>
              <a:rPr lang="sv-SE" sz="2800" dirty="0"/>
              <a:t>kan till exempel vara synnedsättning, dyslexi, afasi eller en funktionsnedsättning som gör det svårt att hålla eller bläddra i en tidning</a:t>
            </a:r>
            <a:r>
              <a:rPr lang="sv-SE" sz="2800" dirty="0" smtClean="0"/>
              <a:t>.</a:t>
            </a:r>
          </a:p>
          <a:p>
            <a:r>
              <a:rPr lang="sv-SE" sz="3200" dirty="0" smtClean="0"/>
              <a:t>En </a:t>
            </a:r>
            <a:r>
              <a:rPr lang="sv-SE" sz="3200" dirty="0"/>
              <a:t>taltidning läser man med öronen. </a:t>
            </a:r>
            <a:endParaRPr lang="sv-SE" sz="3200" dirty="0" smtClean="0"/>
          </a:p>
          <a:p>
            <a:r>
              <a:rPr lang="sv-SE" sz="3200" dirty="0" smtClean="0"/>
              <a:t>MTM </a:t>
            </a:r>
            <a:r>
              <a:rPr lang="sv-SE" sz="3200" dirty="0"/>
              <a:t>ansvarar för att omvandla papperstidningen till taltidning och ser till att den går att läsa med olika typer av läsutrustning. </a:t>
            </a:r>
            <a:endParaRPr lang="sv-SE" sz="3200" dirty="0" smtClean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97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Hela papperstidningens innehåll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</a:t>
            </a:r>
            <a:r>
              <a:rPr lang="sv-SE" dirty="0"/>
              <a:t>finns drygt hundra svenska dagstidningar som ges ut som taltidning. </a:t>
            </a:r>
            <a:endParaRPr lang="sv-SE" dirty="0" smtClean="0"/>
          </a:p>
          <a:p>
            <a:r>
              <a:rPr lang="sv-SE" dirty="0" smtClean="0"/>
              <a:t>Du </a:t>
            </a:r>
            <a:r>
              <a:rPr lang="sv-SE" dirty="0"/>
              <a:t>får hela papperstidningens innehåll uppläst av en syntetisk röst och kan bläddra mellan olika artiklar och avsnitt i tidningen. </a:t>
            </a:r>
            <a:endParaRPr lang="sv-SE" dirty="0" smtClean="0"/>
          </a:p>
          <a:p>
            <a:r>
              <a:rPr lang="sv-SE" dirty="0" smtClean="0"/>
              <a:t>Taltidningen </a:t>
            </a:r>
            <a:r>
              <a:rPr lang="sv-SE" dirty="0"/>
              <a:t>kommer ut samtidigt som papperstidningen</a:t>
            </a:r>
            <a:r>
              <a:rPr lang="sv-SE" dirty="0" smtClean="0"/>
              <a:t>.</a:t>
            </a:r>
          </a:p>
          <a:p>
            <a:r>
              <a:rPr lang="sv-SE" dirty="0"/>
              <a:t>Kontakta prenumerationsavdelningen på den dagstidning som du vill läsa som taltidning. 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350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Hjälp hela vägen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Du </a:t>
            </a:r>
            <a:r>
              <a:rPr lang="sv-SE" dirty="0"/>
              <a:t>som behöver låna en spelare får göra det utan kostnad. </a:t>
            </a:r>
            <a:endParaRPr lang="sv-SE" dirty="0" smtClean="0"/>
          </a:p>
          <a:p>
            <a:r>
              <a:rPr lang="sv-SE" dirty="0"/>
              <a:t>Om du inte har något internetabonnemang ordnar </a:t>
            </a:r>
            <a:r>
              <a:rPr lang="sv-SE" dirty="0" smtClean="0"/>
              <a:t>MTM </a:t>
            </a:r>
            <a:r>
              <a:rPr lang="sv-SE" dirty="0"/>
              <a:t>det också.</a:t>
            </a:r>
            <a:endParaRPr lang="sv-SE" dirty="0" smtClean="0"/>
          </a:p>
          <a:p>
            <a:r>
              <a:rPr lang="sv-SE" dirty="0" smtClean="0"/>
              <a:t>Om </a:t>
            </a:r>
            <a:r>
              <a:rPr lang="sv-SE" dirty="0"/>
              <a:t>du lånar en spelare ingår ett kostnadsfritt hembesök där en instruktör visar hur du använder spelaren för att läsa tidningen.</a:t>
            </a:r>
          </a:p>
          <a:p>
            <a:r>
              <a:rPr lang="sv-SE" dirty="0" smtClean="0"/>
              <a:t>Taltidningshjälpen </a:t>
            </a:r>
          </a:p>
          <a:p>
            <a:pPr lvl="1"/>
            <a:r>
              <a:rPr lang="sv-SE" dirty="0" smtClean="0"/>
              <a:t>installerar </a:t>
            </a:r>
            <a:r>
              <a:rPr lang="sv-SE" dirty="0"/>
              <a:t>utrustningen i </a:t>
            </a:r>
            <a:r>
              <a:rPr lang="sv-SE" dirty="0" smtClean="0"/>
              <a:t>hemmet</a:t>
            </a:r>
          </a:p>
          <a:p>
            <a:pPr lvl="1"/>
            <a:r>
              <a:rPr lang="sv-SE" dirty="0" smtClean="0"/>
              <a:t>visar </a:t>
            </a:r>
            <a:r>
              <a:rPr lang="sv-SE" dirty="0"/>
              <a:t>hur du ska använda </a:t>
            </a:r>
            <a:r>
              <a:rPr lang="sv-SE" dirty="0" smtClean="0"/>
              <a:t>taltidningsspelaren</a:t>
            </a:r>
          </a:p>
          <a:p>
            <a:pPr lvl="1"/>
            <a:r>
              <a:rPr lang="sv-SE" dirty="0" smtClean="0"/>
              <a:t>ser </a:t>
            </a:r>
            <a:r>
              <a:rPr lang="sv-SE" dirty="0"/>
              <a:t>till att allt </a:t>
            </a:r>
            <a:r>
              <a:rPr lang="sv-SE" dirty="0" smtClean="0"/>
              <a:t>fungerar</a:t>
            </a:r>
          </a:p>
          <a:p>
            <a:pPr lvl="1"/>
            <a:r>
              <a:rPr lang="sv-SE" dirty="0" smtClean="0"/>
              <a:t>erbjuder </a:t>
            </a:r>
            <a:r>
              <a:rPr lang="sv-SE" dirty="0"/>
              <a:t>support när du är </a:t>
            </a:r>
            <a:r>
              <a:rPr lang="sv-SE" dirty="0" smtClean="0"/>
              <a:t>prenumerant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Olika sätt att läsa taltidningen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Du </a:t>
            </a:r>
            <a:r>
              <a:rPr lang="sv-SE" dirty="0"/>
              <a:t>kan läsa taltidningen i en taltidningsspelare, i en </a:t>
            </a:r>
            <a:r>
              <a:rPr lang="sv-SE" dirty="0" err="1"/>
              <a:t>app</a:t>
            </a:r>
            <a:r>
              <a:rPr lang="sv-SE" dirty="0"/>
              <a:t> eller via datorn. På mobilen eller surfplattan används </a:t>
            </a:r>
            <a:r>
              <a:rPr lang="sv-SE" dirty="0" err="1"/>
              <a:t>appen</a:t>
            </a:r>
            <a:r>
              <a:rPr lang="sv-SE" dirty="0"/>
              <a:t> </a:t>
            </a:r>
            <a:r>
              <a:rPr lang="sv-SE" dirty="0" err="1"/>
              <a:t>Legimus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F070-D4A1-4BBC-95E2-C540A084EC01}" type="datetime1">
              <a:rPr lang="sv-SE" smtClean="0"/>
              <a:t>2018-10-09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DE8C-17E0-4539-9C15-C1E9D231907F}" type="slidenum">
              <a:rPr lang="sv-SE" smtClean="0"/>
              <a:pPr/>
              <a:t>9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7" y="3237706"/>
            <a:ext cx="2857500" cy="2019300"/>
          </a:xfrm>
          <a:prstGeom prst="rect">
            <a:avLst/>
          </a:prstGeom>
        </p:spPr>
      </p:pic>
      <p:pic>
        <p:nvPicPr>
          <p:cNvPr id="1026" name="Picture 2" descr="Bildresultat för legimus smartphon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94" y="3383882"/>
            <a:ext cx="3864046" cy="172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9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Cdag">
  <a:themeElements>
    <a:clrScheme name="Ltd">
      <a:dk1>
        <a:sysClr val="windowText" lastClr="000000"/>
      </a:dk1>
      <a:lt1>
        <a:sysClr val="window" lastClr="FFFFFF"/>
      </a:lt1>
      <a:dk2>
        <a:srgbClr val="F15060"/>
      </a:dk2>
      <a:lt2>
        <a:srgbClr val="E7E6E6"/>
      </a:lt2>
      <a:accent1>
        <a:srgbClr val="00B4E4"/>
      </a:accent1>
      <a:accent2>
        <a:srgbClr val="28B29A"/>
      </a:accent2>
      <a:accent3>
        <a:srgbClr val="FFD378"/>
      </a:accent3>
      <a:accent4>
        <a:srgbClr val="AEDDEF"/>
      </a:accent4>
      <a:accent5>
        <a:srgbClr val="6ACEC3"/>
      </a:accent5>
      <a:accent6>
        <a:srgbClr val="FAE9BA"/>
      </a:accent6>
      <a:hlink>
        <a:srgbClr val="0074A2"/>
      </a:hlink>
      <a:folHlink>
        <a:srgbClr val="0074A2"/>
      </a:folHlink>
    </a:clrScheme>
    <a:fontScheme name="Lt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td_standard.potx" id="{FEF96C68-2D30-4E1B-8B0F-0CAA4923FE69}" vid="{8D580CE8-B735-4893-B81A-1D003509B7C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AC92CF2061C10240851FF38CAA99F4B80305008A76E1EAC0BE80429A8C335E7FE56C22" ma:contentTypeVersion="201" ma:contentTypeDescription="Skapa ett nytt dokument." ma:contentTypeScope="" ma:versionID="3a814afe6403dabf17981c9408b5fbb2">
  <xsd:schema xmlns:xsd="http://www.w3.org/2001/XMLSchema" xmlns:xs="http://www.w3.org/2001/XMLSchema" xmlns:p="http://schemas.microsoft.com/office/2006/metadata/properties" xmlns:ns2="2f901946-e264-40a9-b252-19c7dedd3add" xmlns:ns3="c6056b2c-9b66-4941-ba4f-b114eec7ed26" targetNamespace="http://schemas.microsoft.com/office/2006/metadata/properties" ma:root="true" ma:fieldsID="5e0e576270ceee523ca5c109d921670f" ns2:_="" ns3:_="">
    <xsd:import namespace="2f901946-e264-40a9-b252-19c7dedd3add"/>
    <xsd:import namespace="c6056b2c-9b66-4941-ba4f-b114eec7ed26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TaxCatchAllLabel" minOccurs="0"/>
                <xsd:element ref="ns2:ib626626c2604ac096d2606abc0b50e1" minOccurs="0"/>
                <xsd:element ref="ns2:LD_OldDokumentstatus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j125def9988a4544907fddb4a09b1af5" minOccurs="0"/>
                <xsd:element ref="ns2:ib8be5378b304cd19503fe0f13c962e4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7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8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9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0" nillable="true" ma:displayName="Version" ma:internalName="LD_Version" ma:readOnly="false">
      <xsd:simpleType>
        <xsd:restriction base="dms:Text"/>
      </xsd:simpleType>
    </xsd:element>
    <xsd:element name="LD_GranskatAv" ma:index="11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2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3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TaxCatchAllLabel" ma:index="15" nillable="true" ma:displayName="Taxonomy Catch All Column1" ma:hidden="true" ma:list="{590d8321-ec3a-46c9-8bb0-088c8a285ba7}" ma:internalName="TaxCatchAllLabel" ma:readOnly="true" ma:showField="CatchAllDataLabel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b626626c2604ac096d2606abc0b50e1" ma:index="16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_OldDokumentstatus" ma:index="17" nillable="true" ma:displayName="Old Dokumentstatus" ma:hidden="true" ma:internalName="LD_OldDokumentstatus" ma:readOnly="false">
      <xsd:simpleType>
        <xsd:restriction base="dms:Text"/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90d8321-ec3a-46c9-8bb0-088c8a285ba7}" ma:internalName="TaxCatchAll" ma:showField="CatchAllData" ma:web="c6056b2c-9b66-4941-ba4f-b114eec7ed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56b2c-9b66-4941-ba4f-b114eec7ed26" elementFormDefault="qualified">
    <xsd:import namespace="http://schemas.microsoft.com/office/2006/documentManagement/types"/>
    <xsd:import namespace="http://schemas.microsoft.com/office/infopath/2007/PartnerControls"/>
    <xsd:element name="_dlc_DocId" ma:index="33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4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5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125def9988a4544907fddb4a09b1af5 xmlns="2f901946-e264-40a9-b252-19c7dedd3add">
      <Terms xmlns="http://schemas.microsoft.com/office/infopath/2007/PartnerControls"/>
    </j125def9988a4544907fddb4a09b1af5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/>
    </ib8be5378b304cd19503fe0f13c962e4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TaxCatchAll xmlns="2f901946-e264-40a9-b252-19c7dedd3add">
      <Value>33</Value>
      <Value>24</Value>
      <Value>1</Value>
    </TaxCatchAll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LD_Dokumentansvarig xmlns="2f901946-e264-40a9-b252-19c7dedd3add">
      <UserInfo>
        <DisplayName>Jansson Markus /Central förvaltning Personalenhet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OldPubliceringsstatus xmlns="2f901946-e264-40a9-b252-19c7dedd3add">Ej publicerat</LD_OldPubliceringsstatus>
    <LD_Publiceringsstatus xmlns="2f901946-e264-40a9-b252-19c7dedd3add">Publicerat</LD_Publiceringsstatus>
    <LD_Version xmlns="2f901946-e264-40a9-b252-19c7dedd3add">1.0</LD_Version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  <LD_DokumentID xmlns="2f901946-e264-40a9-b252-19c7dedd3add">
      <Url>http://ar.ltdalarna.se/arbetsrum/OHAR4G1Q/4G8V/_layouts/15/DocIdRedir.aspx?ID=JHXJTDKSTMXR-52983094-75</Url>
      <Description>JHXJTDKSTMXR-52983094-75</Description>
    </LD_DokumentID>
    <LD_Dokumentstatus xmlns="2f901946-e264-40a9-b252-19c7dedd3add">Publicerat</LD_Dokumentstatus>
    <LD_OldDokumentstatus xmlns="2f901946-e264-40a9-b252-19c7dedd3add" xsi:nil="true"/>
    <_dlc_DocId xmlns="c6056b2c-9b66-4941-ba4f-b114eec7ed26">JHXJTDKSTMXR-2145828690-66</_dlc_DocId>
    <_dlc_DocIdUrl xmlns="c6056b2c-9b66-4941-ba4f-b114eec7ed26">
      <Url>http://ar.ltdalarna.se/arbetsrum/OHAR4G1Q/publicerat/_layouts/15/DocIdRedir.aspx?ID=JHXJTDKSTMXR-2145828690-66</Url>
      <Description>JHXJTDKSTMXR-2145828690-66</Description>
    </_dlc_DocIdUrl>
  </documentManagement>
</p:properties>
</file>

<file path=customXml/item4.xml><?xml version="1.0" encoding="utf-8"?>
<?mso-contentType ?>
<SharedContentType xmlns="Microsoft.SharePoint.Taxonomy.ContentTypeSync" SourceId="e7769dcc-5dd1-4f02-a71f-f2e47d1eab4e" ContentTypeId="0x010100AC92CF2061C10240851FF38CAA99F4B80305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4A78146-02FC-4C55-ACAA-4BF3E4413C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c6056b2c-9b66-4941-ba4f-b114eec7ed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24E15-E290-4AB3-AE13-73E4633A1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FB3ADD-DCDF-4A07-9C45-CA476A044990}">
  <ds:schemaRefs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c6056b2c-9b66-4941-ba4f-b114eec7ed26"/>
    <ds:schemaRef ds:uri="http://schemas.microsoft.com/office/infopath/2007/PartnerControls"/>
    <ds:schemaRef ds:uri="2f901946-e264-40a9-b252-19c7dedd3add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484C385-DECA-4D9B-B118-080AB9D7E22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478D4579-C1D2-4EF2-99BE-026830888F5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Ltd_standard</Template>
  <TotalTime>292</TotalTime>
  <Words>428</Words>
  <Application>Microsoft Office PowerPoint</Application>
  <PresentationFormat>Bredbild</PresentationFormat>
  <Paragraphs>72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3" baseType="lpstr">
      <vt:lpstr>Arial</vt:lpstr>
      <vt:lpstr>VCdag</vt:lpstr>
      <vt:lpstr>Alla kan läsa  och hör sen!</vt:lpstr>
      <vt:lpstr>Bakgrund</vt:lpstr>
      <vt:lpstr>Vad är tillgängliga medier? </vt:lpstr>
      <vt:lpstr>PowerPoint-presentation</vt:lpstr>
      <vt:lpstr>Satsningar År 2</vt:lpstr>
      <vt:lpstr>Taltidning</vt:lpstr>
      <vt:lpstr>Hela papperstidningens innehåll </vt:lpstr>
      <vt:lpstr>Hjälp hela vägen </vt:lpstr>
      <vt:lpstr>Olika sätt att läsa taltidningen </vt:lpstr>
      <vt:lpstr>Talböcker i din spelare</vt:lpstr>
      <vt:lpstr>Gösta Arrelöv om taltidning och talböcker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 Standardmall</dc:title>
  <dc:creator>Jansson Markus /Central förvaltning Personalenhet /Falun</dc:creator>
  <cp:lastModifiedBy>Rosin Mats Olof Rune /Central förvaltning Hälso- och sjukvårdsenhet /Falun</cp:lastModifiedBy>
  <cp:revision>23</cp:revision>
  <cp:lastPrinted>2018-03-12T13:34:30Z</cp:lastPrinted>
  <dcterms:created xsi:type="dcterms:W3CDTF">2017-09-04T11:14:35Z</dcterms:created>
  <dcterms:modified xsi:type="dcterms:W3CDTF">2018-10-09T06:24:12Z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35d67994db9475aa58636ebfce59533">
    <vt:lpwstr>sv - svenska|fc4bf42e-8ca5-492e-bdac-5e5e0115cfa8</vt:lpwstr>
  </property>
  <property fmtid="{D5CDD505-2E9C-101B-9397-08002B2CF9AE}" pid="3" name="ContentTypeId">
    <vt:lpwstr>0x010100AC92CF2061C10240851FF38CAA99F4B80305008A76E1EAC0BE80429A8C335E7FE56C22</vt:lpwstr>
  </property>
  <property fmtid="{D5CDD505-2E9C-101B-9397-08002B2CF9AE}" pid="4" name="TaxCatchAll">
    <vt:lpwstr>7;#sv - svenska</vt:lpwstr>
  </property>
  <property fmtid="{D5CDD505-2E9C-101B-9397-08002B2CF9AE}" pid="5" name="LD_GallerForVerksamhet">
    <vt:lpwstr>33;#LD|30ac7822-68c2-42d2-8d58-accf1e3539f2</vt:lpwstr>
  </property>
  <property fmtid="{D5CDD505-2E9C-101B-9397-08002B2CF9AE}" pid="6" name="LD_Process">
    <vt:lpwstr/>
  </property>
  <property fmtid="{D5CDD505-2E9C-101B-9397-08002B2CF9AE}" pid="7" name="LD_Forfattning">
    <vt:lpwstr/>
  </property>
  <property fmtid="{D5CDD505-2E9C-101B-9397-08002B2CF9AE}" pid="8" name="LD_Nyckelord">
    <vt:lpwstr/>
  </property>
  <property fmtid="{D5CDD505-2E9C-101B-9397-08002B2CF9AE}" pid="9" name="LD_Dokumentsamling">
    <vt:lpwstr/>
  </property>
  <property fmtid="{D5CDD505-2E9C-101B-9397-08002B2CF9AE}" pid="10" name="LD_Dokumenttyp">
    <vt:lpwstr>24;#Standarddokument|4d12e0b9-1967-41ec-b4ec-5579d11176b8</vt:lpwstr>
  </property>
  <property fmtid="{D5CDD505-2E9C-101B-9397-08002B2CF9AE}" pid="11" name="eb7deb89d2814b7b90e1fef0bccd24ec">
    <vt:lpwstr/>
  </property>
  <property fmtid="{D5CDD505-2E9C-101B-9397-08002B2CF9AE}" pid="12" name="c37888536a3e4198892c360a23f46821">
    <vt:lpwstr/>
  </property>
  <property fmtid="{D5CDD505-2E9C-101B-9397-08002B2CF9AE}" pid="13" name="e4631235004c4161a9f23c41f2f2c9d6">
    <vt:lpwstr/>
  </property>
  <property fmtid="{D5CDD505-2E9C-101B-9397-08002B2CF9AE}" pid="14" name="LD_Diagnos">
    <vt:lpwstr/>
  </property>
  <property fmtid="{D5CDD505-2E9C-101B-9397-08002B2CF9AE}" pid="15" name="LD_Sprak">
    <vt:lpwstr>1;#sv - svenska|fc4bf42e-8ca5-492e-bdac-5e5e0115cfa8</vt:lpwstr>
  </property>
  <property fmtid="{D5CDD505-2E9C-101B-9397-08002B2CF9AE}" pid="16" name="LD_MeSHterm">
    <vt:lpwstr/>
  </property>
  <property fmtid="{D5CDD505-2E9C-101B-9397-08002B2CF9AE}" pid="17" name="_dlc_DocIdItemGuid">
    <vt:lpwstr>6cce21ac-93aa-4872-af29-9c16fe869c49</vt:lpwstr>
  </property>
  <property fmtid="{D5CDD505-2E9C-101B-9397-08002B2CF9AE}" pid="18" name="Granskning">
    <vt:lpwstr/>
  </property>
</Properties>
</file>