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42"/>
  </p:notesMasterIdLst>
  <p:handoutMasterIdLst>
    <p:handoutMasterId r:id="rId43"/>
  </p:handoutMasterIdLst>
  <p:sldIdLst>
    <p:sldId id="256" r:id="rId7"/>
    <p:sldId id="257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6433" autoAdjust="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5.xml"/><Relationship Id="rId1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2022-11-25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2022-11-25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434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8218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 smtClean="0"/>
          </a:p>
        </p:txBody>
      </p:sp>
      <p:sp>
        <p:nvSpPr>
          <p:cNvPr id="67588" name="Platshållare för sidfo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2737999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5448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6332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SE" sz="1200" b="0" baseline="0" dirty="0" smtClean="0"/>
              <a:t>Sätt upp skyltar vid entrén om pågående magsjuka. Informera besökare om vikten att även dem har god handhygien för att förhindra smittspridning. </a:t>
            </a:r>
            <a:endParaRPr lang="sv-S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Besökare till vårdenheten informeras om att det pågår ett utbrott och att det är olämpligt att samtidigt besöka andra enheter på grund av smittrisken.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984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Korttidsboende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5686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824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4818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697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696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latin typeface="Calibri" panose="020F0502020204030204" pitchFamily="34" charset="0"/>
              </a:rPr>
              <a:t>A och B orsakar typisk influensasjukdom</a:t>
            </a:r>
          </a:p>
          <a:p>
            <a:r>
              <a:rPr lang="sv-SE" b="1" dirty="0" smtClean="0">
                <a:latin typeface="Calibri" panose="020F0502020204030204" pitchFamily="34" charset="0"/>
              </a:rPr>
              <a:t>A allvarligare </a:t>
            </a:r>
            <a:r>
              <a:rPr lang="sv-SE" dirty="0" smtClean="0">
                <a:latin typeface="Calibri" panose="020F0502020204030204" pitchFamily="34" charset="0"/>
              </a:rPr>
              <a:t>symptom</a:t>
            </a:r>
          </a:p>
          <a:p>
            <a:r>
              <a:rPr lang="sv-SE" b="1" dirty="0" smtClean="0">
                <a:latin typeface="Calibri" panose="020F0502020204030204" pitchFamily="34" charset="0"/>
              </a:rPr>
              <a:t>B mildare </a:t>
            </a:r>
            <a:r>
              <a:rPr lang="sv-SE" dirty="0" smtClean="0">
                <a:latin typeface="Calibri" panose="020F0502020204030204" pitchFamily="34" charset="0"/>
              </a:rPr>
              <a:t>sjukdom, oftast senare på säsongen</a:t>
            </a:r>
          </a:p>
          <a:p>
            <a:endParaRPr lang="sv-SE" sz="1100" dirty="0" smtClean="0">
              <a:latin typeface="Calibri" panose="020F0502020204030204" pitchFamily="34" charset="0"/>
            </a:endParaRPr>
          </a:p>
          <a:p>
            <a:r>
              <a:rPr lang="sv-SE" sz="1100" dirty="0" smtClean="0">
                <a:latin typeface="Calibri" panose="020F0502020204030204" pitchFamily="34" charset="0"/>
              </a:rPr>
              <a:t>C ger ännu mildare symptom, ”märks inte”</a:t>
            </a:r>
          </a:p>
          <a:p>
            <a:r>
              <a:rPr lang="sv-SE" sz="1100" dirty="0" smtClean="0">
                <a:latin typeface="Calibri" panose="020F0502020204030204" pitchFamily="34" charset="0"/>
              </a:rPr>
              <a:t>D: inte hos människa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0785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err="1" smtClean="0"/>
              <a:t>Virkon</a:t>
            </a:r>
            <a:r>
              <a:rPr lang="sv-SE" baseline="0" dirty="0" smtClean="0"/>
              <a:t> har en verkningstid på 10 minuter. Det betyder att ytan måste vara blöt i minst 10 minuter för att </a:t>
            </a:r>
            <a:r>
              <a:rPr lang="sv-SE" baseline="0" dirty="0" err="1" smtClean="0"/>
              <a:t>virkonet</a:t>
            </a:r>
            <a:r>
              <a:rPr lang="sv-SE" baseline="0" dirty="0" smtClean="0"/>
              <a:t> ska hinna döda smittämnet.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Lämnar vit </a:t>
            </a:r>
            <a:r>
              <a:rPr lang="sv-SE" baseline="0" dirty="0" err="1" smtClean="0"/>
              <a:t>flammighet</a:t>
            </a:r>
            <a:r>
              <a:rPr lang="sv-SE" baseline="0" dirty="0" smtClean="0"/>
              <a:t> på ytor, torka bort </a:t>
            </a:r>
            <a:r>
              <a:rPr lang="sv-SE" baseline="0" smtClean="0"/>
              <a:t>med fuktad duk.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2721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Ofta slutar man städa</a:t>
            </a:r>
            <a:r>
              <a:rPr lang="sv-SE" baseline="0" dirty="0" smtClean="0"/>
              <a:t> vid magsjuka, tvärt om (!) viktigt med städning!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05274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73592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textiler tvättas.</a:t>
            </a: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9280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13296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="1" dirty="0" smtClean="0">
                <a:latin typeface="Bodoni MT" panose="02070603080606020203" pitchFamily="18" charset="0"/>
              </a:rPr>
              <a:t>Infektionsdos 18 virus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="1" dirty="0" smtClean="0">
                <a:latin typeface="Bodoni MT" panose="02070603080606020203" pitchFamily="18" charset="0"/>
              </a:rPr>
              <a:t>Utsöndras i mycket stort antal </a:t>
            </a:r>
            <a:endParaRPr lang="sv-SE" altLang="sv-SE" sz="1200" b="0" dirty="0" smtClean="0">
              <a:latin typeface="Bodoni MT" panose="02070603080606020203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600" dirty="0" smtClean="0">
                <a:latin typeface="Bodoni MT" panose="02070603080606020203" pitchFamily="18" charset="0"/>
              </a:rPr>
              <a:t>30 miljoner viruspartiklar vid en kräkning.</a:t>
            </a:r>
            <a:r>
              <a:rPr lang="sv-SE" altLang="sv-SE" sz="1600" baseline="0" dirty="0" smtClean="0">
                <a:latin typeface="Bodoni MT" panose="02070603080606020203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600" baseline="0" dirty="0" smtClean="0">
                <a:latin typeface="Bodoni MT" panose="02070603080606020203" pitchFamily="18" charset="0"/>
              </a:rPr>
              <a:t>En droppe kräkning eller avföring kan innehålla miljontals virus</a:t>
            </a:r>
            <a:r>
              <a:rPr lang="sv-SE" altLang="sv-SE" sz="1200" baseline="0" dirty="0" smtClean="0">
                <a:latin typeface="Bodoni MT" panose="02070603080606020203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aseline="0" dirty="0" smtClean="0">
                <a:latin typeface="Bodoni MT" panose="02070603080606020203" pitchFamily="18" charset="0"/>
              </a:rPr>
              <a:t>Den mängd virus som får plats på ett knappnålshuvud räcker för att smitta mer än 1000 personer.</a:t>
            </a:r>
            <a:endParaRPr lang="sv-SE" altLang="sv-SE" sz="1200" dirty="0" smtClean="0">
              <a:latin typeface="Bodoni MT" panose="02070603080606020203" pitchFamily="18" charset="0"/>
            </a:endParaRPr>
          </a:p>
          <a:p>
            <a:r>
              <a:rPr lang="sv-SE" dirty="0" smtClean="0"/>
              <a:t>Immunitet efter genomgången sjukdom är kortvarig och virus inom gruppen har olika genetiska</a:t>
            </a:r>
            <a:r>
              <a:rPr lang="sv-SE" baseline="0" dirty="0" smtClean="0"/>
              <a:t> uppsättningar</a:t>
            </a:r>
            <a:r>
              <a:rPr lang="sv-SE" dirty="0" smtClean="0"/>
              <a:t>, vilket innebär att man kan bli sjuk flera gånger. </a:t>
            </a:r>
          </a:p>
          <a:p>
            <a:endParaRPr lang="sv-SE" dirty="0" smtClean="0"/>
          </a:p>
          <a:p>
            <a:r>
              <a:rPr lang="sv-SE" b="1" dirty="0" smtClean="0"/>
              <a:t>Överlevnad</a:t>
            </a:r>
          </a:p>
          <a:p>
            <a:r>
              <a:rPr lang="sv-SE" b="0" dirty="0" smtClean="0"/>
              <a:t>Ca 2 veckor, ibland längre</a:t>
            </a: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7424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Riskgrupper att drabbas av allvarlig sjukdom p.g.a. influensa:</a:t>
            </a:r>
          </a:p>
          <a:p>
            <a:r>
              <a:rPr lang="sv-SE" dirty="0" smtClean="0"/>
              <a:t>Äldre personer </a:t>
            </a:r>
          </a:p>
          <a:p>
            <a:r>
              <a:rPr lang="sv-SE" dirty="0" err="1" smtClean="0"/>
              <a:t>immunsupprimerade</a:t>
            </a:r>
            <a:r>
              <a:rPr lang="sv-SE" dirty="0" smtClean="0"/>
              <a:t> </a:t>
            </a:r>
          </a:p>
          <a:p>
            <a:r>
              <a:rPr lang="sv-SE" dirty="0" smtClean="0"/>
              <a:t>svår kronisk sjukdom </a:t>
            </a:r>
            <a:r>
              <a:rPr lang="sv-SE" dirty="0" err="1" smtClean="0"/>
              <a:t>inkl</a:t>
            </a:r>
            <a:r>
              <a:rPr lang="sv-SE" dirty="0" smtClean="0"/>
              <a:t> </a:t>
            </a:r>
            <a:r>
              <a:rPr lang="sv-SE" dirty="0" err="1" smtClean="0"/>
              <a:t>hjärt</a:t>
            </a:r>
            <a:r>
              <a:rPr lang="sv-SE" dirty="0" smtClean="0"/>
              <a:t> och </a:t>
            </a:r>
            <a:r>
              <a:rPr lang="sv-SE" dirty="0" err="1" smtClean="0"/>
              <a:t>lung</a:t>
            </a:r>
            <a:endParaRPr lang="sv-SE" dirty="0" smtClean="0"/>
          </a:p>
          <a:p>
            <a:r>
              <a:rPr lang="sv-SE" dirty="0" smtClean="0"/>
              <a:t>gravida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2768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NYTT Man trycker hårdare på behandling och profylax av riskgrupper </a:t>
            </a:r>
            <a:r>
              <a:rPr lang="sv-SE" sz="1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(samma grupper som rekommenderas vaccination)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924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Rekommenderas</a:t>
            </a:r>
            <a:r>
              <a:rPr lang="sv-SE" baseline="0" dirty="0" smtClean="0"/>
              <a:t> till dem med kroniska sjukdomar och riskgrupp.</a:t>
            </a:r>
          </a:p>
          <a:p>
            <a:r>
              <a:rPr lang="sv-SE" baseline="0" dirty="0" smtClean="0"/>
              <a:t>Gravida från vecka 12 NYTT tidigare v 16</a:t>
            </a:r>
          </a:p>
          <a:p>
            <a:r>
              <a:rPr lang="sv-SE" baseline="0" dirty="0" smtClean="0"/>
              <a:t>Personer över 65 år</a:t>
            </a:r>
          </a:p>
          <a:p>
            <a:r>
              <a:rPr lang="sv-SE" baseline="0" dirty="0" smtClean="0"/>
              <a:t>Vård och omsorgspersonal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6961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8421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8065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b="1" baseline="0" dirty="0" smtClean="0"/>
              <a:t>Symtom</a:t>
            </a:r>
            <a:endParaRPr lang="sv-SE" sz="1600" b="1" dirty="0" smtClean="0"/>
          </a:p>
          <a:p>
            <a:r>
              <a:rPr lang="sv-SE" sz="1600" dirty="0" smtClean="0"/>
              <a:t>Kräkningar</a:t>
            </a:r>
            <a:r>
              <a:rPr lang="sv-SE" sz="1600" baseline="0" dirty="0" smtClean="0"/>
              <a:t> och diarréer är inte alltid vinterkräksjuka, viktigt att tänka på att andra allvarliga infektioner kan debutera med liknande symtom, te x blodförgiftning.</a:t>
            </a:r>
            <a:endParaRPr lang="sv-SE" sz="1600" dirty="0" smtClean="0"/>
          </a:p>
          <a:p>
            <a:r>
              <a:rPr lang="sv-SE" sz="1600" b="1" dirty="0" smtClean="0"/>
              <a:t>Smittsamhet</a:t>
            </a:r>
          </a:p>
          <a:p>
            <a:r>
              <a:rPr lang="sv-SE" sz="1600" dirty="0" smtClean="0"/>
              <a:t>Ofta kan man</a:t>
            </a:r>
            <a:r>
              <a:rPr lang="sv-SE" sz="1600" baseline="0" dirty="0" smtClean="0"/>
              <a:t> påvisa </a:t>
            </a:r>
            <a:r>
              <a:rPr lang="sv-SE" sz="1600" baseline="0" dirty="0" err="1" smtClean="0"/>
              <a:t>calici</a:t>
            </a:r>
            <a:r>
              <a:rPr lang="sv-SE" sz="1600" baseline="0" dirty="0" smtClean="0"/>
              <a:t> i avföring under flera veckor efter alla symtom försvunnit. </a:t>
            </a:r>
          </a:p>
          <a:p>
            <a:r>
              <a:rPr lang="sv-SE" sz="1600" baseline="0" dirty="0" smtClean="0"/>
              <a:t>Svårt att avgöra hur länge man är smittsam men viruset blir mindre sjukdomsframkallande med tiden. </a:t>
            </a:r>
          </a:p>
          <a:p>
            <a:r>
              <a:rPr lang="sv-SE" sz="1600" baseline="0" dirty="0" smtClean="0"/>
              <a:t>Symtomen sprider smittan.</a:t>
            </a:r>
          </a:p>
          <a:p>
            <a:endParaRPr lang="sv-SE" sz="16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8915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392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Viruseftermiddag </a:t>
            </a:r>
            <a:br>
              <a:rPr lang="sv-SE" dirty="0" smtClean="0"/>
            </a:br>
            <a:r>
              <a:rPr lang="sv-SE" sz="3200" dirty="0" err="1"/>
              <a:t>C</a:t>
            </a:r>
            <a:r>
              <a:rPr lang="sv-SE" sz="3200" dirty="0" err="1" smtClean="0"/>
              <a:t>alici</a:t>
            </a:r>
            <a:r>
              <a:rPr lang="sv-SE" sz="3200" dirty="0" smtClean="0"/>
              <a:t> och influensa –hur skyddar vi patienterna och personalen?</a:t>
            </a:r>
            <a:endParaRPr lang="sv-SE" sz="32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5547210"/>
            <a:ext cx="9144000" cy="759805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Annica Blomkvist och Michaela Skytt</a:t>
            </a:r>
          </a:p>
          <a:p>
            <a:r>
              <a:rPr lang="sv-SE" dirty="0" smtClean="0"/>
              <a:t>Hygiensjuksköterskor - Smittskydd och vårdhygien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088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Vaccination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Den viktigaste förebyggande åtgärden!</a:t>
            </a:r>
          </a:p>
          <a:p>
            <a:pPr marL="0" indent="0" algn="ctr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Skyddseffekt ca 60 %</a:t>
            </a:r>
          </a:p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(risk att insjukna över huvud taget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Skyddar mot allvarlig sjukdom</a:t>
            </a:r>
          </a:p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7112008" y="2078182"/>
            <a:ext cx="3842327" cy="221599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Vaccinationsstart </a:t>
            </a:r>
            <a:r>
              <a:rPr lang="sv-SE" sz="2400" b="1" dirty="0">
                <a:solidFill>
                  <a:srgbClr val="FF0000"/>
                </a:solidFill>
                <a:latin typeface="Berlin Sans FB Demi" panose="020E0802020502020306" pitchFamily="34" charset="0"/>
              </a:rPr>
              <a:t>för </a:t>
            </a:r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riskgrupper</a:t>
            </a:r>
            <a:r>
              <a:rPr lang="sv-SE" sz="2400" b="1" dirty="0">
                <a:solidFill>
                  <a:srgbClr val="FF0000"/>
                </a:solidFill>
                <a:latin typeface="Berlin Sans FB Demi" panose="020E0802020502020306" pitchFamily="34" charset="0"/>
              </a:rPr>
              <a:t> </a:t>
            </a:r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8:e november</a:t>
            </a:r>
          </a:p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(lite tidigare på SÄBO)</a:t>
            </a:r>
          </a:p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För vårdpersonal 22:a november</a:t>
            </a:r>
            <a:endParaRPr lang="sv-SE" sz="2400" b="1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61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skyddar vi oss mot influensa?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Basala hygienrutiner och skyddsutrustning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Vaccination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8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Placering av patienter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9493" y="1825625"/>
            <a:ext cx="488091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/>
              <a:t>På primärvårdsmottagning och akutmottagning</a:t>
            </a:r>
            <a:endParaRPr lang="sv-SE" dirty="0"/>
          </a:p>
          <a:p>
            <a:r>
              <a:rPr lang="sv-SE" dirty="0" smtClean="0"/>
              <a:t>Patient </a:t>
            </a:r>
            <a:r>
              <a:rPr lang="sv-SE" dirty="0"/>
              <a:t>med misstänkt eller konstaterad influensa ska </a:t>
            </a:r>
            <a:r>
              <a:rPr lang="sv-SE" dirty="0" smtClean="0"/>
              <a:t>direkt </a:t>
            </a:r>
            <a:r>
              <a:rPr lang="sv-SE" dirty="0"/>
              <a:t>visas in på </a:t>
            </a:r>
            <a:r>
              <a:rPr lang="sv-SE" dirty="0" smtClean="0"/>
              <a:t>enkelrum. Håll dörren stängd </a:t>
            </a:r>
          </a:p>
          <a:p>
            <a:r>
              <a:rPr lang="sv-SE" dirty="0" smtClean="0"/>
              <a:t>Kontakt </a:t>
            </a:r>
            <a:r>
              <a:rPr lang="sv-SE" dirty="0"/>
              <a:t>med övriga patienter minimeras</a:t>
            </a:r>
          </a:p>
          <a:p>
            <a:r>
              <a:rPr lang="sv-SE" dirty="0"/>
              <a:t>All provtagning bör ske inne på undersökningsrummet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13156" y="1825625"/>
            <a:ext cx="560996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 smtClean="0"/>
              <a:t>Inom slutenvården</a:t>
            </a:r>
            <a:endParaRPr lang="sv-SE" dirty="0"/>
          </a:p>
          <a:p>
            <a:r>
              <a:rPr lang="sv-SE" dirty="0" smtClean="0"/>
              <a:t>Patient </a:t>
            </a:r>
            <a:r>
              <a:rPr lang="sv-SE" dirty="0"/>
              <a:t>med misstänkt eller konstaterad influensa bör isoleras på enkelrum </a:t>
            </a:r>
            <a:r>
              <a:rPr lang="sv-SE" dirty="0" smtClean="0"/>
              <a:t>med eget hygienutrymme och </a:t>
            </a:r>
            <a:r>
              <a:rPr lang="sv-SE" dirty="0"/>
              <a:t>stängd dörr. </a:t>
            </a:r>
          </a:p>
          <a:p>
            <a:r>
              <a:rPr lang="sv-SE" dirty="0" smtClean="0"/>
              <a:t>Vid </a:t>
            </a:r>
            <a:r>
              <a:rPr lang="sv-SE" dirty="0"/>
              <a:t>fall av influensa </a:t>
            </a:r>
            <a:r>
              <a:rPr lang="sv-SE" dirty="0" smtClean="0"/>
              <a:t>på </a:t>
            </a:r>
            <a:r>
              <a:rPr lang="sv-SE" dirty="0" err="1" smtClean="0"/>
              <a:t>flersal</a:t>
            </a:r>
            <a:r>
              <a:rPr lang="sv-SE" dirty="0" smtClean="0"/>
              <a:t>:</a:t>
            </a:r>
          </a:p>
          <a:p>
            <a:pPr lvl="1"/>
            <a:r>
              <a:rPr lang="sv-SE" dirty="0" smtClean="0"/>
              <a:t>Patienten som insjuknat i influensa flyttas till enkelrum</a:t>
            </a:r>
          </a:p>
          <a:p>
            <a:pPr lvl="1"/>
            <a:r>
              <a:rPr lang="sv-SE" dirty="0" smtClean="0"/>
              <a:t>Övriga patienter på salen vårdas kvar där men inga nya patienter läggs in förrän inkubationstiden passerat.</a:t>
            </a: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74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Disk/Tvätt/Avfall/Städning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8" y="1825625"/>
            <a:ext cx="11224726" cy="4351338"/>
          </a:xfrm>
        </p:spPr>
        <p:txBody>
          <a:bodyPr/>
          <a:lstStyle/>
          <a:p>
            <a:r>
              <a:rPr lang="sv-SE" dirty="0" smtClean="0"/>
              <a:t>Disk 		Hanteras som vanlig disk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Tvätt		Hanteras som vanlig tvätt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Avfall		Hanteras som vanligt avfall</a:t>
            </a:r>
          </a:p>
          <a:p>
            <a:endParaRPr lang="sv-SE" dirty="0" smtClean="0"/>
          </a:p>
          <a:p>
            <a:r>
              <a:rPr lang="sv-SE" dirty="0" smtClean="0"/>
              <a:t>Städning		Städas som vanligt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6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Calicivirus</a:t>
            </a:r>
            <a:r>
              <a:rPr lang="sv-SE" dirty="0" smtClean="0"/>
              <a:t>/vinterkräksjuka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70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521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Bakgrund om </a:t>
            </a:r>
            <a:r>
              <a:rPr lang="sv-SE" altLang="sv-S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calicivirus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1145649" y="2087417"/>
            <a:ext cx="9872871" cy="4433455"/>
          </a:xfrm>
        </p:spPr>
        <p:txBody>
          <a:bodyPr/>
          <a:lstStyle/>
          <a:p>
            <a:r>
              <a:rPr lang="sv-SE" altLang="sv-SE" dirty="0">
                <a:latin typeface="Arial" panose="020B0604020202020204" pitchFamily="34" charset="0"/>
                <a:cs typeface="Arial" panose="020B0604020202020204" pitchFamily="34" charset="0"/>
              </a:rPr>
              <a:t>Små virus som kommer tillbaka varje år i ny skepnad</a:t>
            </a:r>
            <a:r>
              <a:rPr lang="sv-SE" alt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altLang="sv-S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Uppträder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oftast nov-april, topp jan-mars</a:t>
            </a: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Vistelse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inomhus; närkontakt</a:t>
            </a: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Förekommer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även sporadiskt sommartid</a:t>
            </a:r>
          </a:p>
        </p:txBody>
      </p:sp>
    </p:spTree>
    <p:extLst>
      <p:ext uri="{BB962C8B-B14F-4D97-AF65-F5344CB8AC3E}">
        <p14:creationId xmlns:p14="http://schemas.microsoft.com/office/powerpoint/2010/main" val="3119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68778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Provtagning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sv-SE" altLang="sv-SE" dirty="0" smtClean="0"/>
          </a:p>
          <a:p>
            <a:r>
              <a:rPr lang="sv-SE" altLang="sv-SE" dirty="0"/>
              <a:t>Ej rutinmässigt. Tas ofta på några personer initialt vid utbrott för att fastställa orsaken.</a:t>
            </a:r>
          </a:p>
          <a:p>
            <a:r>
              <a:rPr lang="sv-SE" altLang="sv-SE" dirty="0" smtClean="0"/>
              <a:t>Avföringsprov</a:t>
            </a:r>
            <a:r>
              <a:rPr lang="sv-SE" altLang="sv-SE" dirty="0"/>
              <a:t>. PCR. </a:t>
            </a:r>
            <a:endParaRPr lang="sv-SE" altLang="sv-SE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v-SE" altLang="sv-SE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v-SE" alt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7" y="1195755"/>
            <a:ext cx="7895256" cy="502807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Inkubationstid: 12-48 timmar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Symtom: illamående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kräkningar, diarré, buksmärtor, huvudvärk, yrsel och feber.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Debuterar snabbt. Varaktighet 1-2 dygn.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Smittade personer kan vanligen sprida smitta upp till två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dygn efter symtomfrihet,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ibland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längre.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Sjukdomen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är självläkande inom några dygn.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Eftersom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genomgången infektion bara ger ett kortvarigt skydd kan man drabbas flera gånger under kort tid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Återinsjuknanden är ganska vanliga. </a:t>
            </a:r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Vanligt att flera blir smittade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1403927" y="342839"/>
            <a:ext cx="91923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altLang="sv-SE" sz="40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Symtom vid </a:t>
            </a:r>
            <a:r>
              <a:rPr lang="sv-SE" altLang="sv-SE" sz="4000" b="1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calicivirus</a:t>
            </a:r>
            <a:endParaRPr lang="sv-SE" sz="40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24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6" y="2318141"/>
            <a:ext cx="9872871" cy="443100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sv-SE" sz="4800" b="1" dirty="0" smtClean="0">
                <a:solidFill>
                  <a:srgbClr val="FF0000"/>
                </a:solidFill>
                <a:latin typeface="+mj-lt"/>
              </a:rPr>
              <a:t>Smittvägar</a:t>
            </a:r>
          </a:p>
          <a:p>
            <a:pPr marL="45720" indent="0" algn="ctr">
              <a:buNone/>
            </a:pPr>
            <a:r>
              <a:rPr lang="sv-SE" sz="4800" b="1" dirty="0" err="1" smtClean="0">
                <a:solidFill>
                  <a:srgbClr val="FF0000"/>
                </a:solidFill>
                <a:latin typeface="+mj-lt"/>
              </a:rPr>
              <a:t>calici</a:t>
            </a:r>
            <a:endParaRPr lang="sv-SE" sz="4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7" name="Ellips 6"/>
          <p:cNvSpPr/>
          <p:nvPr/>
        </p:nvSpPr>
        <p:spPr>
          <a:xfrm>
            <a:off x="1375851" y="1487157"/>
            <a:ext cx="2096219" cy="76590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sv-SE" sz="1600" dirty="0" smtClean="0">
              <a:solidFill>
                <a:schemeClr val="tx2"/>
              </a:solidFill>
              <a:latin typeface="Bodoni MT" panose="02070603080606020203" pitchFamily="18" charset="0"/>
            </a:endParaRPr>
          </a:p>
          <a:p>
            <a:pPr algn="ctr">
              <a:defRPr/>
            </a:pPr>
            <a:r>
              <a:rPr lang="sv-SE" sz="1600" b="1" dirty="0" smtClean="0">
                <a:solidFill>
                  <a:schemeClr val="tx1"/>
                </a:solidFill>
                <a:latin typeface="Bodoni MT" panose="02070603080606020203" pitchFamily="18" charset="0"/>
              </a:rPr>
              <a:t>Luftburen </a:t>
            </a: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smitta</a:t>
            </a:r>
          </a:p>
          <a:p>
            <a:pPr algn="ctr">
              <a:defRPr/>
            </a:pPr>
            <a:endParaRPr lang="sv-SE" sz="1600" b="1" dirty="0">
              <a:solidFill>
                <a:schemeClr val="tx1"/>
              </a:solidFill>
              <a:latin typeface="Bodoni MT" panose="02070603080606020203" pitchFamily="18" charset="0"/>
            </a:endParaRPr>
          </a:p>
        </p:txBody>
      </p:sp>
      <p:sp>
        <p:nvSpPr>
          <p:cNvPr id="8" name="Ellips 7"/>
          <p:cNvSpPr/>
          <p:nvPr/>
        </p:nvSpPr>
        <p:spPr>
          <a:xfrm>
            <a:off x="1375851" y="3597311"/>
            <a:ext cx="2096219" cy="8028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Blodsmitta</a:t>
            </a:r>
          </a:p>
        </p:txBody>
      </p:sp>
      <p:sp>
        <p:nvSpPr>
          <p:cNvPr id="9" name="Ellips 8"/>
          <p:cNvSpPr/>
          <p:nvPr/>
        </p:nvSpPr>
        <p:spPr>
          <a:xfrm>
            <a:off x="4831349" y="4400190"/>
            <a:ext cx="2096219" cy="85299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Kontaktsmitta</a:t>
            </a:r>
          </a:p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direkt och indirekt</a:t>
            </a:r>
          </a:p>
        </p:txBody>
      </p:sp>
      <p:sp>
        <p:nvSpPr>
          <p:cNvPr id="10" name="Ellips 9"/>
          <p:cNvSpPr/>
          <p:nvPr/>
        </p:nvSpPr>
        <p:spPr>
          <a:xfrm>
            <a:off x="8666922" y="1487157"/>
            <a:ext cx="1949569" cy="86863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Tarmsmitta</a:t>
            </a:r>
          </a:p>
        </p:txBody>
      </p:sp>
      <p:sp>
        <p:nvSpPr>
          <p:cNvPr id="11" name="Ellips 10"/>
          <p:cNvSpPr/>
          <p:nvPr/>
        </p:nvSpPr>
        <p:spPr>
          <a:xfrm>
            <a:off x="8735359" y="3597311"/>
            <a:ext cx="1880558" cy="79903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Droppsmitta</a:t>
            </a:r>
          </a:p>
        </p:txBody>
      </p:sp>
      <p:sp>
        <p:nvSpPr>
          <p:cNvPr id="12" name="Vänsterpil 11"/>
          <p:cNvSpPr/>
          <p:nvPr/>
        </p:nvSpPr>
        <p:spPr>
          <a:xfrm>
            <a:off x="10240297" y="1704608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Vänsterpil 12"/>
          <p:cNvSpPr/>
          <p:nvPr/>
        </p:nvSpPr>
        <p:spPr>
          <a:xfrm>
            <a:off x="10292805" y="3760193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Vänsterpil 13"/>
          <p:cNvSpPr/>
          <p:nvPr/>
        </p:nvSpPr>
        <p:spPr>
          <a:xfrm>
            <a:off x="6579179" y="4590150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0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4063" y="325913"/>
            <a:ext cx="9875520" cy="1356360"/>
          </a:xfrm>
        </p:spPr>
        <p:txBody>
          <a:bodyPr/>
          <a:lstStyle/>
          <a:p>
            <a:pPr algn="ctr"/>
            <a:r>
              <a:rPr lang="sv-SE" altLang="sv-SE" dirty="0" smtClean="0"/>
              <a:t>Tarmsmitta</a:t>
            </a:r>
            <a:endParaRPr lang="sv-SE" altLang="sv-SE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24982" y="1897712"/>
            <a:ext cx="4282210" cy="4114800"/>
          </a:xfrm>
        </p:spPr>
        <p:txBody>
          <a:bodyPr/>
          <a:lstStyle/>
          <a:p>
            <a:r>
              <a:rPr lang="sv-SE" altLang="sv-SE" sz="2800" dirty="0">
                <a:solidFill>
                  <a:schemeClr val="tx1"/>
                </a:solidFill>
              </a:rPr>
              <a:t>Smittämnen i </a:t>
            </a:r>
            <a:r>
              <a:rPr lang="sv-SE" altLang="sv-SE" sz="2800" dirty="0" smtClean="0">
                <a:solidFill>
                  <a:schemeClr val="tx1"/>
                </a:solidFill>
              </a:rPr>
              <a:t>avföringen  når </a:t>
            </a:r>
            <a:r>
              <a:rPr lang="sv-SE" altLang="sv-SE" sz="2800" dirty="0">
                <a:solidFill>
                  <a:schemeClr val="tx1"/>
                </a:solidFill>
              </a:rPr>
              <a:t>munnen </a:t>
            </a:r>
          </a:p>
          <a:p>
            <a:r>
              <a:rPr lang="sv-SE" altLang="sv-SE" sz="2800" dirty="0">
                <a:solidFill>
                  <a:schemeClr val="tx1"/>
                </a:solidFill>
              </a:rPr>
              <a:t>Förorenat vatten </a:t>
            </a:r>
            <a:r>
              <a:rPr lang="sv-SE" altLang="sv-SE" sz="2800" dirty="0" smtClean="0">
                <a:solidFill>
                  <a:schemeClr val="tx1"/>
                </a:solidFill>
              </a:rPr>
              <a:t>eller livsmedel </a:t>
            </a:r>
            <a:r>
              <a:rPr lang="sv-SE" altLang="sv-SE" sz="2800" dirty="0">
                <a:solidFill>
                  <a:schemeClr val="tx1"/>
                </a:solidFill>
              </a:rPr>
              <a:t>kan orsaka sjukdom</a:t>
            </a:r>
            <a:r>
              <a:rPr lang="sv-SE" altLang="sv-SE" sz="2800" dirty="0">
                <a:solidFill>
                  <a:schemeClr val="tx1"/>
                </a:solidFill>
                <a:latin typeface="Bodoni MT" panose="02070603080606020203" pitchFamily="18" charset="0"/>
              </a:rPr>
              <a:t>	</a:t>
            </a:r>
          </a:p>
          <a:p>
            <a:pPr>
              <a:buFontTx/>
              <a:buNone/>
            </a:pPr>
            <a:r>
              <a:rPr lang="sv-SE" altLang="sv-SE" sz="2400" dirty="0"/>
              <a:t>		</a:t>
            </a:r>
            <a:r>
              <a:rPr lang="sv-SE" altLang="sv-SE" sz="2000" dirty="0"/>
              <a:t>									                                                                                         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436841" y="1779443"/>
            <a:ext cx="5609253" cy="4351338"/>
          </a:xfrm>
        </p:spPr>
        <p:txBody>
          <a:bodyPr>
            <a:noAutofit/>
          </a:bodyPr>
          <a:lstStyle/>
          <a:p>
            <a:r>
              <a:rPr lang="sv-SE" altLang="sv-SE" sz="2400" dirty="0"/>
              <a:t>Bakterier</a:t>
            </a:r>
          </a:p>
          <a:p>
            <a:pPr>
              <a:buFontTx/>
              <a:buNone/>
            </a:pPr>
            <a:r>
              <a:rPr lang="sv-SE" altLang="sv-SE" sz="2400" b="1" dirty="0">
                <a:solidFill>
                  <a:schemeClr val="tx1"/>
                </a:solidFill>
              </a:rPr>
              <a:t>     </a:t>
            </a:r>
            <a:r>
              <a:rPr lang="sv-SE" altLang="sv-SE" sz="2400" b="1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smtClean="0">
                <a:solidFill>
                  <a:schemeClr val="tx1"/>
                </a:solidFill>
              </a:rPr>
              <a:t>Salmonella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Shigella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-Campylobakter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Clostridiodes</a:t>
            </a:r>
            <a:r>
              <a:rPr lang="sv-SE" altLang="sv-SE" sz="2400" dirty="0" smtClean="0">
                <a:solidFill>
                  <a:schemeClr val="tx1"/>
                </a:solidFill>
              </a:rPr>
              <a:t> 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difficile</a:t>
            </a:r>
            <a:endParaRPr lang="sv-SE" altLang="sv-SE" sz="2400" dirty="0">
              <a:solidFill>
                <a:schemeClr val="tx1"/>
              </a:solidFill>
            </a:endParaRPr>
          </a:p>
          <a:p>
            <a:r>
              <a:rPr lang="sv-SE" altLang="sv-SE" sz="2400" dirty="0"/>
              <a:t>Virus</a:t>
            </a:r>
          </a:p>
          <a:p>
            <a:pPr>
              <a:buFontTx/>
              <a:buNone/>
            </a:pPr>
            <a:r>
              <a:rPr lang="sv-SE" altLang="sv-SE" sz="2400" b="1" dirty="0">
                <a:solidFill>
                  <a:schemeClr val="tx1"/>
                </a:solidFill>
              </a:rPr>
              <a:t> 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-Rotavirus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 smtClean="0">
                <a:solidFill>
                  <a:srgbClr val="FF0000"/>
                </a:solidFill>
              </a:rPr>
              <a:t>      - </a:t>
            </a:r>
            <a:r>
              <a:rPr lang="sv-SE" altLang="sv-SE" sz="2400" b="1" dirty="0" err="1" smtClean="0">
                <a:solidFill>
                  <a:srgbClr val="FF0000"/>
                </a:solidFill>
              </a:rPr>
              <a:t>Calicivirus</a:t>
            </a:r>
            <a:endParaRPr lang="sv-SE" altLang="sv-S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19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895936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Det finns effektiva sätt att minska spridning av både influensa och vinterkräksjuka!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3258588"/>
            <a:ext cx="6763337" cy="2918373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Det underlättar om man känner till hur dessa smittor sprids och hur man bryter smittvägar.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909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ubrik 4"/>
          <p:cNvSpPr>
            <a:spLocks noGrp="1"/>
          </p:cNvSpPr>
          <p:nvPr>
            <p:ph type="title"/>
          </p:nvPr>
        </p:nvSpPr>
        <p:spPr>
          <a:xfrm>
            <a:off x="1150374" y="327026"/>
            <a:ext cx="10127226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sv-SE" altLang="sv-SE" sz="4400" dirty="0" smtClean="0"/>
              <a:t>Droppsmitta</a:t>
            </a:r>
          </a:p>
        </p:txBody>
      </p:sp>
      <p:sp>
        <p:nvSpPr>
          <p:cNvPr id="36870" name="Platshållare för innehåll 6"/>
          <p:cNvSpPr>
            <a:spLocks noGrp="1"/>
          </p:cNvSpPr>
          <p:nvPr>
            <p:ph idx="1"/>
          </p:nvPr>
        </p:nvSpPr>
        <p:spPr>
          <a:xfrm>
            <a:off x="1150374" y="1754398"/>
            <a:ext cx="7617499" cy="429500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Hosta, nysningar, </a:t>
            </a:r>
            <a:r>
              <a:rPr lang="sv-SE" altLang="sv-SE" sz="2400" b="1" u="sng" dirty="0" smtClean="0">
                <a:solidFill>
                  <a:schemeClr val="tx1"/>
                </a:solidFill>
              </a:rPr>
              <a:t>kräkningar</a:t>
            </a:r>
            <a:r>
              <a:rPr lang="sv-SE" altLang="sv-SE" sz="2400" dirty="0" smtClean="0">
                <a:solidFill>
                  <a:schemeClr val="tx1"/>
                </a:solidFill>
              </a:rPr>
              <a:t> </a:t>
            </a:r>
            <a:r>
              <a:rPr lang="sv-SE" altLang="sv-SE" sz="2400" dirty="0">
                <a:solidFill>
                  <a:schemeClr val="tx1"/>
                </a:solidFill>
              </a:rPr>
              <a:t>ger en dusch av </a:t>
            </a:r>
            <a:r>
              <a:rPr lang="sv-SE" altLang="sv-SE" sz="2400" dirty="0" smtClean="0">
                <a:solidFill>
                  <a:schemeClr val="tx1"/>
                </a:solidFill>
              </a:rPr>
              <a:t>olika stora  droppar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Dropparna kan nå </a:t>
            </a:r>
            <a:r>
              <a:rPr lang="sv-SE" altLang="sv-SE" sz="2400" dirty="0" smtClean="0">
                <a:solidFill>
                  <a:schemeClr val="tx1"/>
                </a:solidFill>
              </a:rPr>
              <a:t>munnen direkt eller indirekt via händer</a:t>
            </a:r>
            <a:endParaRPr lang="sv-SE" altLang="sv-SE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Dropparna </a:t>
            </a:r>
            <a:r>
              <a:rPr lang="sv-SE" altLang="sv-SE" sz="2400" dirty="0">
                <a:solidFill>
                  <a:schemeClr val="tx1"/>
                </a:solidFill>
              </a:rPr>
              <a:t>kan också falla ned på föremål och ytor och kan ge upphov till smitta </a:t>
            </a:r>
            <a:r>
              <a:rPr lang="sv-SE" altLang="sv-SE" sz="2400" dirty="0"/>
              <a:t>(indirekt </a:t>
            </a:r>
            <a:r>
              <a:rPr lang="sv-SE" altLang="sv-SE" sz="2400" dirty="0" smtClean="0"/>
              <a:t>kontaktsmitta</a:t>
            </a:r>
            <a:r>
              <a:rPr lang="sv-SE" altLang="sv-S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94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6369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/>
              <a:t>Indirekt kontaktsmitta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843233" y="1695904"/>
            <a:ext cx="7194431" cy="4023083"/>
          </a:xfrm>
        </p:spPr>
        <p:txBody>
          <a:bodyPr/>
          <a:lstStyle/>
          <a:p>
            <a:pPr marL="0" indent="0">
              <a:buNone/>
            </a:pPr>
            <a:r>
              <a:rPr lang="sv-SE" altLang="sv-SE" dirty="0">
                <a:solidFill>
                  <a:schemeClr val="tx1"/>
                </a:solidFill>
              </a:rPr>
              <a:t>Smitta sprids vidare</a:t>
            </a:r>
          </a:p>
          <a:p>
            <a:pPr marL="0" indent="0">
              <a:buNone/>
            </a:pPr>
            <a:r>
              <a:rPr lang="sv-SE" altLang="sv-SE" dirty="0">
                <a:solidFill>
                  <a:schemeClr val="tx1"/>
                </a:solidFill>
              </a:rPr>
              <a:t>via </a:t>
            </a:r>
            <a:r>
              <a:rPr lang="sv-SE" altLang="sv-SE" b="1" dirty="0">
                <a:solidFill>
                  <a:schemeClr val="tx1"/>
                </a:solidFill>
              </a:rPr>
              <a:t>förorenade händer</a:t>
            </a:r>
            <a:r>
              <a:rPr lang="sv-SE" altLang="sv-SE" dirty="0" smtClean="0">
                <a:solidFill>
                  <a:schemeClr val="tx1"/>
                </a:solidFill>
              </a:rPr>
              <a:t>, </a:t>
            </a:r>
            <a:r>
              <a:rPr lang="sv-SE" altLang="sv-SE" b="1" dirty="0"/>
              <a:t>livsmedel</a:t>
            </a:r>
            <a:endParaRPr lang="sv-SE" altLang="sv-SE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sv-SE" altLang="sv-SE" dirty="0">
                <a:solidFill>
                  <a:schemeClr val="tx1"/>
                </a:solidFill>
              </a:rPr>
              <a:t>ytor, arbetskläder</a:t>
            </a:r>
            <a:r>
              <a:rPr lang="sv-SE" altLang="sv-SE" dirty="0" smtClean="0">
                <a:solidFill>
                  <a:schemeClr val="tx1"/>
                </a:solidFill>
              </a:rPr>
              <a:t>, eller </a:t>
            </a:r>
            <a:r>
              <a:rPr lang="sv-SE" altLang="sv-SE" dirty="0">
                <a:solidFill>
                  <a:schemeClr val="tx1"/>
                </a:solidFill>
              </a:rPr>
              <a:t>föremål</a:t>
            </a:r>
          </a:p>
          <a:p>
            <a:pPr>
              <a:buNone/>
            </a:pPr>
            <a:endParaRPr lang="sv-SE" altLang="sv-SE" sz="2400" dirty="0">
              <a:latin typeface="Bodoni MT" panose="02070603080606020203" pitchFamily="18" charset="0"/>
            </a:endParaRPr>
          </a:p>
          <a:p>
            <a:pPr>
              <a:buNone/>
            </a:pPr>
            <a:r>
              <a:rPr lang="sv-SE" altLang="sv-SE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             Den </a:t>
            </a:r>
            <a:r>
              <a:rPr lang="sv-SE" altLang="sv-SE" b="1" i="1" dirty="0">
                <a:solidFill>
                  <a:srgbClr val="FF0000"/>
                </a:solidFill>
                <a:latin typeface="Bodoni MT" panose="02070603080606020203" pitchFamily="18" charset="0"/>
              </a:rPr>
              <a:t>vanligaste</a:t>
            </a:r>
          </a:p>
          <a:p>
            <a:pPr>
              <a:buNone/>
            </a:pPr>
            <a:r>
              <a:rPr lang="sv-SE" altLang="sv-SE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        smittvägen </a:t>
            </a:r>
            <a:r>
              <a:rPr lang="sv-SE" altLang="sv-SE" b="1" i="1" dirty="0">
                <a:solidFill>
                  <a:srgbClr val="FF0000"/>
                </a:solidFill>
                <a:latin typeface="Bodoni MT" panose="02070603080606020203" pitchFamily="18" charset="0"/>
              </a:rPr>
              <a:t>i vården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78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4473" y="29995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/>
              <a:t>Vad räknas som utbrott?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>
                <a:solidFill>
                  <a:schemeClr val="tx1"/>
                </a:solidFill>
              </a:rPr>
              <a:t>Om två eller flera </a:t>
            </a:r>
            <a:r>
              <a:rPr lang="sv-SE" altLang="sv-SE" dirty="0" smtClean="0">
                <a:solidFill>
                  <a:schemeClr val="tx1"/>
                </a:solidFill>
              </a:rPr>
              <a:t>patienter och/eller </a:t>
            </a:r>
            <a:r>
              <a:rPr lang="sv-SE" altLang="sv-SE" dirty="0">
                <a:solidFill>
                  <a:schemeClr val="tx1"/>
                </a:solidFill>
              </a:rPr>
              <a:t>personal insjuknar med kräkningar </a:t>
            </a:r>
            <a:r>
              <a:rPr lang="sv-SE" altLang="sv-SE" dirty="0" smtClean="0">
                <a:solidFill>
                  <a:schemeClr val="tx1"/>
                </a:solidFill>
              </a:rPr>
              <a:t>och/eller diarréer i nära anslutning till varandra.</a:t>
            </a:r>
            <a:endParaRPr lang="sv-SE" altLang="sv-SE" dirty="0">
              <a:solidFill>
                <a:schemeClr val="tx1"/>
              </a:solidFill>
            </a:endParaRPr>
          </a:p>
          <a:p>
            <a:endParaRPr lang="sv-SE" altLang="sv-SE" sz="2400" dirty="0"/>
          </a:p>
        </p:txBody>
      </p:sp>
      <p:sp>
        <p:nvSpPr>
          <p:cNvPr id="2" name="Rektangel 1"/>
          <p:cNvSpPr/>
          <p:nvPr/>
        </p:nvSpPr>
        <p:spPr>
          <a:xfrm>
            <a:off x="1350357" y="3967131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sv-SE" altLang="sv-SE" sz="2400" b="1" dirty="0"/>
              <a:t>Ju längre man väntar </a:t>
            </a:r>
            <a:r>
              <a:rPr lang="sv-SE" altLang="sv-SE" sz="2400" b="1" dirty="0" smtClean="0"/>
              <a:t>med åtgärder </a:t>
            </a:r>
            <a:r>
              <a:rPr lang="sv-SE" altLang="sv-SE" sz="2400" b="1" dirty="0"/>
              <a:t>desto </a:t>
            </a:r>
            <a:r>
              <a:rPr lang="sv-SE" altLang="sv-SE" sz="2400" b="1" dirty="0" smtClean="0"/>
              <a:t>svårare blir det att begränsa smittspridningen. Agera redan vid första fallet!</a:t>
            </a:r>
          </a:p>
          <a:p>
            <a:pPr>
              <a:buFontTx/>
              <a:buNone/>
            </a:pPr>
            <a:r>
              <a:rPr lang="sv-SE" altLang="sv-SE" b="1" dirty="0" smtClean="0">
                <a:latin typeface="Bodoni MT" panose="02070603080606020203" pitchFamily="18" charset="0"/>
              </a:rPr>
              <a:t> </a:t>
            </a:r>
            <a:endParaRPr lang="sv-SE" altLang="sv-SE" b="1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351906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Information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47436" y="1559169"/>
            <a:ext cx="8917887" cy="48908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Sätt upp skylt vid huvudentrén med informationen ”magsjuka”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Informera övrig personal, t.ex. städ, kök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Undvik att flytta smittsamma patienter till andra vårdavdelningar, sjukhus/institutioner eller andra vårdformer!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Skriv gärna hem patienter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Endast akuta undersökningar eller behandlingar, informera mottagande enhet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Uppmana patienterna att tvätta händerna ofta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337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Inneliggande patient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8534161" cy="4351337"/>
          </a:xfrm>
        </p:spPr>
        <p:txBody>
          <a:bodyPr>
            <a:normAutofit lnSpcReduction="10000"/>
          </a:bodyPr>
          <a:lstStyle/>
          <a:p>
            <a:r>
              <a:rPr lang="sv-SE" altLang="sv-SE" dirty="0"/>
              <a:t>Stäng rummet, håll dörren stängd. </a:t>
            </a:r>
          </a:p>
          <a:p>
            <a:r>
              <a:rPr lang="sv-SE" altLang="sv-SE" dirty="0"/>
              <a:t>Kohortvård</a:t>
            </a:r>
            <a:r>
              <a:rPr lang="sv-SE" dirty="0"/>
              <a:t> rekommenderas och ska då bedrivas dygnet runt, dvs även nattetid</a:t>
            </a:r>
          </a:p>
          <a:p>
            <a:r>
              <a:rPr lang="sv-SE" altLang="sv-SE" dirty="0"/>
              <a:t>Alternativt personal vårda så få </a:t>
            </a:r>
            <a:r>
              <a:rPr lang="sv-SE" altLang="sv-SE" dirty="0" smtClean="0"/>
              <a:t>patienter </a:t>
            </a:r>
            <a:r>
              <a:rPr lang="sv-SE" altLang="sv-SE" dirty="0"/>
              <a:t>som möjligt.</a:t>
            </a:r>
          </a:p>
          <a:p>
            <a:r>
              <a:rPr lang="sv-SE" altLang="sv-SE" dirty="0"/>
              <a:t>Personal ska inte hantera livsmedel till </a:t>
            </a:r>
            <a:r>
              <a:rPr lang="sv-SE" altLang="sv-SE" dirty="0" smtClean="0"/>
              <a:t>patienter </a:t>
            </a:r>
            <a:r>
              <a:rPr lang="sv-SE" altLang="sv-SE" dirty="0"/>
              <a:t>under sitt arbetspass</a:t>
            </a:r>
          </a:p>
          <a:p>
            <a:r>
              <a:rPr lang="sv-SE" altLang="sv-SE" dirty="0" smtClean="0"/>
              <a:t>Patienten </a:t>
            </a:r>
            <a:r>
              <a:rPr lang="sv-SE" altLang="sv-SE" dirty="0"/>
              <a:t>bör ej lämna rummet,                                          symtomfri 48 timmar</a:t>
            </a:r>
          </a:p>
          <a:p>
            <a:r>
              <a:rPr lang="sv-SE" altLang="sv-SE" dirty="0"/>
              <a:t>Avdela en toalett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93717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/>
              <a:t>Inneliggande patient</a:t>
            </a:r>
            <a:endParaRPr lang="sv-SE" altLang="sv-SE" sz="4000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786420" y="2179669"/>
            <a:ext cx="10101471" cy="4779818"/>
          </a:xfrm>
        </p:spPr>
        <p:txBody>
          <a:bodyPr>
            <a:normAutofit/>
          </a:bodyPr>
          <a:lstStyle/>
          <a:p>
            <a:r>
              <a:rPr lang="sv-SE" altLang="sv-SE" sz="2800" dirty="0" smtClean="0">
                <a:solidFill>
                  <a:schemeClr val="tx1"/>
                </a:solidFill>
              </a:rPr>
              <a:t>Flytta inte de patienter som vårdas på </a:t>
            </a:r>
            <a:r>
              <a:rPr lang="sv-SE" altLang="sv-SE" sz="2800" dirty="0">
                <a:solidFill>
                  <a:schemeClr val="tx1"/>
                </a:solidFill>
              </a:rPr>
              <a:t>samma rum</a:t>
            </a:r>
          </a:p>
          <a:p>
            <a:r>
              <a:rPr lang="sv-SE" altLang="sv-SE" sz="2800" dirty="0">
                <a:solidFill>
                  <a:schemeClr val="tx1"/>
                </a:solidFill>
              </a:rPr>
              <a:t>Lägg inte in annan patient på </a:t>
            </a:r>
            <a:r>
              <a:rPr lang="sv-SE" altLang="sv-SE" sz="2800" dirty="0" smtClean="0">
                <a:solidFill>
                  <a:schemeClr val="tx1"/>
                </a:solidFill>
              </a:rPr>
              <a:t>rummet</a:t>
            </a: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Patienternas handhygien</a:t>
            </a:r>
          </a:p>
          <a:p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27089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69026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Basala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5554" y="1783080"/>
            <a:ext cx="7768244" cy="4038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sv-SE" sz="2400" b="1" u="sng" dirty="0" smtClean="0"/>
              <a:t>NOGGRANN HANDHYGIEN!</a:t>
            </a:r>
          </a:p>
          <a:p>
            <a:pPr marL="45720" indent="0">
              <a:buNone/>
            </a:pPr>
            <a:endParaRPr lang="sv-SE" sz="2400" b="1" u="sng" dirty="0" smtClean="0"/>
          </a:p>
          <a:p>
            <a:r>
              <a:rPr lang="sv-SE" sz="2400" dirty="0" smtClean="0"/>
              <a:t>Desinfektera händerna med handdesinfektion före och efter patientkontakt. Inga ringar, klocka eller armband. Korta naglar, inget nagellack. Kortärmad arbetsdräkt</a:t>
            </a:r>
          </a:p>
          <a:p>
            <a:r>
              <a:rPr lang="sv-SE" sz="2400" dirty="0" smtClean="0"/>
              <a:t>Efter kontakt med kräkning/avföring: tvätta händerna med tvål och vatten, torka torrt med rent torkpapper, desinfektera händerna</a:t>
            </a:r>
          </a:p>
          <a:p>
            <a:r>
              <a:rPr lang="sv-SE" sz="2400" dirty="0" smtClean="0"/>
              <a:t>Använd handskar vid kontakt med kräkning och avföring. Desinfektera händerna innan du tar handskar ur handskförpackningen och när du tagit av handskarna</a:t>
            </a:r>
          </a:p>
          <a:p>
            <a:r>
              <a:rPr lang="sv-SE" sz="2400" dirty="0" smtClean="0"/>
              <a:t>Tvätta och desinfektera händerna innan man går ut från rummet</a:t>
            </a:r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31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84267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Basala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Använd patientbunden platsförkläde i direktkontakt med patient, patientens säng, vid risk för stänk av kroppsvätska mm.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Kortärmat/långärmat plastförkläde. Engångs.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Byt arbetsdräkten dagligen eller oftare vid behov</a:t>
            </a:r>
          </a:p>
          <a:p>
            <a:endParaRPr lang="sv-SE" sz="2400" dirty="0">
              <a:solidFill>
                <a:schemeClr val="bg2">
                  <a:lumMod val="2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0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pPr algn="ctr"/>
            <a:r>
              <a:rPr lang="sv-SE" altLang="sv-SE" dirty="0">
                <a:solidFill>
                  <a:srgbClr val="CC0000"/>
                </a:solidFill>
              </a:rPr>
              <a:t> </a:t>
            </a:r>
            <a:r>
              <a:rPr lang="sv-SE" altLang="sv-SE" sz="4000" dirty="0"/>
              <a:t>Mathantering</a:t>
            </a:r>
            <a:r>
              <a:rPr lang="sv-SE" altLang="sv-SE" sz="4000" dirty="0">
                <a:solidFill>
                  <a:srgbClr val="C00000"/>
                </a:solidFill>
                <a:latin typeface="Bodoni MT" panose="02070603080606020203" pitchFamily="18" charset="0"/>
              </a:rPr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323407"/>
            <a:ext cx="9872871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Vid utbrott – servera mat till a</a:t>
            </a:r>
            <a:r>
              <a:rPr lang="sv-SE" altLang="sv-SE" sz="2400" dirty="0" smtClean="0">
                <a:solidFill>
                  <a:schemeClr val="tx1"/>
                </a:solidFill>
              </a:rPr>
              <a:t>lla </a:t>
            </a:r>
            <a:r>
              <a:rPr lang="sv-SE" altLang="sv-SE" sz="2400" dirty="0" smtClean="0"/>
              <a:t>patienter</a:t>
            </a:r>
            <a:r>
              <a:rPr lang="sv-SE" altLang="sv-SE" sz="2400" dirty="0" smtClean="0">
                <a:solidFill>
                  <a:schemeClr val="tx1"/>
                </a:solidFill>
              </a:rPr>
              <a:t> på rummet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Avdela speciell personal till mathantering (ska ej delta i patientvård)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Inga </a:t>
            </a:r>
            <a:r>
              <a:rPr lang="sv-SE" altLang="sv-SE" sz="2400" dirty="0">
                <a:solidFill>
                  <a:schemeClr val="tx1"/>
                </a:solidFill>
              </a:rPr>
              <a:t>bufféer varken till personal </a:t>
            </a:r>
            <a:r>
              <a:rPr lang="sv-SE" altLang="sv-SE" sz="2400" smtClean="0">
                <a:solidFill>
                  <a:schemeClr val="tx1"/>
                </a:solidFill>
              </a:rPr>
              <a:t>eller </a:t>
            </a:r>
            <a:r>
              <a:rPr lang="sv-SE" altLang="sv-SE" sz="2400" smtClean="0"/>
              <a:t>patienter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Kassera </a:t>
            </a:r>
            <a:r>
              <a:rPr lang="sv-SE" altLang="sv-SE" sz="2400" dirty="0">
                <a:solidFill>
                  <a:schemeClr val="tx1"/>
                </a:solidFill>
              </a:rPr>
              <a:t>misstänkt </a:t>
            </a:r>
            <a:r>
              <a:rPr lang="sv-SE" altLang="sv-SE" sz="2400" dirty="0" smtClean="0">
                <a:solidFill>
                  <a:schemeClr val="tx1"/>
                </a:solidFill>
              </a:rPr>
              <a:t>kontaminerat livsmedel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Disk diskas i diskmaskin </a:t>
            </a:r>
            <a:endParaRPr lang="sv-SE" altLang="sv-SE" sz="2400" dirty="0">
              <a:solidFill>
                <a:schemeClr val="tx1"/>
              </a:solidFill>
            </a:endParaRPr>
          </a:p>
          <a:p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30004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7091"/>
            <a:ext cx="9875520" cy="1356360"/>
          </a:xfrm>
        </p:spPr>
        <p:txBody>
          <a:bodyPr/>
          <a:lstStyle/>
          <a:p>
            <a:pPr algn="ctr"/>
            <a:r>
              <a:rPr lang="sv-SE" altLang="sv-SE" b="1" dirty="0"/>
              <a:t> </a:t>
            </a:r>
            <a:r>
              <a:rPr lang="sv-SE" altLang="sv-SE" sz="4000" dirty="0"/>
              <a:t>Personal 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08018"/>
            <a:ext cx="9872871" cy="4038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sv-SE" sz="2800" dirty="0">
                <a:solidFill>
                  <a:schemeClr val="tx1"/>
                </a:solidFill>
              </a:rPr>
              <a:t>Personal med symtom bör skickas </a:t>
            </a:r>
            <a:r>
              <a:rPr lang="sv-SE" altLang="sv-SE" sz="2800" dirty="0" smtClean="0">
                <a:solidFill>
                  <a:schemeClr val="tx1"/>
                </a:solidFill>
              </a:rPr>
              <a:t>hem. Kan </a:t>
            </a:r>
            <a:r>
              <a:rPr lang="sv-SE" altLang="sv-SE" sz="2800" dirty="0">
                <a:solidFill>
                  <a:schemeClr val="tx1"/>
                </a:solidFill>
              </a:rPr>
              <a:t>återgå i </a:t>
            </a:r>
            <a:r>
              <a:rPr lang="sv-SE" altLang="sv-SE" sz="2800" dirty="0" smtClean="0">
                <a:solidFill>
                  <a:schemeClr val="tx1"/>
                </a:solidFill>
              </a:rPr>
              <a:t>tjänst: </a:t>
            </a:r>
          </a:p>
          <a:p>
            <a:pPr marL="45720" indent="0">
              <a:lnSpc>
                <a:spcPct val="80000"/>
              </a:lnSpc>
              <a:buNone/>
            </a:pPr>
            <a:r>
              <a:rPr lang="sv-SE" altLang="sv-SE" sz="2800" dirty="0" smtClean="0">
                <a:solidFill>
                  <a:schemeClr val="tx1"/>
                </a:solidFill>
              </a:rPr>
              <a:t>- 24-timmars symtomfrihet. Får inte hantera livsmedel (tabletter) första dygnet </a:t>
            </a:r>
          </a:p>
          <a:p>
            <a:pPr marL="45720" indent="0">
              <a:lnSpc>
                <a:spcPct val="80000"/>
              </a:lnSpc>
              <a:buNone/>
            </a:pPr>
            <a:r>
              <a:rPr lang="sv-SE" altLang="sv-SE" sz="2800" dirty="0" smtClean="0">
                <a:solidFill>
                  <a:schemeClr val="tx1"/>
                </a:solidFill>
              </a:rPr>
              <a:t> - 48-timmar </a:t>
            </a:r>
            <a:r>
              <a:rPr lang="sv-SE" altLang="sv-SE" sz="2800" dirty="0">
                <a:solidFill>
                  <a:schemeClr val="tx1"/>
                </a:solidFill>
              </a:rPr>
              <a:t>efter symtomfrihet.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sv-SE" altLang="sv-SE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sv-SE" sz="2800" dirty="0" smtClean="0">
                <a:solidFill>
                  <a:schemeClr val="tx1"/>
                </a:solidFill>
              </a:rPr>
              <a:t>Vid utbrott bör personal ej </a:t>
            </a:r>
            <a:r>
              <a:rPr lang="sv-SE" altLang="sv-SE" sz="2800" dirty="0">
                <a:solidFill>
                  <a:schemeClr val="tx1"/>
                </a:solidFill>
              </a:rPr>
              <a:t>gå mellan </a:t>
            </a:r>
            <a:r>
              <a:rPr lang="sv-SE" altLang="sv-SE" sz="2800" dirty="0" smtClean="0">
                <a:solidFill>
                  <a:schemeClr val="tx1"/>
                </a:solidFill>
              </a:rPr>
              <a:t>olika avdelningar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sv-SE" altLang="sv-SE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sv-SE" altLang="sv-S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5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influensa?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Luftvägsinfektion orsakat av influensaviruset</a:t>
            </a:r>
          </a:p>
          <a:p>
            <a:r>
              <a:rPr lang="sv-SE" dirty="0" smtClean="0"/>
              <a:t>Ger allvarligare infektion än förkylningsvirus </a:t>
            </a:r>
          </a:p>
          <a:p>
            <a:r>
              <a:rPr lang="sv-SE" dirty="0" smtClean="0"/>
              <a:t>Återkommer varje år</a:t>
            </a:r>
          </a:p>
          <a:p>
            <a:r>
              <a:rPr lang="sv-SE" dirty="0" smtClean="0"/>
              <a:t>Har stor förmåga att ofta ändra sig</a:t>
            </a:r>
          </a:p>
          <a:p>
            <a:r>
              <a:rPr lang="sv-SE" dirty="0" smtClean="0"/>
              <a:t>Orsakar säsongsbundna epidemier </a:t>
            </a:r>
          </a:p>
          <a:p>
            <a:r>
              <a:rPr lang="sv-SE" dirty="0" smtClean="0"/>
              <a:t>Olika typer </a:t>
            </a:r>
            <a:r>
              <a:rPr lang="sv-SE" b="1" dirty="0" smtClean="0"/>
              <a:t>A</a:t>
            </a:r>
            <a:r>
              <a:rPr lang="sv-SE" dirty="0" smtClean="0"/>
              <a:t>, </a:t>
            </a:r>
            <a:r>
              <a:rPr lang="sv-SE" b="1" dirty="0" smtClean="0"/>
              <a:t>B</a:t>
            </a:r>
            <a:r>
              <a:rPr lang="sv-SE" dirty="0" smtClean="0"/>
              <a:t>, C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4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1468" y="32219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solidFill>
                  <a:srgbClr val="FF0000"/>
                </a:solidFill>
              </a:rPr>
              <a:t>Omhändertagande av spill = punktdesinfektion</a:t>
            </a:r>
            <a:endParaRPr lang="sv-SE" altLang="sv-SE" sz="4000" dirty="0">
              <a:solidFill>
                <a:srgbClr val="FF0000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809057" y="2028306"/>
            <a:ext cx="9490411" cy="1379038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dirty="0"/>
              <a:t>Spill av </a:t>
            </a:r>
            <a:r>
              <a:rPr lang="sv-SE" altLang="sv-SE" dirty="0" smtClean="0"/>
              <a:t>avföring och kräkning </a:t>
            </a:r>
            <a:r>
              <a:rPr lang="sv-SE" altLang="sv-SE" dirty="0"/>
              <a:t>– noggrann </a:t>
            </a:r>
            <a:r>
              <a:rPr lang="sv-SE" altLang="sv-SE" dirty="0" smtClean="0"/>
              <a:t>upptorkning.                            Desinfektion med </a:t>
            </a:r>
            <a:r>
              <a:rPr lang="sv-SE" altLang="sv-SE" dirty="0" err="1" smtClean="0"/>
              <a:t>Virkon</a:t>
            </a:r>
            <a:r>
              <a:rPr lang="sv-SE" altLang="sv-SE" dirty="0" smtClean="0"/>
              <a:t> 1 %. </a:t>
            </a:r>
            <a:r>
              <a:rPr lang="sv-SE" altLang="sv-SE" sz="2000" dirty="0" smtClean="0"/>
              <a:t>OBS! Inverkningstiden 10 minuter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dirty="0" smtClean="0"/>
              <a:t>Mekanisk bearbetning</a:t>
            </a:r>
            <a:endParaRPr lang="sv-SE" altLang="sv-SE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23074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241" y="27709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dirty="0" smtClean="0">
                <a:solidFill>
                  <a:srgbClr val="FF0000"/>
                </a:solidFill>
              </a:rPr>
              <a:t>Daglig städning</a:t>
            </a:r>
            <a:endParaRPr lang="sv-SE" altLang="sv-SE" dirty="0">
              <a:solidFill>
                <a:srgbClr val="FF0000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10548" y="1401676"/>
            <a:ext cx="11370906" cy="435133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v-SE" sz="2400" b="1" u="sng" dirty="0" smtClean="0"/>
              <a:t>Korrekta </a:t>
            </a:r>
            <a:r>
              <a:rPr lang="sv-SE" sz="2400" b="1" u="sng" dirty="0"/>
              <a:t>städrutiner är viktiga för att förebygga och begränsa </a:t>
            </a:r>
            <a:r>
              <a:rPr lang="sv-SE" sz="2400" b="1" u="sng" dirty="0" smtClean="0"/>
              <a:t>smittspridning!</a:t>
            </a:r>
          </a:p>
          <a:p>
            <a:pPr marL="45720" indent="0">
              <a:buNone/>
            </a:pPr>
            <a:endParaRPr lang="sv-SE" altLang="sv-SE" sz="2400" b="1" i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altLang="sv-SE" sz="2400" b="1" i="1" dirty="0" smtClean="0">
                <a:solidFill>
                  <a:schemeClr val="tx2">
                    <a:lumMod val="50000"/>
                  </a:schemeClr>
                </a:solidFill>
              </a:rPr>
              <a:t>Noggrann </a:t>
            </a:r>
            <a:r>
              <a:rPr lang="sv-SE" altLang="sv-SE" sz="2400" b="1" i="1" dirty="0">
                <a:solidFill>
                  <a:schemeClr val="tx2">
                    <a:lumMod val="50000"/>
                  </a:schemeClr>
                </a:solidFill>
              </a:rPr>
              <a:t>mekanisk rengöring </a:t>
            </a:r>
            <a:endParaRPr lang="sv-SE" altLang="sv-SE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altLang="sv-SE" sz="2400" dirty="0" smtClean="0"/>
              <a:t>Daglig desinfektion av patientnära kontaktytor med </a:t>
            </a:r>
            <a:r>
              <a:rPr lang="sv-SE" altLang="sv-SE" sz="2400" dirty="0" err="1" smtClean="0"/>
              <a:t>Virkon</a:t>
            </a:r>
            <a:r>
              <a:rPr lang="sv-SE" altLang="sv-SE" sz="2400" dirty="0" smtClean="0"/>
              <a:t> 1 %. Vid synlig smuts skall </a:t>
            </a:r>
            <a:r>
              <a:rPr lang="sv-SE" altLang="sv-SE" sz="2400" dirty="0" err="1" smtClean="0"/>
              <a:t>ytdesinfektion</a:t>
            </a:r>
            <a:r>
              <a:rPr lang="sv-SE" altLang="sv-SE" sz="2400" dirty="0" smtClean="0"/>
              <a:t> föregås av rengöring med rengöringsmedel och vatten </a:t>
            </a:r>
          </a:p>
          <a:p>
            <a:r>
              <a:rPr lang="sv-SE" altLang="sv-SE" sz="2400" dirty="0" smtClean="0"/>
              <a:t>Golv rengörs med rengöringsmedel och vatten. Detta förutsätter att god punktdesinfektion utförts vid spill</a:t>
            </a:r>
            <a:endParaRPr lang="sv-SE" altLang="sv-SE" sz="2400" dirty="0"/>
          </a:p>
          <a:p>
            <a:r>
              <a:rPr lang="sv-SE" altLang="sv-SE" sz="2400" dirty="0"/>
              <a:t>Informera </a:t>
            </a:r>
            <a:r>
              <a:rPr lang="sv-SE" altLang="sv-SE" sz="2400" dirty="0" smtClean="0"/>
              <a:t>städpersonalen</a:t>
            </a:r>
          </a:p>
          <a:p>
            <a:r>
              <a:rPr lang="sv-SE" altLang="sv-SE" sz="2400" dirty="0" smtClean="0"/>
              <a:t>Desinfektera städutrustningen</a:t>
            </a: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19141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9875520" cy="1356360"/>
          </a:xfrm>
        </p:spPr>
        <p:txBody>
          <a:bodyPr/>
          <a:lstStyle/>
          <a:p>
            <a:r>
              <a:rPr lang="sv-SE" altLang="sv-SE" dirty="0"/>
              <a:t>     </a:t>
            </a:r>
            <a:r>
              <a:rPr lang="sv-SE" altLang="sv-SE" dirty="0" smtClean="0"/>
              <a:t>  </a:t>
            </a:r>
            <a:r>
              <a:rPr lang="sv-SE" altLang="sv-SE" dirty="0" smtClean="0">
                <a:solidFill>
                  <a:srgbClr val="FF0000"/>
                </a:solidFill>
              </a:rPr>
              <a:t>Tvätt                                 Avfall</a:t>
            </a:r>
            <a:endParaRPr lang="sv-SE" altLang="sv-SE" dirty="0">
              <a:solidFill>
                <a:srgbClr val="FF0000"/>
              </a:solidFill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6673" y="1376218"/>
            <a:ext cx="4754880" cy="43083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err="1" smtClean="0"/>
              <a:t>Tvättsäck</a:t>
            </a:r>
            <a:r>
              <a:rPr lang="sv-SE" altLang="sv-SE" sz="2400" dirty="0"/>
              <a:t> </a:t>
            </a:r>
            <a:r>
              <a:rPr lang="sv-SE" altLang="sv-SE" sz="2400" dirty="0" smtClean="0"/>
              <a:t>på rummet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Kontaminerad tvätt som skickas till tvätteriet läggs i vattenlöslig innersäck och därefter i gul </a:t>
            </a:r>
            <a:r>
              <a:rPr lang="sv-SE" altLang="sv-SE" sz="2400" dirty="0" err="1" smtClean="0"/>
              <a:t>risktvättsäck</a:t>
            </a:r>
            <a:endParaRPr lang="sv-SE" altLang="sv-SE" sz="2400" dirty="0" smtClean="0"/>
          </a:p>
        </p:txBody>
      </p:sp>
      <p:sp>
        <p:nvSpPr>
          <p:cNvPr id="1822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59975" y="1376218"/>
            <a:ext cx="4754880" cy="4220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/>
              <a:t>Avfallssäck på rummet. Tillslut </a:t>
            </a:r>
            <a:r>
              <a:rPr lang="sv-SE" altLang="sv-SE" sz="2400" dirty="0" smtClean="0"/>
              <a:t>väl</a:t>
            </a:r>
            <a:endParaRPr lang="sv-SE" altLang="sv-S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Hanteras som konventionellt </a:t>
            </a:r>
            <a:r>
              <a:rPr lang="sv-SE" altLang="sv-SE" sz="2400" dirty="0"/>
              <a:t>avfall</a:t>
            </a:r>
          </a:p>
          <a:p>
            <a:pPr>
              <a:buFontTx/>
              <a:buNone/>
            </a:pPr>
            <a:r>
              <a:rPr lang="sv-SE" alt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760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26046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sz="4000" b="1" dirty="0" smtClean="0"/>
              <a:t>När isoleringen bryts</a:t>
            </a:r>
            <a:endParaRPr lang="sv-SE" sz="40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7" y="1260389"/>
            <a:ext cx="7593230" cy="4528040"/>
          </a:xfrm>
        </p:spPr>
        <p:txBody>
          <a:bodyPr>
            <a:normAutofit fontScale="85000" lnSpcReduction="10000"/>
          </a:bodyPr>
          <a:lstStyle/>
          <a:p>
            <a:endParaRPr lang="sv-SE" sz="28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sv-SE" sz="2400" b="1" dirty="0" smtClean="0">
                <a:solidFill>
                  <a:srgbClr val="C00000"/>
                </a:solidFill>
              </a:rPr>
              <a:t>Slutstädning </a:t>
            </a:r>
            <a:r>
              <a:rPr lang="sv-SE" sz="2400" b="1" dirty="0">
                <a:solidFill>
                  <a:srgbClr val="C00000"/>
                </a:solidFill>
              </a:rPr>
              <a:t>sker när isoleringen bryts efter 48 timmars stabil </a:t>
            </a:r>
            <a:r>
              <a:rPr lang="sv-SE" sz="2400" b="1" dirty="0" smtClean="0">
                <a:solidFill>
                  <a:srgbClr val="C00000"/>
                </a:solidFill>
              </a:rPr>
              <a:t>symtomfrihet eller när patienten </a:t>
            </a:r>
            <a:r>
              <a:rPr lang="sv-SE" sz="2400" b="1" dirty="0">
                <a:solidFill>
                  <a:srgbClr val="C00000"/>
                </a:solidFill>
              </a:rPr>
              <a:t>flyttas från </a:t>
            </a:r>
            <a:r>
              <a:rPr lang="sv-SE" sz="2400" b="1" dirty="0" smtClean="0">
                <a:solidFill>
                  <a:srgbClr val="C00000"/>
                </a:solidFill>
              </a:rPr>
              <a:t>rummet. </a:t>
            </a:r>
          </a:p>
          <a:p>
            <a:pPr marL="45720" indent="0">
              <a:buNone/>
            </a:pPr>
            <a:endParaRPr lang="sv-SE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b="1" dirty="0" smtClean="0">
                <a:solidFill>
                  <a:schemeClr val="tx1"/>
                </a:solidFill>
              </a:rPr>
              <a:t>Slutstädning:</a:t>
            </a:r>
          </a:p>
          <a:p>
            <a:pPr>
              <a:buFontTx/>
              <a:buChar char="-"/>
            </a:pPr>
            <a:r>
              <a:rPr lang="sv-SE" sz="2400" dirty="0"/>
              <a:t>N</a:t>
            </a:r>
            <a:r>
              <a:rPr lang="sv-SE" sz="2400" dirty="0" smtClean="0">
                <a:solidFill>
                  <a:schemeClr val="tx1"/>
                </a:solidFill>
              </a:rPr>
              <a:t>oggrann mekanisk rengöring av rummet med allrengöringsmedel och vatten</a:t>
            </a:r>
          </a:p>
          <a:p>
            <a:pPr>
              <a:buFontTx/>
              <a:buChar char="-"/>
            </a:pPr>
            <a:r>
              <a:rPr lang="sv-SE" sz="2400" dirty="0"/>
              <a:t>D</a:t>
            </a:r>
            <a:r>
              <a:rPr lang="sv-SE" sz="2400" dirty="0" smtClean="0">
                <a:solidFill>
                  <a:schemeClr val="tx1"/>
                </a:solidFill>
              </a:rPr>
              <a:t>esinfektion av ytor </a:t>
            </a:r>
            <a:r>
              <a:rPr lang="sv-SE" sz="2400" smtClean="0">
                <a:solidFill>
                  <a:schemeClr val="tx1"/>
                </a:solidFill>
              </a:rPr>
              <a:t>i patientens </a:t>
            </a:r>
            <a:r>
              <a:rPr lang="sv-SE" sz="2400" dirty="0" smtClean="0">
                <a:solidFill>
                  <a:schemeClr val="tx1"/>
                </a:solidFill>
              </a:rPr>
              <a:t>närhet med </a:t>
            </a:r>
            <a:r>
              <a:rPr lang="sv-SE" sz="2400" dirty="0" err="1" smtClean="0">
                <a:solidFill>
                  <a:schemeClr val="tx1"/>
                </a:solidFill>
              </a:rPr>
              <a:t>Virkon</a:t>
            </a:r>
            <a:r>
              <a:rPr lang="sv-SE" sz="2400" dirty="0" smtClean="0">
                <a:solidFill>
                  <a:schemeClr val="tx1"/>
                </a:solidFill>
              </a:rPr>
              <a:t> 1%, </a:t>
            </a:r>
            <a:r>
              <a:rPr lang="sv-SE" sz="2400" dirty="0" err="1" smtClean="0">
                <a:solidFill>
                  <a:schemeClr val="tx1"/>
                </a:solidFill>
              </a:rPr>
              <a:t>t.ex</a:t>
            </a:r>
            <a:r>
              <a:rPr lang="sv-SE" sz="2400" dirty="0" smtClean="0">
                <a:solidFill>
                  <a:schemeClr val="tx1"/>
                </a:solidFill>
              </a:rPr>
              <a:t> säng, madrass, sängbord, dörrhandtag mm.</a:t>
            </a:r>
          </a:p>
          <a:p>
            <a:pPr>
              <a:buFontTx/>
              <a:buChar char="-"/>
            </a:pPr>
            <a:r>
              <a:rPr lang="sv-SE" sz="2400" dirty="0" smtClean="0">
                <a:solidFill>
                  <a:schemeClr val="tx1"/>
                </a:solidFill>
              </a:rPr>
              <a:t>Moppgarn/flergångstrasor tvättas i 90 grader, rengör städutrustningen med </a:t>
            </a:r>
            <a:r>
              <a:rPr lang="sv-SE" sz="2400" dirty="0" err="1" smtClean="0">
                <a:solidFill>
                  <a:schemeClr val="tx1"/>
                </a:solidFill>
              </a:rPr>
              <a:t>virkon</a:t>
            </a:r>
            <a:r>
              <a:rPr lang="sv-SE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sv-SE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b="1" dirty="0" smtClean="0">
                <a:solidFill>
                  <a:schemeClr val="tx1"/>
                </a:solidFill>
              </a:rPr>
              <a:t>Patienten ska duscha, få rena kläder. </a:t>
            </a:r>
            <a:r>
              <a:rPr lang="sv-SE" sz="2400" b="1" dirty="0" err="1" smtClean="0">
                <a:solidFill>
                  <a:schemeClr val="tx1"/>
                </a:solidFill>
              </a:rPr>
              <a:t>Renbäddad</a:t>
            </a:r>
            <a:r>
              <a:rPr lang="sv-SE" sz="2400" b="1" dirty="0" smtClean="0">
                <a:solidFill>
                  <a:schemeClr val="tx1"/>
                </a:solidFill>
              </a:rPr>
              <a:t> säng.</a:t>
            </a:r>
          </a:p>
          <a:p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3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-3279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solidFill>
                  <a:srgbClr val="FF0000"/>
                </a:solidFill>
              </a:rPr>
              <a:t>Vård vid magsjuka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20" name="Platshållare för innehåll 1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76090" y="999443"/>
            <a:ext cx="3543615" cy="50700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7700" y="999443"/>
            <a:ext cx="4184460" cy="5090543"/>
          </a:xfrm>
          <a:prstGeom prst="rect">
            <a:avLst/>
          </a:prstGeom>
        </p:spPr>
      </p:pic>
      <p:sp>
        <p:nvSpPr>
          <p:cNvPr id="11" name="Rektangel med rundade hörn 10"/>
          <p:cNvSpPr/>
          <p:nvPr/>
        </p:nvSpPr>
        <p:spPr>
          <a:xfrm>
            <a:off x="7162668" y="5706391"/>
            <a:ext cx="1025562" cy="217177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963" y="999443"/>
            <a:ext cx="3693415" cy="52459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33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880945" y="457200"/>
            <a:ext cx="1002494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sv-SE" altLang="sv-SE" sz="4000" dirty="0">
                <a:effectLst/>
                <a:latin typeface="+mj-lt"/>
              </a:rPr>
              <a:t>Varför är </a:t>
            </a:r>
            <a:r>
              <a:rPr lang="sv-SE" altLang="sv-SE" sz="4000" dirty="0" err="1" smtClean="0">
                <a:effectLst/>
                <a:latin typeface="+mj-lt"/>
              </a:rPr>
              <a:t>calicivirusinfektioner</a:t>
            </a:r>
            <a:r>
              <a:rPr lang="sv-SE" altLang="sv-SE" sz="4000" dirty="0" smtClean="0">
                <a:effectLst/>
                <a:latin typeface="+mj-lt"/>
              </a:rPr>
              <a:t> </a:t>
            </a:r>
            <a:r>
              <a:rPr lang="sv-SE" altLang="sv-SE" sz="4000" dirty="0">
                <a:effectLst/>
                <a:latin typeface="+mj-lt"/>
              </a:rPr>
              <a:t>så vanliga?</a:t>
            </a:r>
            <a:endParaRPr lang="en-GB" altLang="sv-SE" sz="4000" dirty="0">
              <a:effectLst/>
              <a:latin typeface="+mj-lt"/>
            </a:endParaRPr>
          </a:p>
        </p:txBody>
      </p:sp>
      <p:sp>
        <p:nvSpPr>
          <p:cNvPr id="321539" name="Rectangle 3"/>
          <p:cNvSpPr>
            <a:spLocks noChangeArrowheads="1"/>
          </p:cNvSpPr>
          <p:nvPr/>
        </p:nvSpPr>
        <p:spPr bwMode="auto">
          <a:xfrm>
            <a:off x="880945" y="2205644"/>
            <a:ext cx="10024947" cy="423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Utsöndras i mycket stort </a:t>
            </a:r>
            <a:r>
              <a:rPr lang="sv-SE" altLang="sv-SE" sz="3000" dirty="0" smtClean="0">
                <a:latin typeface="+mn-lt"/>
              </a:rPr>
              <a:t>antal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 smtClean="0">
                <a:latin typeface="+mn-lt"/>
              </a:rPr>
              <a:t>Låg infektionsdos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 smtClean="0">
                <a:latin typeface="+mn-lt"/>
              </a:rPr>
              <a:t>Kortvarig immunitet </a:t>
            </a:r>
            <a:r>
              <a:rPr lang="sv-SE" altLang="sv-SE" sz="3000" dirty="0">
                <a:latin typeface="+mn-lt"/>
              </a:rPr>
              <a:t>(veckor till månader</a:t>
            </a:r>
            <a:r>
              <a:rPr lang="sv-SE" altLang="sv-SE" sz="3000" dirty="0" smtClean="0">
                <a:latin typeface="+mn-lt"/>
              </a:rPr>
              <a:t>)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Många </a:t>
            </a:r>
            <a:r>
              <a:rPr lang="sv-SE" altLang="sv-SE" sz="3000" dirty="0" smtClean="0">
                <a:latin typeface="+mn-lt"/>
              </a:rPr>
              <a:t>smittvägar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Lång överlevnad i </a:t>
            </a:r>
            <a:r>
              <a:rPr lang="sv-SE" altLang="sv-SE" sz="3000" dirty="0" smtClean="0">
                <a:latin typeface="+mn-lt"/>
              </a:rPr>
              <a:t>miljön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Motståndskraftiga mot </a:t>
            </a:r>
            <a:r>
              <a:rPr lang="sv-SE" altLang="sv-SE" sz="3000" dirty="0" err="1" smtClean="0">
                <a:latin typeface="+mn-lt"/>
              </a:rPr>
              <a:t>desinfektionmedel</a:t>
            </a:r>
            <a:endParaRPr lang="sv-SE" altLang="sv-SE" sz="3000" dirty="0" smtClean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Svårsanerad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altLang="sv-SE" sz="2800" dirty="0">
              <a:latin typeface="Bodoni MT" panose="02070603080606020203" pitchFamily="18" charset="0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altLang="sv-SE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Symtom vid influensa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12" name="Ellips 11"/>
          <p:cNvSpPr/>
          <p:nvPr/>
        </p:nvSpPr>
        <p:spPr>
          <a:xfrm>
            <a:off x="262287" y="1684669"/>
            <a:ext cx="1664677" cy="973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Frossa. </a:t>
            </a:r>
            <a:endParaRPr lang="sv-SE" dirty="0"/>
          </a:p>
        </p:txBody>
      </p:sp>
      <p:sp>
        <p:nvSpPr>
          <p:cNvPr id="11" name="Ellips 10"/>
          <p:cNvSpPr/>
          <p:nvPr/>
        </p:nvSpPr>
        <p:spPr>
          <a:xfrm>
            <a:off x="1154842" y="2297897"/>
            <a:ext cx="1664677" cy="973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Plötsligt hög feber</a:t>
            </a:r>
            <a:endParaRPr lang="sv-SE" dirty="0"/>
          </a:p>
        </p:txBody>
      </p:sp>
      <p:sp>
        <p:nvSpPr>
          <p:cNvPr id="13" name="Högerpil 12"/>
          <p:cNvSpPr/>
          <p:nvPr/>
        </p:nvSpPr>
        <p:spPr>
          <a:xfrm>
            <a:off x="2579077" y="3470031"/>
            <a:ext cx="2215661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Muskelvärk</a:t>
            </a:r>
            <a:endParaRPr lang="sv-SE" dirty="0"/>
          </a:p>
        </p:txBody>
      </p:sp>
      <p:sp>
        <p:nvSpPr>
          <p:cNvPr id="14" name="Högerpil 13"/>
          <p:cNvSpPr/>
          <p:nvPr/>
        </p:nvSpPr>
        <p:spPr>
          <a:xfrm>
            <a:off x="2579077" y="3993103"/>
            <a:ext cx="2098430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Ledvärk</a:t>
            </a:r>
            <a:endParaRPr lang="sv-SE" dirty="0"/>
          </a:p>
        </p:txBody>
      </p:sp>
      <p:sp>
        <p:nvSpPr>
          <p:cNvPr id="15" name="Högerpil 14"/>
          <p:cNvSpPr/>
          <p:nvPr/>
        </p:nvSpPr>
        <p:spPr>
          <a:xfrm>
            <a:off x="2579077" y="1629856"/>
            <a:ext cx="2872153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H</a:t>
            </a:r>
            <a:r>
              <a:rPr lang="sv-SE" dirty="0" smtClean="0"/>
              <a:t>uvudvärk</a:t>
            </a:r>
            <a:endParaRPr lang="sv-SE" dirty="0"/>
          </a:p>
        </p:txBody>
      </p:sp>
      <p:sp>
        <p:nvSpPr>
          <p:cNvPr id="16" name="Högerpil 15"/>
          <p:cNvSpPr/>
          <p:nvPr/>
        </p:nvSpPr>
        <p:spPr>
          <a:xfrm flipH="1">
            <a:off x="6095999" y="1990839"/>
            <a:ext cx="3505200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dirty="0" smtClean="0"/>
              <a:t>Snuva, nysningar</a:t>
            </a:r>
            <a:endParaRPr lang="sv-SE" dirty="0"/>
          </a:p>
        </p:txBody>
      </p:sp>
      <p:sp>
        <p:nvSpPr>
          <p:cNvPr id="17" name="Högerpil 16"/>
          <p:cNvSpPr/>
          <p:nvPr/>
        </p:nvSpPr>
        <p:spPr>
          <a:xfrm flipH="1">
            <a:off x="6226256" y="3357793"/>
            <a:ext cx="3374943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dirty="0"/>
              <a:t>H</a:t>
            </a:r>
            <a:r>
              <a:rPr lang="sv-SE" dirty="0" smtClean="0"/>
              <a:t>osta</a:t>
            </a:r>
            <a:endParaRPr lang="sv-SE" dirty="0"/>
          </a:p>
        </p:txBody>
      </p:sp>
      <p:sp>
        <p:nvSpPr>
          <p:cNvPr id="18" name="Högerpil 17"/>
          <p:cNvSpPr/>
          <p:nvPr/>
        </p:nvSpPr>
        <p:spPr>
          <a:xfrm flipH="1">
            <a:off x="6095996" y="3739663"/>
            <a:ext cx="3505204" cy="8535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dirty="0" smtClean="0"/>
              <a:t>Diarré och kräkning, </a:t>
            </a:r>
          </a:p>
          <a:p>
            <a:pPr algn="r"/>
            <a:r>
              <a:rPr lang="sv-SE" sz="1400" dirty="0" smtClean="0"/>
              <a:t>framförallt hos små barn</a:t>
            </a:r>
            <a:endParaRPr lang="sv-SE" dirty="0"/>
          </a:p>
        </p:txBody>
      </p:sp>
      <p:sp>
        <p:nvSpPr>
          <p:cNvPr id="19" name="Ellips 18"/>
          <p:cNvSpPr/>
          <p:nvPr/>
        </p:nvSpPr>
        <p:spPr>
          <a:xfrm>
            <a:off x="7502772" y="4700802"/>
            <a:ext cx="2180491" cy="97301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Ibland endast lindriga symtom</a:t>
            </a:r>
            <a:endParaRPr lang="sv-SE" sz="1400" dirty="0"/>
          </a:p>
        </p:txBody>
      </p:sp>
      <p:sp>
        <p:nvSpPr>
          <p:cNvPr id="20" name="Ellips 19"/>
          <p:cNvSpPr/>
          <p:nvPr/>
        </p:nvSpPr>
        <p:spPr>
          <a:xfrm>
            <a:off x="9600962" y="5187310"/>
            <a:ext cx="2180491" cy="97301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Enstaka blir allvarligt sjuka med svåra andningsbesvär</a:t>
            </a:r>
            <a:endParaRPr lang="sv-SE" sz="1400" dirty="0"/>
          </a:p>
        </p:txBody>
      </p:sp>
      <p:sp>
        <p:nvSpPr>
          <p:cNvPr id="21" name="Ellips 20"/>
          <p:cNvSpPr/>
          <p:nvPr/>
        </p:nvSpPr>
        <p:spPr>
          <a:xfrm>
            <a:off x="639028" y="4918758"/>
            <a:ext cx="2180491" cy="973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Från smittad till sjuk tar det 1-3 dagar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9261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smittar influensa?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6" y="1825625"/>
            <a:ext cx="10619403" cy="4351337"/>
          </a:xfrm>
        </p:spPr>
        <p:txBody>
          <a:bodyPr>
            <a:normAutofit/>
          </a:bodyPr>
          <a:lstStyle/>
          <a:p>
            <a:r>
              <a:rPr lang="sv-SE" dirty="0" smtClean="0"/>
              <a:t>Binder till ytan på slemhinneceller i luftvägarna. Ögon, näsa och mun är också mottagliga </a:t>
            </a:r>
          </a:p>
          <a:p>
            <a:r>
              <a:rPr lang="sv-SE" dirty="0" smtClean="0"/>
              <a:t>10% av befolkningen insjuknar i influensa under en säsong</a:t>
            </a:r>
          </a:p>
          <a:p>
            <a:r>
              <a:rPr lang="sv-SE" dirty="0" smtClean="0"/>
              <a:t>Smittvägar: </a:t>
            </a:r>
          </a:p>
          <a:p>
            <a:pPr lvl="1"/>
            <a:r>
              <a:rPr lang="sv-SE" dirty="0" smtClean="0"/>
              <a:t>Droppsmitta</a:t>
            </a:r>
          </a:p>
          <a:p>
            <a:pPr lvl="2"/>
            <a:r>
              <a:rPr lang="sv-SE" dirty="0"/>
              <a:t>Ä</a:t>
            </a:r>
            <a:r>
              <a:rPr lang="sv-SE" dirty="0" smtClean="0"/>
              <a:t>ven mycket små vätskepartiklar (aerosol) </a:t>
            </a:r>
            <a:endParaRPr lang="sv-SE" dirty="0"/>
          </a:p>
          <a:p>
            <a:pPr lvl="1"/>
            <a:r>
              <a:rPr lang="sv-SE" dirty="0"/>
              <a:t>Kontaktsmitta</a:t>
            </a:r>
          </a:p>
          <a:p>
            <a:pPr lvl="2"/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01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länge är man smittsam?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8388220" cy="4351337"/>
          </a:xfrm>
        </p:spPr>
        <p:txBody>
          <a:bodyPr/>
          <a:lstStyle/>
          <a:p>
            <a:r>
              <a:rPr lang="sv-SE" dirty="0"/>
              <a:t>Börjar smitta redan dygnet innan man får symtom</a:t>
            </a:r>
          </a:p>
          <a:p>
            <a:r>
              <a:rPr lang="sv-SE" dirty="0"/>
              <a:t>Störst smittsamhet när man är som sjukast</a:t>
            </a:r>
          </a:p>
          <a:p>
            <a:r>
              <a:rPr lang="sv-SE" dirty="0"/>
              <a:t>Tumregel: smittar så länge man har feber</a:t>
            </a:r>
          </a:p>
          <a:p>
            <a:r>
              <a:rPr lang="sv-SE" dirty="0" smtClean="0"/>
              <a:t>Stanna </a:t>
            </a:r>
            <a:r>
              <a:rPr lang="sv-SE" dirty="0"/>
              <a:t>hemma minst 5 dagar från </a:t>
            </a:r>
            <a:r>
              <a:rPr lang="sv-SE" dirty="0" smtClean="0"/>
              <a:t>symtomdebut och feberfri </a:t>
            </a:r>
            <a:r>
              <a:rPr lang="sv-SE" dirty="0"/>
              <a:t>minst en dag innan </a:t>
            </a:r>
            <a:r>
              <a:rPr lang="sv-SE" dirty="0" smtClean="0"/>
              <a:t>återgång till arbetet</a:t>
            </a:r>
            <a:endParaRPr lang="sv-SE" dirty="0"/>
          </a:p>
          <a:p>
            <a:endParaRPr lang="sv-SE" dirty="0" smtClean="0"/>
          </a:p>
          <a:p>
            <a:r>
              <a:rPr lang="sv-SE" sz="1800" dirty="0" smtClean="0"/>
              <a:t>Hos barn och </a:t>
            </a:r>
            <a:r>
              <a:rPr lang="sv-SE" sz="1800" dirty="0" err="1" smtClean="0"/>
              <a:t>immunsupprimerade</a:t>
            </a:r>
            <a:r>
              <a:rPr lang="sv-SE" sz="1800" dirty="0" smtClean="0"/>
              <a:t> kan längre smittsamhet förekomma</a:t>
            </a:r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6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Vilka riskerar att bli svårt sjuka av influensa?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7732789" cy="4351337"/>
          </a:xfrm>
        </p:spPr>
        <p:txBody>
          <a:bodyPr>
            <a:normAutofit fontScale="92500"/>
          </a:bodyPr>
          <a:lstStyle/>
          <a:p>
            <a:r>
              <a:rPr lang="sv-SE" sz="2600" dirty="0"/>
              <a:t>P</a:t>
            </a:r>
            <a:r>
              <a:rPr lang="sv-SE" sz="2600" dirty="0" smtClean="0"/>
              <a:t>ersoner </a:t>
            </a:r>
            <a:r>
              <a:rPr lang="sv-SE" sz="2600" dirty="0"/>
              <a:t>över 65 års ålder </a:t>
            </a:r>
          </a:p>
          <a:p>
            <a:r>
              <a:rPr lang="sv-SE" sz="2600" dirty="0"/>
              <a:t>Kronisk </a:t>
            </a:r>
            <a:r>
              <a:rPr lang="sv-SE" sz="2600" b="1" dirty="0"/>
              <a:t>hjärtsjukdom</a:t>
            </a:r>
          </a:p>
          <a:p>
            <a:r>
              <a:rPr lang="sv-SE" sz="2600" dirty="0"/>
              <a:t>Kronisk </a:t>
            </a:r>
            <a:r>
              <a:rPr lang="sv-SE" sz="2600" b="1" dirty="0"/>
              <a:t>lungsjukdom</a:t>
            </a:r>
            <a:r>
              <a:rPr lang="sv-SE" sz="2600" dirty="0"/>
              <a:t>  (t ex KOL och svår astma)</a:t>
            </a:r>
          </a:p>
          <a:p>
            <a:r>
              <a:rPr lang="sv-SE" sz="2600" dirty="0"/>
              <a:t>Andra tillstånd som medför </a:t>
            </a:r>
            <a:r>
              <a:rPr lang="sv-SE" sz="2600" b="1" dirty="0"/>
              <a:t>nedsatt lungfunktion/försämrad </a:t>
            </a:r>
            <a:r>
              <a:rPr lang="sv-SE" sz="2600" b="1" dirty="0" err="1"/>
              <a:t>hostkraft</a:t>
            </a:r>
            <a:r>
              <a:rPr lang="sv-SE" sz="2600" dirty="0"/>
              <a:t> (t ex extrem fetma, neuromuskulär sjukdom, funktionshinder)</a:t>
            </a:r>
          </a:p>
          <a:p>
            <a:r>
              <a:rPr lang="sv-SE" sz="2600" dirty="0"/>
              <a:t>Kronisk </a:t>
            </a:r>
            <a:r>
              <a:rPr lang="sv-SE" sz="2600" b="1" dirty="0"/>
              <a:t>lever-/njursvikt</a:t>
            </a:r>
          </a:p>
          <a:p>
            <a:r>
              <a:rPr lang="sv-SE" sz="2600" dirty="0"/>
              <a:t>Tillstånd som innebär </a:t>
            </a:r>
            <a:r>
              <a:rPr lang="sv-SE" sz="2600" b="1" dirty="0"/>
              <a:t>kraftigt nedsatt immunförsvar</a:t>
            </a:r>
          </a:p>
          <a:p>
            <a:r>
              <a:rPr lang="sv-SE" sz="2600" b="1" dirty="0"/>
              <a:t>Diabetes </a:t>
            </a:r>
            <a:r>
              <a:rPr lang="sv-SE" sz="2600" dirty="0" err="1"/>
              <a:t>mellitus</a:t>
            </a:r>
            <a:endParaRPr lang="sv-SE" sz="2600" dirty="0"/>
          </a:p>
          <a:p>
            <a:r>
              <a:rPr lang="sv-SE" sz="2600" b="1" dirty="0"/>
              <a:t>Gravida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12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Komplikationer av influensa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5412283" cy="4351337"/>
          </a:xfrm>
        </p:spPr>
        <p:txBody>
          <a:bodyPr/>
          <a:lstStyle/>
          <a:p>
            <a:r>
              <a:rPr lang="sv-SE" dirty="0" smtClean="0"/>
              <a:t>Diffus inflammation i lungorna (</a:t>
            </a:r>
            <a:r>
              <a:rPr lang="sv-SE" dirty="0" err="1" smtClean="0"/>
              <a:t>pneumonit</a:t>
            </a:r>
            <a:r>
              <a:rPr lang="sv-SE" dirty="0" smtClean="0"/>
              <a:t>)</a:t>
            </a:r>
          </a:p>
          <a:p>
            <a:r>
              <a:rPr lang="sv-SE" dirty="0" smtClean="0"/>
              <a:t>Bakteriell lunginflammation, främst äldre</a:t>
            </a:r>
          </a:p>
          <a:p>
            <a:r>
              <a:rPr lang="sv-SE" dirty="0" smtClean="0"/>
              <a:t>Öroninflammation, främst yngre</a:t>
            </a:r>
          </a:p>
          <a:p>
            <a:r>
              <a:rPr lang="sv-SE" dirty="0" smtClean="0"/>
              <a:t>Krupp, barn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369170" y="1825624"/>
            <a:ext cx="5412283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5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Behandling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6" y="1464905"/>
            <a:ext cx="10619403" cy="4712057"/>
          </a:xfrm>
        </p:spPr>
        <p:txBody>
          <a:bodyPr>
            <a:normAutofit fontScale="92500" lnSpcReduction="20000"/>
          </a:bodyPr>
          <a:lstStyle/>
          <a:p>
            <a:r>
              <a:rPr lang="sv-SE" sz="2600" dirty="0" smtClean="0"/>
              <a:t>Antivirala läkemedel kan ibland vara komplement men </a:t>
            </a:r>
            <a:r>
              <a:rPr lang="sv-SE" sz="2600" u="sng" dirty="0" smtClean="0"/>
              <a:t>ersätter inte vaccination</a:t>
            </a:r>
            <a:r>
              <a:rPr lang="sv-SE" sz="2600" dirty="0" smtClean="0"/>
              <a:t>.</a:t>
            </a:r>
          </a:p>
          <a:p>
            <a:r>
              <a:rPr lang="sv-SE" sz="2600" dirty="0" smtClean="0"/>
              <a:t>Ska övervägas till </a:t>
            </a:r>
            <a:r>
              <a:rPr lang="sv-SE" sz="2600" b="1" dirty="0" smtClean="0"/>
              <a:t>medicinska riskgrupper</a:t>
            </a:r>
          </a:p>
          <a:p>
            <a:r>
              <a:rPr lang="sv-SE" sz="2600" dirty="0" smtClean="0"/>
              <a:t>De som behöver </a:t>
            </a:r>
            <a:r>
              <a:rPr lang="sv-SE" sz="2600" b="1" dirty="0" smtClean="0"/>
              <a:t>sjukhusvård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600" dirty="0" smtClean="0"/>
              <a:t>Ju tidigare desto större effekt, sämre effekt efter 48h.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 smtClean="0"/>
              <a:t>Minskar…</a:t>
            </a:r>
          </a:p>
          <a:p>
            <a:r>
              <a:rPr lang="sv-SE" sz="2600" dirty="0" smtClean="0"/>
              <a:t>Sjukdomstiden med 1-2 dagar</a:t>
            </a:r>
          </a:p>
          <a:p>
            <a:r>
              <a:rPr lang="sv-SE" sz="2600" dirty="0" smtClean="0"/>
              <a:t>Risk för sjukhusvård</a:t>
            </a:r>
          </a:p>
          <a:p>
            <a:r>
              <a:rPr lang="sv-SE" sz="2600" dirty="0" smtClean="0"/>
              <a:t>Risk för bakteriell komplikation</a:t>
            </a:r>
          </a:p>
          <a:p>
            <a:endParaRPr lang="sv-SE" sz="2600" dirty="0" smtClean="0"/>
          </a:p>
          <a:p>
            <a:pPr marL="0" indent="0">
              <a:buNone/>
            </a:pPr>
            <a:r>
              <a:rPr lang="sv-SE" sz="2600" b="1" dirty="0" smtClean="0"/>
              <a:t>Postexpositionsprofylax </a:t>
            </a:r>
            <a:r>
              <a:rPr lang="sv-SE" sz="2400" b="1" dirty="0" smtClean="0">
                <a:cs typeface="Calibri" panose="020F0502020204030204" pitchFamily="34" charset="0"/>
              </a:rPr>
              <a:t>till </a:t>
            </a:r>
            <a:r>
              <a:rPr lang="sv-SE" sz="2400" b="1" dirty="0">
                <a:cs typeface="Calibri" panose="020F0502020204030204" pitchFamily="34" charset="0"/>
              </a:rPr>
              <a:t>personer i riskgrupp så snart som möjligt efter exponering</a:t>
            </a:r>
          </a:p>
          <a:p>
            <a:pPr marL="0" indent="0">
              <a:buNone/>
            </a:pPr>
            <a:endParaRPr lang="sv-SE" sz="2600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89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205" ma:contentTypeDescription="Skapa ett nytt dokument." ma:contentTypeScope="" ma:versionID="2faf865168620fc44fa1ba4fd3748e55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Props1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20E0940-8F64-4CF0-AC4A-62F0918F4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2f901946-e264-40a9-b252-19c7dedd3add"/>
    <ds:schemaRef ds:uri="http://schemas.microsoft.com/office/2006/documentManagement/types"/>
    <ds:schemaRef ds:uri="625733c5-0f95-420a-bdd7-9e1f1bc4aabb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1759</Words>
  <Application>Microsoft Office PowerPoint</Application>
  <PresentationFormat>Bredbild</PresentationFormat>
  <Paragraphs>334</Paragraphs>
  <Slides>35</Slides>
  <Notes>25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41" baseType="lpstr">
      <vt:lpstr>Arial</vt:lpstr>
      <vt:lpstr>Berlin Sans FB Demi</vt:lpstr>
      <vt:lpstr>Bodoni MT</vt:lpstr>
      <vt:lpstr>Calibri</vt:lpstr>
      <vt:lpstr>Wingdings</vt:lpstr>
      <vt:lpstr>VCdag</vt:lpstr>
      <vt:lpstr>Viruseftermiddag  Calici och influensa –hur skyddar vi patienterna och personalen?</vt:lpstr>
      <vt:lpstr>Det finns effektiva sätt att minska spridning av både influensa och vinterkräksjuka!</vt:lpstr>
      <vt:lpstr>Vad är influensa?</vt:lpstr>
      <vt:lpstr>Symtom vid influensa</vt:lpstr>
      <vt:lpstr>Hur smittar influensa?</vt:lpstr>
      <vt:lpstr>Hur länge är man smittsam?</vt:lpstr>
      <vt:lpstr>Vilka riskerar att bli svårt sjuka av influensa?</vt:lpstr>
      <vt:lpstr>Komplikationer av influensa</vt:lpstr>
      <vt:lpstr>Behandling </vt:lpstr>
      <vt:lpstr>Vaccination</vt:lpstr>
      <vt:lpstr>Hur skyddar vi oss mot influensa? </vt:lpstr>
      <vt:lpstr>Placering av patienter</vt:lpstr>
      <vt:lpstr>Disk/Tvätt/Avfall/Städning </vt:lpstr>
      <vt:lpstr>Calicivirus/vinterkräksjuka </vt:lpstr>
      <vt:lpstr>Bakgrund om calicivirus</vt:lpstr>
      <vt:lpstr>Provtagning</vt:lpstr>
      <vt:lpstr>PowerPoint-presentation</vt:lpstr>
      <vt:lpstr>PowerPoint-presentation</vt:lpstr>
      <vt:lpstr>Tarmsmitta</vt:lpstr>
      <vt:lpstr>Droppsmitta</vt:lpstr>
      <vt:lpstr>Indirekt kontaktsmitta</vt:lpstr>
      <vt:lpstr>Vad räknas som utbrott?</vt:lpstr>
      <vt:lpstr>Information</vt:lpstr>
      <vt:lpstr>Inneliggande patient</vt:lpstr>
      <vt:lpstr>Inneliggande patient</vt:lpstr>
      <vt:lpstr>Basala hygienrutiner</vt:lpstr>
      <vt:lpstr>Basala hygienrutiner</vt:lpstr>
      <vt:lpstr> Mathantering </vt:lpstr>
      <vt:lpstr> Personal </vt:lpstr>
      <vt:lpstr>Omhändertagande av spill = punktdesinfektion</vt:lpstr>
      <vt:lpstr>Daglig städning</vt:lpstr>
      <vt:lpstr>       Tvätt                                 Avfall</vt:lpstr>
      <vt:lpstr>När isoleringen bryts</vt:lpstr>
      <vt:lpstr>Vård vid magsjuka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Skytt Michaela /Central förvaltning Hälso- och sjukvårdsenhet Smittskydd /Falun</cp:lastModifiedBy>
  <cp:revision>7</cp:revision>
  <dcterms:created xsi:type="dcterms:W3CDTF">2016-11-14T14:16:14Z</dcterms:created>
  <dcterms:modified xsi:type="dcterms:W3CDTF">2022-11-25T10:08:48Z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