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36"/>
  </p:notesMasterIdLst>
  <p:handoutMasterIdLst>
    <p:handoutMasterId r:id="rId37"/>
  </p:handoutMasterIdLst>
  <p:sldIdLst>
    <p:sldId id="258" r:id="rId7"/>
    <p:sldId id="259" r:id="rId8"/>
    <p:sldId id="260" r:id="rId9"/>
    <p:sldId id="261" r:id="rId10"/>
    <p:sldId id="262" r:id="rId11"/>
    <p:sldId id="288" r:id="rId12"/>
    <p:sldId id="289" r:id="rId13"/>
    <p:sldId id="290" r:id="rId14"/>
    <p:sldId id="263" r:id="rId15"/>
    <p:sldId id="264" r:id="rId16"/>
    <p:sldId id="268" r:id="rId17"/>
    <p:sldId id="270" r:id="rId18"/>
    <p:sldId id="271" r:id="rId19"/>
    <p:sldId id="272" r:id="rId20"/>
    <p:sldId id="273" r:id="rId21"/>
    <p:sldId id="274" r:id="rId22"/>
    <p:sldId id="291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92" r:id="rId34"/>
    <p:sldId id="286" r:id="rId3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8"/>
            <p14:sldId id="259"/>
            <p14:sldId id="260"/>
            <p14:sldId id="261"/>
            <p14:sldId id="262"/>
            <p14:sldId id="288"/>
            <p14:sldId id="289"/>
            <p14:sldId id="290"/>
            <p14:sldId id="263"/>
            <p14:sldId id="264"/>
            <p14:sldId id="268"/>
            <p14:sldId id="270"/>
            <p14:sldId id="271"/>
            <p14:sldId id="272"/>
            <p14:sldId id="273"/>
            <p14:sldId id="274"/>
            <p14:sldId id="291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92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2" Type="http://schemas.openxmlformats.org/officeDocument/2006/relationships/slide" Target="slides/slide17.xml"/><Relationship Id="rId1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2022-11-25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2022-11-25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497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Korttidsboende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2590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5185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4345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6822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7011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err="1" smtClean="0"/>
              <a:t>Virkon</a:t>
            </a:r>
            <a:r>
              <a:rPr lang="sv-SE" baseline="0" dirty="0" smtClean="0"/>
              <a:t> har en verkningstid på 10 minuter. Det betyder att ytan måste vara blöt i minst 10 minuter för att </a:t>
            </a:r>
            <a:r>
              <a:rPr lang="sv-SE" baseline="0" dirty="0" err="1" smtClean="0"/>
              <a:t>virkonet</a:t>
            </a:r>
            <a:r>
              <a:rPr lang="sv-SE" baseline="0" dirty="0" smtClean="0"/>
              <a:t> ska hinna döda smittämnet.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Lämnar vit </a:t>
            </a:r>
            <a:r>
              <a:rPr lang="sv-SE" baseline="0" dirty="0" err="1" smtClean="0"/>
              <a:t>flammighet</a:t>
            </a:r>
            <a:r>
              <a:rPr lang="sv-SE" baseline="0" dirty="0" smtClean="0"/>
              <a:t> på ytor, torka bort </a:t>
            </a:r>
            <a:r>
              <a:rPr lang="sv-SE" baseline="0" smtClean="0"/>
              <a:t>med fuktad duk.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4636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Ofta slutar man städa</a:t>
            </a:r>
            <a:r>
              <a:rPr lang="sv-SE" baseline="0" dirty="0" smtClean="0"/>
              <a:t> vid magsjuka, tvärt om (!) viktigt med städning!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1987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25565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textiler tvättas.</a:t>
            </a:r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25702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400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489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="1" dirty="0" smtClean="0">
                <a:latin typeface="Bodoni MT" panose="02070603080606020203" pitchFamily="18" charset="0"/>
              </a:rPr>
              <a:t>Utsöndras i mycket stort antal </a:t>
            </a:r>
            <a:endParaRPr lang="sv-SE" altLang="sv-SE" sz="1200" b="0" dirty="0" smtClean="0">
              <a:latin typeface="Bodoni MT" panose="02070603080606020203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600" dirty="0" smtClean="0">
                <a:latin typeface="Bodoni MT" panose="02070603080606020203" pitchFamily="18" charset="0"/>
              </a:rPr>
              <a:t>30 miljoner viruspartiklar vid en kräkning.</a:t>
            </a:r>
            <a:r>
              <a:rPr lang="sv-SE" altLang="sv-SE" sz="1600" baseline="0" dirty="0" smtClean="0">
                <a:latin typeface="Bodoni MT" panose="02070603080606020203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600" baseline="0" dirty="0" smtClean="0">
                <a:latin typeface="Bodoni MT" panose="02070603080606020203" pitchFamily="18" charset="0"/>
              </a:rPr>
              <a:t>En droppe kräkning eller avföring kan innehålla miljontals virus</a:t>
            </a:r>
            <a:r>
              <a:rPr lang="sv-SE" altLang="sv-SE" sz="1200" baseline="0" dirty="0" smtClean="0">
                <a:latin typeface="Bodoni MT" panose="02070603080606020203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aseline="0" dirty="0" smtClean="0">
                <a:latin typeface="Bodoni MT" panose="02070603080606020203" pitchFamily="18" charset="0"/>
              </a:rPr>
              <a:t>Den mängd virus som får plats på ett knappnålshuvud räcker för att smitta mer än 1000 personer.</a:t>
            </a:r>
            <a:endParaRPr lang="sv-SE" altLang="sv-SE" sz="1200" dirty="0" smtClean="0">
              <a:latin typeface="Bodoni MT" panose="02070603080606020203" pitchFamily="18" charset="0"/>
            </a:endParaRPr>
          </a:p>
          <a:p>
            <a:r>
              <a:rPr lang="sv-SE" dirty="0" smtClean="0"/>
              <a:t>Immunitet efter genomgången sjukdom är kortvarig och virus inom gruppen har olika genetiska</a:t>
            </a:r>
            <a:r>
              <a:rPr lang="sv-SE" baseline="0" dirty="0" smtClean="0"/>
              <a:t> uppsättningar</a:t>
            </a:r>
            <a:r>
              <a:rPr lang="sv-SE" dirty="0" smtClean="0"/>
              <a:t>, vilket innebär att man kan bli sjuk flera gånger. </a:t>
            </a:r>
          </a:p>
          <a:p>
            <a:endParaRPr lang="sv-SE" dirty="0" smtClean="0"/>
          </a:p>
          <a:p>
            <a:r>
              <a:rPr lang="sv-SE" b="1" dirty="0" smtClean="0"/>
              <a:t>Överlevnad</a:t>
            </a:r>
          </a:p>
          <a:p>
            <a:r>
              <a:rPr lang="sv-SE" b="0" dirty="0" smtClean="0"/>
              <a:t>Ca 2 veckor, ibland längre</a:t>
            </a:r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727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b="1" baseline="0" dirty="0" smtClean="0"/>
              <a:t>Symtom</a:t>
            </a:r>
            <a:endParaRPr lang="sv-SE" sz="1600" b="1" dirty="0" smtClean="0"/>
          </a:p>
          <a:p>
            <a:r>
              <a:rPr lang="sv-SE" sz="1600" dirty="0" smtClean="0"/>
              <a:t>Kräkningar</a:t>
            </a:r>
            <a:r>
              <a:rPr lang="sv-SE" sz="1600" baseline="0" dirty="0" smtClean="0"/>
              <a:t> och diarréer är inte alltid vinterkräksjuka, viktigt att tänka på att andra allvarliga infektioner kan debutera med liknande symtom, te x blodförgiftning.</a:t>
            </a:r>
            <a:endParaRPr lang="sv-SE" sz="1600" dirty="0" smtClean="0"/>
          </a:p>
          <a:p>
            <a:r>
              <a:rPr lang="sv-SE" sz="1600" b="1" dirty="0" smtClean="0"/>
              <a:t>Smittsamhet</a:t>
            </a:r>
          </a:p>
          <a:p>
            <a:r>
              <a:rPr lang="sv-SE" sz="1600" dirty="0" smtClean="0"/>
              <a:t>Ofta kan man</a:t>
            </a:r>
            <a:r>
              <a:rPr lang="sv-SE" sz="1600" baseline="0" dirty="0" smtClean="0"/>
              <a:t> påvisa </a:t>
            </a:r>
            <a:r>
              <a:rPr lang="sv-SE" sz="1600" baseline="0" dirty="0" err="1" smtClean="0"/>
              <a:t>calici</a:t>
            </a:r>
            <a:r>
              <a:rPr lang="sv-SE" sz="1600" baseline="0" dirty="0" smtClean="0"/>
              <a:t> i avföring under flera veckor efter alla symtom försvunnit. </a:t>
            </a:r>
          </a:p>
          <a:p>
            <a:r>
              <a:rPr lang="sv-SE" sz="1600" baseline="0" dirty="0" smtClean="0"/>
              <a:t>Svårt att avgöra hur länge man är smittsam men viruset blir mindre sjukdomsframkallande med tiden. </a:t>
            </a:r>
          </a:p>
          <a:p>
            <a:r>
              <a:rPr lang="sv-SE" sz="1600" baseline="0" dirty="0" smtClean="0"/>
              <a:t>Symtomen sprider smittan.</a:t>
            </a:r>
          </a:p>
          <a:p>
            <a:endParaRPr lang="sv-SE" sz="16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1531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9421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 smtClean="0"/>
          </a:p>
        </p:txBody>
      </p:sp>
      <p:sp>
        <p:nvSpPr>
          <p:cNvPr id="67588" name="Platshållare för sidfo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179468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8046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1518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SE" sz="1200" b="0" baseline="0" dirty="0" smtClean="0"/>
              <a:t>Sätt upp skyltar vid entrén om pågående magsjuka. Informera besökare om vikten att även dem har god handhygien för att förhindra smittspridning. </a:t>
            </a:r>
            <a:endParaRPr lang="sv-S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Besökare till vårdenheten informeras om att det pågår ett utbrott och att det är olämpligt att samtidigt besöka andra enheter på grund av smittrisken.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0052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Korttidsboende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017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1127" y="1934702"/>
            <a:ext cx="10076873" cy="2213349"/>
          </a:xfrm>
        </p:spPr>
        <p:txBody>
          <a:bodyPr>
            <a:normAutofit fontScale="90000"/>
          </a:bodyPr>
          <a:lstStyle/>
          <a:p>
            <a:r>
              <a:rPr lang="sv-SE" sz="3100" dirty="0" smtClean="0"/>
              <a:t/>
            </a:r>
            <a:br>
              <a:rPr lang="sv-SE" sz="3100" dirty="0" smtClean="0"/>
            </a:br>
            <a:r>
              <a:rPr lang="sv-SE" sz="4000" dirty="0" smtClean="0"/>
              <a:t>Utbildning för enhetschefer inom kommunala verksamheter</a:t>
            </a:r>
            <a:r>
              <a:rPr lang="sv-SE" sz="3100" dirty="0" smtClean="0"/>
              <a:t/>
            </a:r>
            <a:br>
              <a:rPr lang="sv-SE" sz="3100" dirty="0" smtClean="0"/>
            </a:br>
            <a:r>
              <a:rPr lang="sv-SE" sz="3100" dirty="0" smtClean="0"/>
              <a:t/>
            </a:r>
            <a:br>
              <a:rPr lang="sv-SE" sz="3100" dirty="0" smtClean="0"/>
            </a:br>
            <a:r>
              <a:rPr lang="sv-SE" sz="3200" dirty="0"/>
              <a:t/>
            </a:r>
            <a:br>
              <a:rPr lang="sv-SE" sz="3200" dirty="0"/>
            </a:br>
            <a:r>
              <a:rPr lang="sv-SE" sz="3100" dirty="0" smtClean="0"/>
              <a:t/>
            </a:r>
            <a:br>
              <a:rPr lang="sv-SE" sz="3100" dirty="0" smtClean="0"/>
            </a:br>
            <a:endParaRPr lang="sv-SE" sz="2800" dirty="0"/>
          </a:p>
        </p:txBody>
      </p:sp>
      <p:sp>
        <p:nvSpPr>
          <p:cNvPr id="4" name="Rektangel 3"/>
          <p:cNvSpPr/>
          <p:nvPr/>
        </p:nvSpPr>
        <p:spPr>
          <a:xfrm>
            <a:off x="591128" y="3828157"/>
            <a:ext cx="100768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v-SE" sz="2400" dirty="0" smtClean="0"/>
          </a:p>
          <a:p>
            <a:pPr algn="ctr"/>
            <a:r>
              <a:rPr lang="sv-SE" sz="2400" dirty="0" smtClean="0"/>
              <a:t>Nya </a:t>
            </a:r>
            <a:r>
              <a:rPr lang="sv-SE" sz="2400" dirty="0"/>
              <a:t>föreskriften om smittförebyggande åtgärder inom SOL och </a:t>
            </a:r>
            <a:r>
              <a:rPr lang="sv-SE" sz="2400" dirty="0" smtClean="0"/>
              <a:t>LSS</a:t>
            </a:r>
            <a:r>
              <a:rPr lang="sv-SE" sz="2400" smtClean="0"/>
              <a:t/>
            </a:r>
            <a:br>
              <a:rPr lang="sv-SE" sz="2400" smtClean="0"/>
            </a:br>
            <a:r>
              <a:rPr lang="sv-SE" sz="2400" smtClean="0"/>
              <a:t>Vinterkräksjuka</a:t>
            </a:r>
            <a:endParaRPr lang="sv-SE" sz="2400" dirty="0" smtClean="0"/>
          </a:p>
          <a:p>
            <a:pPr algn="ctr"/>
            <a:endParaRPr lang="sv-SE" sz="2400" dirty="0" smtClean="0"/>
          </a:p>
          <a:p>
            <a:pPr algn="r"/>
            <a:endParaRPr lang="sv-SE" sz="1600" dirty="0" smtClean="0"/>
          </a:p>
          <a:p>
            <a:pPr algn="r"/>
            <a:endParaRPr lang="sv-SE" sz="1600" dirty="0"/>
          </a:p>
          <a:p>
            <a:pPr algn="r"/>
            <a:r>
              <a:rPr lang="sv-SE" sz="1600" dirty="0" smtClean="0"/>
              <a:t>Annica </a:t>
            </a:r>
            <a:r>
              <a:rPr lang="sv-SE" sz="1600" dirty="0"/>
              <a:t>Blomkvist och Michaela Skytt</a:t>
            </a:r>
          </a:p>
          <a:p>
            <a:pPr algn="r"/>
            <a:r>
              <a:rPr lang="sv-SE" sz="1600" dirty="0"/>
              <a:t>Hygiensjuksköterskor - Smittskydd och vårdhygien</a:t>
            </a:r>
          </a:p>
          <a:p>
            <a:pPr algn="ctr"/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4334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5215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Bakgrund om </a:t>
            </a:r>
            <a:r>
              <a:rPr lang="sv-SE" altLang="sv-S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calicivirus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1145649" y="2087417"/>
            <a:ext cx="9872871" cy="4433455"/>
          </a:xfrm>
        </p:spPr>
        <p:txBody>
          <a:bodyPr/>
          <a:lstStyle/>
          <a:p>
            <a:r>
              <a:rPr lang="sv-SE" altLang="sv-SE" dirty="0">
                <a:latin typeface="Arial" panose="020B0604020202020204" pitchFamily="34" charset="0"/>
                <a:cs typeface="Arial" panose="020B0604020202020204" pitchFamily="34" charset="0"/>
              </a:rPr>
              <a:t>Små virus som kommer tillbaka varje år i ny skepnad</a:t>
            </a:r>
            <a:r>
              <a:rPr lang="sv-SE" alt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altLang="sv-S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Uppträder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oftast nov-april, topp jan-mars</a:t>
            </a: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Vistelse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inomhus; närkontakt</a:t>
            </a: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Förekommer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även sporadiskt sommartid</a:t>
            </a:r>
          </a:p>
        </p:txBody>
      </p:sp>
    </p:spTree>
    <p:extLst>
      <p:ext uri="{BB962C8B-B14F-4D97-AF65-F5344CB8AC3E}">
        <p14:creationId xmlns:p14="http://schemas.microsoft.com/office/powerpoint/2010/main" val="358242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6" y="1195755"/>
            <a:ext cx="7229479" cy="502807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Inkubationstid: 12-48 timmar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Symtom: illamående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, kräkningar, diarré, buksmärtor, huvudvärk, yrsel och feber.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Debuterar snabbt. Varaktighet 1-2 dygn.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Smittade personer kan vanligen sprida smitta upp till två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dygn efter symtomfrihet,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ibland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längre.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Sjukdomen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är självläkande inom några dygn.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Eftersom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genomgången infektion bara ger ett kortvarigt skydd kan man drabbas flera gånger under kort tid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Återinsjuknanden är ganska vanliga. </a:t>
            </a:r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Vanligt att flera blir smittade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1403927" y="342839"/>
            <a:ext cx="91923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altLang="sv-SE" sz="40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Symtom vid </a:t>
            </a:r>
            <a:r>
              <a:rPr lang="sv-SE" altLang="sv-SE" sz="4000" b="1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calicivirus</a:t>
            </a:r>
            <a:endParaRPr lang="sv-SE" sz="40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4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4063" y="325913"/>
            <a:ext cx="9875520" cy="1356360"/>
          </a:xfrm>
        </p:spPr>
        <p:txBody>
          <a:bodyPr/>
          <a:lstStyle/>
          <a:p>
            <a:pPr algn="ctr"/>
            <a:r>
              <a:rPr lang="sv-SE" altLang="sv-SE" dirty="0" smtClean="0"/>
              <a:t>Tarmsmitta</a:t>
            </a:r>
            <a:endParaRPr lang="sv-SE" altLang="sv-SE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24982" y="1897712"/>
            <a:ext cx="4282210" cy="4114800"/>
          </a:xfrm>
        </p:spPr>
        <p:txBody>
          <a:bodyPr/>
          <a:lstStyle/>
          <a:p>
            <a:r>
              <a:rPr lang="sv-SE" altLang="sv-SE" sz="2800" dirty="0">
                <a:solidFill>
                  <a:schemeClr val="tx1"/>
                </a:solidFill>
              </a:rPr>
              <a:t>Smittämnen i </a:t>
            </a:r>
            <a:r>
              <a:rPr lang="sv-SE" altLang="sv-SE" sz="2800" dirty="0" smtClean="0">
                <a:solidFill>
                  <a:schemeClr val="tx1"/>
                </a:solidFill>
              </a:rPr>
              <a:t>avföringen  når </a:t>
            </a:r>
            <a:r>
              <a:rPr lang="sv-SE" altLang="sv-SE" sz="2800" dirty="0">
                <a:solidFill>
                  <a:schemeClr val="tx1"/>
                </a:solidFill>
              </a:rPr>
              <a:t>munnen </a:t>
            </a:r>
          </a:p>
          <a:p>
            <a:r>
              <a:rPr lang="sv-SE" altLang="sv-SE" sz="2800" dirty="0">
                <a:solidFill>
                  <a:schemeClr val="tx1"/>
                </a:solidFill>
              </a:rPr>
              <a:t>Förorenat vatten </a:t>
            </a:r>
            <a:r>
              <a:rPr lang="sv-SE" altLang="sv-SE" sz="2800" dirty="0" smtClean="0">
                <a:solidFill>
                  <a:schemeClr val="tx1"/>
                </a:solidFill>
              </a:rPr>
              <a:t>eller livsmedel </a:t>
            </a:r>
            <a:r>
              <a:rPr lang="sv-SE" altLang="sv-SE" sz="2800" dirty="0">
                <a:solidFill>
                  <a:schemeClr val="tx1"/>
                </a:solidFill>
              </a:rPr>
              <a:t>kan orsaka sjukdom</a:t>
            </a:r>
            <a:r>
              <a:rPr lang="sv-SE" altLang="sv-SE" sz="2800" dirty="0">
                <a:solidFill>
                  <a:schemeClr val="tx1"/>
                </a:solidFill>
                <a:latin typeface="Bodoni MT" panose="02070603080606020203" pitchFamily="18" charset="0"/>
              </a:rPr>
              <a:t>	</a:t>
            </a:r>
          </a:p>
          <a:p>
            <a:pPr>
              <a:buFontTx/>
              <a:buNone/>
            </a:pPr>
            <a:r>
              <a:rPr lang="sv-SE" altLang="sv-SE" sz="2400" dirty="0"/>
              <a:t>		</a:t>
            </a:r>
            <a:r>
              <a:rPr lang="sv-SE" altLang="sv-SE" sz="2000" dirty="0"/>
              <a:t>									                                                                                         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436841" y="1779443"/>
            <a:ext cx="5609253" cy="4351338"/>
          </a:xfrm>
        </p:spPr>
        <p:txBody>
          <a:bodyPr>
            <a:noAutofit/>
          </a:bodyPr>
          <a:lstStyle/>
          <a:p>
            <a:r>
              <a:rPr lang="sv-SE" altLang="sv-SE" sz="2400" dirty="0"/>
              <a:t>Bakterier</a:t>
            </a:r>
          </a:p>
          <a:p>
            <a:pPr>
              <a:buFontTx/>
              <a:buNone/>
            </a:pPr>
            <a:r>
              <a:rPr lang="sv-SE" altLang="sv-SE" sz="2400" b="1" dirty="0">
                <a:solidFill>
                  <a:schemeClr val="tx1"/>
                </a:solidFill>
              </a:rPr>
              <a:t>     </a:t>
            </a:r>
            <a:r>
              <a:rPr lang="sv-SE" altLang="sv-SE" sz="2400" b="1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smtClean="0">
                <a:solidFill>
                  <a:schemeClr val="tx1"/>
                </a:solidFill>
              </a:rPr>
              <a:t>Salmonella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Shigella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-Campylobakter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Clostridiodes</a:t>
            </a:r>
            <a:r>
              <a:rPr lang="sv-SE" altLang="sv-SE" sz="2400" dirty="0" smtClean="0">
                <a:solidFill>
                  <a:schemeClr val="tx1"/>
                </a:solidFill>
              </a:rPr>
              <a:t> 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difficile</a:t>
            </a:r>
            <a:endParaRPr lang="sv-SE" altLang="sv-SE" sz="2400" dirty="0">
              <a:solidFill>
                <a:schemeClr val="tx1"/>
              </a:solidFill>
            </a:endParaRPr>
          </a:p>
          <a:p>
            <a:r>
              <a:rPr lang="sv-SE" altLang="sv-SE" sz="2400" dirty="0"/>
              <a:t>Virus</a:t>
            </a:r>
          </a:p>
          <a:p>
            <a:pPr>
              <a:buFontTx/>
              <a:buNone/>
            </a:pPr>
            <a:r>
              <a:rPr lang="sv-SE" altLang="sv-SE" sz="2400" b="1" dirty="0">
                <a:solidFill>
                  <a:schemeClr val="tx1"/>
                </a:solidFill>
              </a:rPr>
              <a:t> 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-Rotavirus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 smtClean="0">
                <a:solidFill>
                  <a:srgbClr val="FF0000"/>
                </a:solidFill>
              </a:rPr>
              <a:t>      - </a:t>
            </a:r>
            <a:r>
              <a:rPr lang="sv-SE" altLang="sv-SE" sz="2400" b="1" dirty="0" err="1" smtClean="0">
                <a:solidFill>
                  <a:srgbClr val="FF0000"/>
                </a:solidFill>
              </a:rPr>
              <a:t>Calicivirus</a:t>
            </a:r>
            <a:endParaRPr lang="sv-SE" altLang="sv-S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728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ubrik 4"/>
          <p:cNvSpPr>
            <a:spLocks noGrp="1"/>
          </p:cNvSpPr>
          <p:nvPr>
            <p:ph type="title"/>
          </p:nvPr>
        </p:nvSpPr>
        <p:spPr>
          <a:xfrm>
            <a:off x="1150374" y="327026"/>
            <a:ext cx="10127226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sv-SE" altLang="sv-SE" sz="4400" dirty="0" smtClean="0"/>
              <a:t>Droppsmitta</a:t>
            </a:r>
          </a:p>
        </p:txBody>
      </p:sp>
      <p:sp>
        <p:nvSpPr>
          <p:cNvPr id="36870" name="Platshållare för innehåll 6"/>
          <p:cNvSpPr>
            <a:spLocks noGrp="1"/>
          </p:cNvSpPr>
          <p:nvPr>
            <p:ph idx="1"/>
          </p:nvPr>
        </p:nvSpPr>
        <p:spPr>
          <a:xfrm>
            <a:off x="1150374" y="1754398"/>
            <a:ext cx="7617499" cy="429500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Hosta, nysningar, </a:t>
            </a:r>
            <a:r>
              <a:rPr lang="sv-SE" altLang="sv-SE" sz="2400" b="1" u="sng" dirty="0" smtClean="0">
                <a:solidFill>
                  <a:schemeClr val="tx1"/>
                </a:solidFill>
              </a:rPr>
              <a:t>kräkningar</a:t>
            </a:r>
            <a:r>
              <a:rPr lang="sv-SE" altLang="sv-SE" sz="2400" dirty="0" smtClean="0">
                <a:solidFill>
                  <a:schemeClr val="tx1"/>
                </a:solidFill>
              </a:rPr>
              <a:t> </a:t>
            </a:r>
            <a:r>
              <a:rPr lang="sv-SE" altLang="sv-SE" sz="2400" dirty="0">
                <a:solidFill>
                  <a:schemeClr val="tx1"/>
                </a:solidFill>
              </a:rPr>
              <a:t>ger en dusch av </a:t>
            </a:r>
            <a:r>
              <a:rPr lang="sv-SE" altLang="sv-SE" sz="2400" dirty="0" smtClean="0">
                <a:solidFill>
                  <a:schemeClr val="tx1"/>
                </a:solidFill>
              </a:rPr>
              <a:t>olika stora  droppar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Dropparna kan nå </a:t>
            </a:r>
            <a:r>
              <a:rPr lang="sv-SE" altLang="sv-SE" sz="2400" dirty="0" smtClean="0">
                <a:solidFill>
                  <a:schemeClr val="tx1"/>
                </a:solidFill>
              </a:rPr>
              <a:t>munnen direkt eller indirekt via händer</a:t>
            </a:r>
            <a:endParaRPr lang="sv-SE" altLang="sv-SE" sz="24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Dropparna </a:t>
            </a:r>
            <a:r>
              <a:rPr lang="sv-SE" altLang="sv-SE" sz="2400" dirty="0">
                <a:solidFill>
                  <a:schemeClr val="tx1"/>
                </a:solidFill>
              </a:rPr>
              <a:t>kan också falla ned på föremål och ytor och kan ge upphov till smitta </a:t>
            </a:r>
            <a:r>
              <a:rPr lang="sv-SE" altLang="sv-SE" sz="2400" dirty="0"/>
              <a:t>(indirekt </a:t>
            </a:r>
            <a:r>
              <a:rPr lang="sv-SE" altLang="sv-SE" sz="2400" dirty="0" smtClean="0"/>
              <a:t>kontaktsmitta</a:t>
            </a:r>
            <a:r>
              <a:rPr lang="sv-SE" altLang="sv-S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89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6369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/>
              <a:t>Indirekt kontaktsmitta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843233" y="1695904"/>
            <a:ext cx="7194431" cy="4023083"/>
          </a:xfrm>
        </p:spPr>
        <p:txBody>
          <a:bodyPr/>
          <a:lstStyle/>
          <a:p>
            <a:pPr marL="0" indent="0">
              <a:buNone/>
            </a:pPr>
            <a:r>
              <a:rPr lang="sv-SE" altLang="sv-SE" dirty="0">
                <a:solidFill>
                  <a:schemeClr val="tx1"/>
                </a:solidFill>
              </a:rPr>
              <a:t>Smitta sprids vidare</a:t>
            </a:r>
          </a:p>
          <a:p>
            <a:pPr marL="0" indent="0">
              <a:buNone/>
            </a:pPr>
            <a:r>
              <a:rPr lang="sv-SE" altLang="sv-SE" dirty="0">
                <a:solidFill>
                  <a:schemeClr val="tx1"/>
                </a:solidFill>
              </a:rPr>
              <a:t>via </a:t>
            </a:r>
            <a:r>
              <a:rPr lang="sv-SE" altLang="sv-SE" b="1" dirty="0">
                <a:solidFill>
                  <a:schemeClr val="tx1"/>
                </a:solidFill>
              </a:rPr>
              <a:t>förorenade händer</a:t>
            </a:r>
            <a:r>
              <a:rPr lang="sv-SE" altLang="sv-SE" dirty="0" smtClean="0">
                <a:solidFill>
                  <a:schemeClr val="tx1"/>
                </a:solidFill>
              </a:rPr>
              <a:t>, </a:t>
            </a:r>
            <a:r>
              <a:rPr lang="sv-SE" altLang="sv-SE" b="1" dirty="0"/>
              <a:t>livsmedel</a:t>
            </a:r>
            <a:endParaRPr lang="sv-SE" altLang="sv-SE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sv-SE" altLang="sv-SE" dirty="0">
                <a:solidFill>
                  <a:schemeClr val="tx1"/>
                </a:solidFill>
              </a:rPr>
              <a:t>ytor, arbetskläder</a:t>
            </a:r>
            <a:r>
              <a:rPr lang="sv-SE" altLang="sv-SE" dirty="0" smtClean="0">
                <a:solidFill>
                  <a:schemeClr val="tx1"/>
                </a:solidFill>
              </a:rPr>
              <a:t>, eller </a:t>
            </a:r>
            <a:r>
              <a:rPr lang="sv-SE" altLang="sv-SE" dirty="0">
                <a:solidFill>
                  <a:schemeClr val="tx1"/>
                </a:solidFill>
              </a:rPr>
              <a:t>föremål</a:t>
            </a:r>
          </a:p>
          <a:p>
            <a:pPr>
              <a:buNone/>
            </a:pPr>
            <a:endParaRPr lang="sv-SE" altLang="sv-SE" sz="2400" dirty="0">
              <a:latin typeface="Bodoni MT" panose="02070603080606020203" pitchFamily="18" charset="0"/>
            </a:endParaRPr>
          </a:p>
          <a:p>
            <a:pPr>
              <a:buNone/>
            </a:pPr>
            <a:r>
              <a:rPr lang="sv-SE" altLang="sv-SE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             Den </a:t>
            </a:r>
            <a:r>
              <a:rPr lang="sv-SE" altLang="sv-SE" b="1" i="1" dirty="0">
                <a:solidFill>
                  <a:srgbClr val="FF0000"/>
                </a:solidFill>
                <a:latin typeface="Bodoni MT" panose="02070603080606020203" pitchFamily="18" charset="0"/>
              </a:rPr>
              <a:t>vanligaste</a:t>
            </a:r>
          </a:p>
          <a:p>
            <a:pPr>
              <a:buNone/>
            </a:pPr>
            <a:r>
              <a:rPr lang="sv-SE" altLang="sv-SE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        smittvägen </a:t>
            </a:r>
            <a:r>
              <a:rPr lang="sv-SE" altLang="sv-SE" b="1" i="1" dirty="0">
                <a:solidFill>
                  <a:srgbClr val="FF0000"/>
                </a:solidFill>
                <a:latin typeface="Bodoni MT" panose="02070603080606020203" pitchFamily="18" charset="0"/>
              </a:rPr>
              <a:t>i vården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716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4473" y="29995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/>
              <a:t>Vad räknas som utbrott?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>
                <a:solidFill>
                  <a:schemeClr val="tx1"/>
                </a:solidFill>
              </a:rPr>
              <a:t>Om två eller flera vårdtagare </a:t>
            </a:r>
            <a:r>
              <a:rPr lang="sv-SE" altLang="sv-SE" dirty="0" smtClean="0">
                <a:solidFill>
                  <a:schemeClr val="tx1"/>
                </a:solidFill>
              </a:rPr>
              <a:t>och/eller </a:t>
            </a:r>
            <a:r>
              <a:rPr lang="sv-SE" altLang="sv-SE" dirty="0">
                <a:solidFill>
                  <a:schemeClr val="tx1"/>
                </a:solidFill>
              </a:rPr>
              <a:t>personal insjuknar med kräkningar </a:t>
            </a:r>
            <a:r>
              <a:rPr lang="sv-SE" altLang="sv-SE" dirty="0" smtClean="0">
                <a:solidFill>
                  <a:schemeClr val="tx1"/>
                </a:solidFill>
              </a:rPr>
              <a:t>och/eller diarréer i nära anslutning till varandra.</a:t>
            </a:r>
            <a:endParaRPr lang="sv-SE" altLang="sv-SE" dirty="0">
              <a:solidFill>
                <a:schemeClr val="tx1"/>
              </a:solidFill>
            </a:endParaRPr>
          </a:p>
          <a:p>
            <a:endParaRPr lang="sv-SE" altLang="sv-SE" sz="2400" dirty="0"/>
          </a:p>
        </p:txBody>
      </p:sp>
      <p:sp>
        <p:nvSpPr>
          <p:cNvPr id="2" name="Rektangel 1"/>
          <p:cNvSpPr/>
          <p:nvPr/>
        </p:nvSpPr>
        <p:spPr>
          <a:xfrm>
            <a:off x="1350357" y="3967131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sv-SE" altLang="sv-SE" sz="2400" b="1" dirty="0"/>
              <a:t>Ju längre man väntar </a:t>
            </a:r>
            <a:r>
              <a:rPr lang="sv-SE" altLang="sv-SE" sz="2400" b="1" dirty="0" smtClean="0"/>
              <a:t>med åtgärder </a:t>
            </a:r>
            <a:r>
              <a:rPr lang="sv-SE" altLang="sv-SE" sz="2400" b="1" dirty="0"/>
              <a:t>desto </a:t>
            </a:r>
            <a:r>
              <a:rPr lang="sv-SE" altLang="sv-SE" sz="2400" b="1" dirty="0" smtClean="0"/>
              <a:t>svårare blir det att begränsa smittspridningen. Agera redan vid första fallet!</a:t>
            </a:r>
          </a:p>
          <a:p>
            <a:pPr>
              <a:buFontTx/>
              <a:buNone/>
            </a:pPr>
            <a:r>
              <a:rPr lang="sv-SE" altLang="sv-SE" b="1" dirty="0" smtClean="0">
                <a:latin typeface="Bodoni MT" panose="02070603080606020203" pitchFamily="18" charset="0"/>
              </a:rPr>
              <a:t> </a:t>
            </a:r>
            <a:endParaRPr lang="sv-SE" altLang="sv-SE" b="1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351906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Information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47436" y="2411384"/>
            <a:ext cx="9872871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Sätt upp skylt vid huvudentrén med informationen ”magsjuka”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Informera övrig personal, t.ex. städ, kök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Vid </a:t>
            </a:r>
            <a:r>
              <a:rPr lang="sv-SE" dirty="0" smtClean="0"/>
              <a:t>flytt av brukare (exempelvis till sjukvården) informera </a:t>
            </a:r>
            <a:r>
              <a:rPr lang="sv-SE" dirty="0"/>
              <a:t>mottagande </a:t>
            </a:r>
            <a:r>
              <a:rPr lang="sv-SE" dirty="0" smtClean="0"/>
              <a:t>enhet!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74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93717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/>
              <a:t>Boende på SÄBO</a:t>
            </a:r>
            <a:endParaRPr lang="sv-SE" altLang="sv-SE" sz="4000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917049" y="1890223"/>
            <a:ext cx="10101471" cy="4779818"/>
          </a:xfrm>
        </p:spPr>
        <p:txBody>
          <a:bodyPr>
            <a:normAutofit/>
          </a:bodyPr>
          <a:lstStyle/>
          <a:p>
            <a:r>
              <a:rPr lang="sv-SE" altLang="sv-SE" sz="2800" dirty="0">
                <a:solidFill>
                  <a:schemeClr val="tx1"/>
                </a:solidFill>
              </a:rPr>
              <a:t>Stäng rummet, håll dörren </a:t>
            </a:r>
            <a:r>
              <a:rPr lang="sv-SE" altLang="sv-SE" sz="2800" dirty="0" smtClean="0">
                <a:solidFill>
                  <a:schemeClr val="tx1"/>
                </a:solidFill>
              </a:rPr>
              <a:t>stängd. </a:t>
            </a:r>
            <a:endParaRPr lang="sv-SE" altLang="sv-SE" sz="2800" dirty="0">
              <a:solidFill>
                <a:schemeClr val="tx1"/>
              </a:solidFill>
            </a:endParaRPr>
          </a:p>
          <a:p>
            <a:r>
              <a:rPr lang="sv-SE" altLang="sv-SE" sz="2800" dirty="0" smtClean="0">
                <a:solidFill>
                  <a:schemeClr val="tx1"/>
                </a:solidFill>
              </a:rPr>
              <a:t>Kohortvård</a:t>
            </a:r>
            <a:r>
              <a:rPr lang="sv-SE" sz="2800" dirty="0" smtClean="0"/>
              <a:t> rekommenderas och ska då bedrivas dygnet </a:t>
            </a:r>
            <a:r>
              <a:rPr lang="sv-SE" sz="2800" dirty="0"/>
              <a:t>runt, dvs även </a:t>
            </a:r>
            <a:r>
              <a:rPr lang="sv-SE" sz="2800" dirty="0" smtClean="0"/>
              <a:t>nattetid</a:t>
            </a:r>
          </a:p>
          <a:p>
            <a:r>
              <a:rPr lang="sv-SE" altLang="sv-SE" dirty="0"/>
              <a:t>A</a:t>
            </a:r>
            <a:r>
              <a:rPr lang="sv-SE" altLang="sv-SE" sz="2800" dirty="0" smtClean="0">
                <a:solidFill>
                  <a:schemeClr val="tx1"/>
                </a:solidFill>
              </a:rPr>
              <a:t>lternativt personal vårda så få brukare som möjligt.</a:t>
            </a:r>
          </a:p>
          <a:p>
            <a:r>
              <a:rPr lang="sv-SE" altLang="sv-SE" sz="2800" dirty="0" smtClean="0">
                <a:solidFill>
                  <a:schemeClr val="tx1"/>
                </a:solidFill>
              </a:rPr>
              <a:t>Personal ska inte hantera livsmedel till omsorgstagare under sitt arbetspass</a:t>
            </a:r>
            <a:endParaRPr lang="sv-SE" altLang="sv-SE" sz="2800" dirty="0">
              <a:solidFill>
                <a:schemeClr val="tx1"/>
              </a:solidFill>
            </a:endParaRPr>
          </a:p>
          <a:p>
            <a:r>
              <a:rPr lang="sv-SE" altLang="sv-SE" sz="2800" dirty="0" smtClean="0">
                <a:solidFill>
                  <a:schemeClr val="tx1"/>
                </a:solidFill>
              </a:rPr>
              <a:t>Omsorgstagare </a:t>
            </a:r>
            <a:r>
              <a:rPr lang="sv-SE" altLang="sv-SE" sz="2800" dirty="0">
                <a:solidFill>
                  <a:schemeClr val="tx1"/>
                </a:solidFill>
              </a:rPr>
              <a:t>bör ej lämna </a:t>
            </a:r>
            <a:r>
              <a:rPr lang="sv-SE" altLang="sv-SE" sz="2800" dirty="0" smtClean="0">
                <a:solidFill>
                  <a:schemeClr val="tx1"/>
                </a:solidFill>
              </a:rPr>
              <a:t>rummet,                                          symtomfri 48 timmar</a:t>
            </a:r>
          </a:p>
          <a:p>
            <a:r>
              <a:rPr lang="sv-SE" altLang="sv-SE" sz="2800" dirty="0" smtClean="0">
                <a:solidFill>
                  <a:schemeClr val="tx1"/>
                </a:solidFill>
              </a:rPr>
              <a:t>Avdela </a:t>
            </a:r>
            <a:r>
              <a:rPr lang="sv-SE" altLang="sv-SE" sz="2800" dirty="0">
                <a:solidFill>
                  <a:schemeClr val="tx1"/>
                </a:solidFill>
              </a:rPr>
              <a:t>en toalett</a:t>
            </a:r>
          </a:p>
          <a:p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325458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93717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/>
              <a:t>Boende på SÄBO</a:t>
            </a:r>
            <a:endParaRPr lang="sv-SE" altLang="sv-SE" sz="4000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786420" y="2179669"/>
            <a:ext cx="10101471" cy="4779818"/>
          </a:xfrm>
        </p:spPr>
        <p:txBody>
          <a:bodyPr>
            <a:normAutofit/>
          </a:bodyPr>
          <a:lstStyle/>
          <a:p>
            <a:r>
              <a:rPr lang="sv-SE" altLang="sv-SE" sz="2800" dirty="0" smtClean="0">
                <a:solidFill>
                  <a:schemeClr val="tx1"/>
                </a:solidFill>
              </a:rPr>
              <a:t>Flytta inte de omsorgstagare som vårdas på </a:t>
            </a:r>
            <a:r>
              <a:rPr lang="sv-SE" altLang="sv-SE" sz="2800" dirty="0">
                <a:solidFill>
                  <a:schemeClr val="tx1"/>
                </a:solidFill>
              </a:rPr>
              <a:t>samma rum</a:t>
            </a:r>
          </a:p>
          <a:p>
            <a:r>
              <a:rPr lang="sv-SE" altLang="sv-SE" sz="2800" dirty="0">
                <a:solidFill>
                  <a:schemeClr val="tx1"/>
                </a:solidFill>
              </a:rPr>
              <a:t>Lägg inte in annan patient på </a:t>
            </a:r>
            <a:r>
              <a:rPr lang="sv-SE" altLang="sv-SE" sz="2800" dirty="0" smtClean="0">
                <a:solidFill>
                  <a:schemeClr val="tx1"/>
                </a:solidFill>
              </a:rPr>
              <a:t>rummet</a:t>
            </a:r>
          </a:p>
          <a:p>
            <a:r>
              <a:rPr lang="sv-SE" altLang="sv-SE" sz="2800" dirty="0" smtClean="0">
                <a:solidFill>
                  <a:schemeClr val="tx1"/>
                </a:solidFill>
              </a:rPr>
              <a:t>Omsorgstagarnas handhygien</a:t>
            </a:r>
          </a:p>
          <a:p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38531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69026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Basala hygienrutiner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5554" y="1783080"/>
            <a:ext cx="7768244" cy="40386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sv-SE" sz="2400" b="1" u="sng" dirty="0" smtClean="0">
                <a:solidFill>
                  <a:schemeClr val="tx2">
                    <a:lumMod val="75000"/>
                  </a:schemeClr>
                </a:solidFill>
              </a:rPr>
              <a:t>NOGGRANN HANDHYGIEN!</a:t>
            </a:r>
          </a:p>
          <a:p>
            <a:pPr marL="45720" indent="0">
              <a:buNone/>
            </a:pPr>
            <a:endParaRPr lang="sv-SE" sz="24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Desinfektera händerna med handdesinfektion före och efter patientkontakt. Inga ringar, klocka eller armband. Korta naglar, inget nagellack. Kortärmad arbetsdräkt</a:t>
            </a:r>
          </a:p>
          <a:p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Efter kontakt med kräkning/avföring: tvätta händerna med tvål och vatten, torka torrt med rent pappershandduk, desinfektera händerna</a:t>
            </a:r>
          </a:p>
          <a:p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Använd handskar vid kontakt med kräkning och avföring. Desinfektera händerna innan du tar handskar ur handskförpackningen och när du tagit av handskarna</a:t>
            </a:r>
          </a:p>
          <a:p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Tvätta och desinfektera händerna innan man går ut från rummet</a:t>
            </a:r>
            <a:endParaRPr lang="sv-SE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534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Smittförebyggande åtgärder i vissa verksamheter enligt SOL och LSS</a:t>
            </a:r>
            <a:r>
              <a:rPr lang="sv-SE" sz="2200" dirty="0" smtClean="0"/>
              <a:t>(HSLF-FS 2022:44)</a:t>
            </a:r>
            <a:endParaRPr lang="sv-SE" sz="2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653309"/>
            <a:ext cx="7754398" cy="4523653"/>
          </a:xfrm>
        </p:spPr>
        <p:txBody>
          <a:bodyPr/>
          <a:lstStyle/>
          <a:p>
            <a:r>
              <a:rPr lang="sv-SE" dirty="0" smtClean="0"/>
              <a:t>Börjar gälla 1 november 2022</a:t>
            </a:r>
          </a:p>
          <a:p>
            <a:r>
              <a:rPr lang="sv-SE" dirty="0" smtClean="0"/>
              <a:t>Baserar på en utredning Socialstyrelsen fick i uppdrag av regeringen 2020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pic>
        <p:nvPicPr>
          <p:cNvPr id="10" name="Bildobjekt 9"/>
          <p:cNvPicPr/>
          <p:nvPr/>
        </p:nvPicPr>
        <p:blipFill rotWithShape="1">
          <a:blip r:embed="rId2"/>
          <a:srcRect l="-1" r="1877" b="54845"/>
          <a:stretch/>
        </p:blipFill>
        <p:spPr bwMode="auto">
          <a:xfrm>
            <a:off x="6832369" y="2756535"/>
            <a:ext cx="5288280" cy="359981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3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84267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Basala hygienrutiner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Använd patientbunden platsförkläde/skyddsrock i direktkontakt med omsorgstagare, omsorgstagares säng, risk för stänk av kroppsvätska mm.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Kortärmade/långärmade </a:t>
            </a:r>
            <a:r>
              <a:rPr lang="sv-SE" sz="2400" dirty="0">
                <a:solidFill>
                  <a:schemeClr val="bg2">
                    <a:lumMod val="25000"/>
                  </a:schemeClr>
                </a:solidFill>
              </a:rPr>
              <a:t>plastförkläde, är engångs</a:t>
            </a: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Byt arbetsdräkten dagligen eller oftare vid behov</a:t>
            </a:r>
          </a:p>
          <a:p>
            <a:endParaRPr lang="sv-SE" sz="2400" dirty="0">
              <a:solidFill>
                <a:schemeClr val="bg2">
                  <a:lumMod val="2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10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43840"/>
            <a:ext cx="9875520" cy="1356360"/>
          </a:xfrm>
        </p:spPr>
        <p:txBody>
          <a:bodyPr/>
          <a:lstStyle/>
          <a:p>
            <a:pPr algn="ctr"/>
            <a:r>
              <a:rPr lang="sv-SE" altLang="sv-SE" dirty="0">
                <a:solidFill>
                  <a:srgbClr val="CC0000"/>
                </a:solidFill>
              </a:rPr>
              <a:t> </a:t>
            </a:r>
            <a:r>
              <a:rPr lang="sv-SE" altLang="sv-SE" sz="4000" dirty="0"/>
              <a:t>Mathantering</a:t>
            </a:r>
            <a:r>
              <a:rPr lang="sv-SE" altLang="sv-SE" sz="4000" dirty="0">
                <a:solidFill>
                  <a:srgbClr val="C00000"/>
                </a:solidFill>
                <a:latin typeface="Bodoni MT" panose="02070603080606020203" pitchFamily="18" charset="0"/>
              </a:rPr>
              <a:t> 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323407"/>
            <a:ext cx="9872871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Vid utbrott – servera mat till a</a:t>
            </a:r>
            <a:r>
              <a:rPr lang="sv-SE" altLang="sv-SE" sz="2400" dirty="0" smtClean="0">
                <a:solidFill>
                  <a:schemeClr val="tx1"/>
                </a:solidFill>
              </a:rPr>
              <a:t>lla brukare på rummet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Avdela speciell personal till mathantering (ska ej delta i patientvård)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Inga </a:t>
            </a:r>
            <a:r>
              <a:rPr lang="sv-SE" altLang="sv-SE" sz="2400" dirty="0">
                <a:solidFill>
                  <a:schemeClr val="tx1"/>
                </a:solidFill>
              </a:rPr>
              <a:t>bufféer varken till personal </a:t>
            </a:r>
            <a:r>
              <a:rPr lang="sv-SE" altLang="sv-SE" sz="2400" dirty="0" smtClean="0">
                <a:solidFill>
                  <a:schemeClr val="tx1"/>
                </a:solidFill>
              </a:rPr>
              <a:t>eller omsorgstagare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Kassera </a:t>
            </a:r>
            <a:r>
              <a:rPr lang="sv-SE" altLang="sv-SE" sz="2400" dirty="0">
                <a:solidFill>
                  <a:schemeClr val="tx1"/>
                </a:solidFill>
              </a:rPr>
              <a:t>misstänkt </a:t>
            </a:r>
            <a:r>
              <a:rPr lang="sv-SE" altLang="sv-SE" sz="2400" dirty="0" smtClean="0">
                <a:solidFill>
                  <a:schemeClr val="tx1"/>
                </a:solidFill>
              </a:rPr>
              <a:t>kontaminerat livsmedel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Disk diskas i diskmaskin </a:t>
            </a:r>
            <a:endParaRPr lang="sv-SE" altLang="sv-SE" sz="2400" dirty="0">
              <a:solidFill>
                <a:schemeClr val="tx1"/>
              </a:solidFill>
            </a:endParaRPr>
          </a:p>
          <a:p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9279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7091"/>
            <a:ext cx="9875520" cy="1356360"/>
          </a:xfrm>
        </p:spPr>
        <p:txBody>
          <a:bodyPr/>
          <a:lstStyle/>
          <a:p>
            <a:pPr algn="ctr"/>
            <a:r>
              <a:rPr lang="sv-SE" altLang="sv-SE" b="1" dirty="0"/>
              <a:t> </a:t>
            </a:r>
            <a:r>
              <a:rPr lang="sv-SE" altLang="sv-SE" sz="4000" dirty="0"/>
              <a:t>Personal 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08018"/>
            <a:ext cx="9872871" cy="4038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sv-SE" sz="2800" dirty="0">
                <a:solidFill>
                  <a:schemeClr val="tx1"/>
                </a:solidFill>
              </a:rPr>
              <a:t>Personal med symtom bör skickas </a:t>
            </a:r>
            <a:r>
              <a:rPr lang="sv-SE" altLang="sv-SE" sz="2800" dirty="0" smtClean="0">
                <a:solidFill>
                  <a:schemeClr val="tx1"/>
                </a:solidFill>
              </a:rPr>
              <a:t>hem. Kan </a:t>
            </a:r>
            <a:r>
              <a:rPr lang="sv-SE" altLang="sv-SE" sz="2800" dirty="0">
                <a:solidFill>
                  <a:schemeClr val="tx1"/>
                </a:solidFill>
              </a:rPr>
              <a:t>återgå i </a:t>
            </a:r>
            <a:r>
              <a:rPr lang="sv-SE" altLang="sv-SE" sz="2800" dirty="0" smtClean="0">
                <a:solidFill>
                  <a:schemeClr val="tx1"/>
                </a:solidFill>
              </a:rPr>
              <a:t>tjänst: </a:t>
            </a:r>
          </a:p>
          <a:p>
            <a:pPr marL="45720" indent="0">
              <a:lnSpc>
                <a:spcPct val="80000"/>
              </a:lnSpc>
              <a:buNone/>
            </a:pPr>
            <a:r>
              <a:rPr lang="sv-SE" altLang="sv-SE" sz="2800" dirty="0" smtClean="0">
                <a:solidFill>
                  <a:schemeClr val="tx1"/>
                </a:solidFill>
              </a:rPr>
              <a:t>- 24-timmars symtomfrihet. Får inte hantera livsmedel (tabletter) första dygnet </a:t>
            </a:r>
          </a:p>
          <a:p>
            <a:pPr marL="45720" indent="0">
              <a:lnSpc>
                <a:spcPct val="80000"/>
              </a:lnSpc>
              <a:buNone/>
            </a:pPr>
            <a:r>
              <a:rPr lang="sv-SE" altLang="sv-SE" sz="2800" dirty="0" smtClean="0">
                <a:solidFill>
                  <a:schemeClr val="tx1"/>
                </a:solidFill>
              </a:rPr>
              <a:t> - 48-timmar </a:t>
            </a:r>
            <a:r>
              <a:rPr lang="sv-SE" altLang="sv-SE" sz="2800" dirty="0">
                <a:solidFill>
                  <a:schemeClr val="tx1"/>
                </a:solidFill>
              </a:rPr>
              <a:t>efter symtomfrihet.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sv-SE" altLang="sv-SE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sv-SE" sz="2800" dirty="0" smtClean="0">
                <a:solidFill>
                  <a:schemeClr val="tx1"/>
                </a:solidFill>
              </a:rPr>
              <a:t>Vid utbrott bör personal ej </a:t>
            </a:r>
            <a:r>
              <a:rPr lang="sv-SE" altLang="sv-SE" sz="2800" dirty="0">
                <a:solidFill>
                  <a:schemeClr val="tx1"/>
                </a:solidFill>
              </a:rPr>
              <a:t>gå mellan </a:t>
            </a:r>
            <a:r>
              <a:rPr lang="sv-SE" altLang="sv-SE" sz="2800" dirty="0" smtClean="0">
                <a:solidFill>
                  <a:schemeClr val="tx1"/>
                </a:solidFill>
              </a:rPr>
              <a:t>olika avdelningar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sv-SE" altLang="sv-SE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sv-SE" altLang="sv-S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84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1468" y="32219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solidFill>
                  <a:srgbClr val="FF0000"/>
                </a:solidFill>
              </a:rPr>
              <a:t>Omhändertagande av spill = punktdesinfektion</a:t>
            </a:r>
            <a:endParaRPr lang="sv-SE" altLang="sv-SE" sz="4000" dirty="0">
              <a:solidFill>
                <a:srgbClr val="FF0000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809057" y="2028306"/>
            <a:ext cx="9490411" cy="1379038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b="1" dirty="0">
                <a:solidFill>
                  <a:schemeClr val="tx2">
                    <a:lumMod val="50000"/>
                  </a:schemeClr>
                </a:solidFill>
              </a:rPr>
              <a:t>Spill av </a:t>
            </a:r>
            <a:r>
              <a:rPr lang="sv-SE" altLang="sv-SE" b="1" dirty="0" smtClean="0">
                <a:solidFill>
                  <a:schemeClr val="tx2">
                    <a:lumMod val="50000"/>
                  </a:schemeClr>
                </a:solidFill>
              </a:rPr>
              <a:t>avföring och kräkning </a:t>
            </a:r>
            <a:r>
              <a:rPr lang="sv-SE" altLang="sv-SE" dirty="0"/>
              <a:t>– noggrann </a:t>
            </a:r>
            <a:r>
              <a:rPr lang="sv-SE" altLang="sv-SE" dirty="0" smtClean="0"/>
              <a:t>upptorkning.                            Desinfektion med </a:t>
            </a:r>
            <a:r>
              <a:rPr lang="sv-SE" altLang="sv-SE" dirty="0" err="1" smtClean="0"/>
              <a:t>Virkon</a:t>
            </a:r>
            <a:r>
              <a:rPr lang="sv-SE" altLang="sv-SE" dirty="0" smtClean="0"/>
              <a:t> 1 %. </a:t>
            </a:r>
            <a:r>
              <a:rPr lang="sv-SE" altLang="sv-SE" sz="2000" dirty="0" smtClean="0"/>
              <a:t>OBS! Inverkningstiden 10 minuter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b="1" dirty="0" smtClean="0">
                <a:solidFill>
                  <a:schemeClr val="tx2">
                    <a:lumMod val="50000"/>
                  </a:schemeClr>
                </a:solidFill>
              </a:rPr>
              <a:t>Mekanisk bearbetning</a:t>
            </a:r>
            <a:endParaRPr lang="sv-SE" altLang="sv-SE" b="1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21251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8241" y="27709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dirty="0" smtClean="0">
                <a:solidFill>
                  <a:srgbClr val="FF0000"/>
                </a:solidFill>
              </a:rPr>
              <a:t>Daglig städning</a:t>
            </a:r>
            <a:endParaRPr lang="sv-SE" altLang="sv-SE" dirty="0">
              <a:solidFill>
                <a:srgbClr val="FF0000"/>
              </a:solidFill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410548" y="1401676"/>
            <a:ext cx="11370906" cy="4351337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sv-SE" sz="2400" b="1" dirty="0" smtClean="0"/>
          </a:p>
          <a:p>
            <a:pPr marL="45720" indent="0">
              <a:buNone/>
            </a:pPr>
            <a:r>
              <a:rPr lang="sv-SE" sz="2400" b="1" u="sng" dirty="0" smtClean="0"/>
              <a:t>Korrekta </a:t>
            </a:r>
            <a:r>
              <a:rPr lang="sv-SE" sz="2400" b="1" u="sng" dirty="0"/>
              <a:t>städrutiner är viktiga för att förebygga och begränsa </a:t>
            </a:r>
            <a:r>
              <a:rPr lang="sv-SE" sz="2400" b="1" u="sng" dirty="0" smtClean="0"/>
              <a:t>smittspridning!</a:t>
            </a:r>
            <a:endParaRPr lang="sv-SE" sz="2400" b="1" u="sng" dirty="0"/>
          </a:p>
          <a:p>
            <a:endParaRPr lang="sv-SE" altLang="sv-SE" sz="2400" b="1" i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altLang="sv-SE" sz="2400" b="1" i="1" dirty="0" smtClean="0">
                <a:solidFill>
                  <a:schemeClr val="tx2">
                    <a:lumMod val="50000"/>
                  </a:schemeClr>
                </a:solidFill>
              </a:rPr>
              <a:t>Noggrann </a:t>
            </a:r>
            <a:r>
              <a:rPr lang="sv-SE" altLang="sv-SE" sz="2400" b="1" i="1" dirty="0">
                <a:solidFill>
                  <a:schemeClr val="tx2">
                    <a:lumMod val="50000"/>
                  </a:schemeClr>
                </a:solidFill>
              </a:rPr>
              <a:t>mekanisk rengöring </a:t>
            </a:r>
            <a:endParaRPr lang="sv-SE" altLang="sv-SE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altLang="sv-SE" sz="2400" dirty="0" smtClean="0"/>
              <a:t>Daglig desinfektion av patientnära kontaktytor med </a:t>
            </a:r>
            <a:r>
              <a:rPr lang="sv-SE" altLang="sv-SE" sz="2400" dirty="0" err="1" smtClean="0"/>
              <a:t>Virkon</a:t>
            </a:r>
            <a:r>
              <a:rPr lang="sv-SE" altLang="sv-SE" sz="2400" dirty="0" smtClean="0"/>
              <a:t> 1 %. Vid synlig smuts skall </a:t>
            </a:r>
            <a:r>
              <a:rPr lang="sv-SE" altLang="sv-SE" sz="2400" dirty="0" err="1" smtClean="0"/>
              <a:t>ytdesinfektion</a:t>
            </a:r>
            <a:r>
              <a:rPr lang="sv-SE" altLang="sv-SE" sz="2400" dirty="0" smtClean="0"/>
              <a:t> föregås av rengöring med rengöringsmedel och vatten </a:t>
            </a:r>
          </a:p>
          <a:p>
            <a:r>
              <a:rPr lang="sv-SE" altLang="sv-SE" sz="2400" dirty="0" smtClean="0"/>
              <a:t>Golv rengörs med rengöringsmedel och vatten. Detta förutsätter att god punktdesinfektion utförts vid spill</a:t>
            </a:r>
            <a:endParaRPr lang="sv-SE" altLang="sv-SE" sz="2400" dirty="0"/>
          </a:p>
          <a:p>
            <a:r>
              <a:rPr lang="sv-SE" altLang="sv-SE" sz="2400" dirty="0"/>
              <a:t>Informera </a:t>
            </a:r>
            <a:r>
              <a:rPr lang="sv-SE" altLang="sv-SE" sz="2400" dirty="0" smtClean="0"/>
              <a:t>städpersonalen</a:t>
            </a:r>
          </a:p>
          <a:p>
            <a:r>
              <a:rPr lang="sv-SE" altLang="sv-SE" sz="2400" dirty="0" smtClean="0"/>
              <a:t>Desinfektera städutrustningen</a:t>
            </a: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38576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9875520" cy="1356360"/>
          </a:xfrm>
        </p:spPr>
        <p:txBody>
          <a:bodyPr/>
          <a:lstStyle/>
          <a:p>
            <a:r>
              <a:rPr lang="sv-SE" altLang="sv-SE" dirty="0"/>
              <a:t>     </a:t>
            </a:r>
            <a:r>
              <a:rPr lang="sv-SE" altLang="sv-SE" dirty="0" smtClean="0"/>
              <a:t>  </a:t>
            </a:r>
            <a:r>
              <a:rPr lang="sv-SE" altLang="sv-SE" dirty="0" smtClean="0">
                <a:solidFill>
                  <a:srgbClr val="FF0000"/>
                </a:solidFill>
              </a:rPr>
              <a:t>Tvätt                                 Avfall</a:t>
            </a:r>
            <a:endParaRPr lang="sv-SE" altLang="sv-SE" dirty="0">
              <a:solidFill>
                <a:srgbClr val="FF0000"/>
              </a:solidFill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56673" y="1376218"/>
            <a:ext cx="4754880" cy="43083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err="1" smtClean="0"/>
              <a:t>Tvättsäck</a:t>
            </a:r>
            <a:r>
              <a:rPr lang="sv-SE" altLang="sv-SE" sz="2400" dirty="0"/>
              <a:t> </a:t>
            </a:r>
            <a:r>
              <a:rPr lang="sv-SE" altLang="sv-SE" sz="2400" dirty="0" smtClean="0"/>
              <a:t>på rummet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Kontaminerad tvätt som skickas till tvätteriet läggs i vattenlöslig innersäck och därefter i gul </a:t>
            </a:r>
            <a:r>
              <a:rPr lang="sv-SE" altLang="sv-SE" sz="2400" dirty="0" err="1" smtClean="0"/>
              <a:t>risktvättsäck</a:t>
            </a:r>
            <a:endParaRPr lang="sv-SE" altLang="sv-S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På boende med egen tvättstuga- tvätta separat i minst + </a:t>
            </a:r>
            <a:r>
              <a:rPr lang="sv-SE" altLang="sv-SE" sz="2400" dirty="0"/>
              <a:t>60 ° </a:t>
            </a:r>
            <a:r>
              <a:rPr lang="sv-SE" altLang="sv-SE" sz="2400" dirty="0" smtClean="0"/>
              <a:t>C. Torka i torktumlare alt. torkskåp</a:t>
            </a:r>
            <a:endParaRPr lang="sv-SE" altLang="sv-SE" sz="2400" dirty="0"/>
          </a:p>
        </p:txBody>
      </p:sp>
      <p:sp>
        <p:nvSpPr>
          <p:cNvPr id="1822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59975" y="1376218"/>
            <a:ext cx="4754880" cy="42200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/>
              <a:t>Avfallssäck på rummet. Tillslut </a:t>
            </a:r>
            <a:r>
              <a:rPr lang="sv-SE" altLang="sv-SE" sz="2400" dirty="0" smtClean="0"/>
              <a:t>väl</a:t>
            </a:r>
            <a:endParaRPr lang="sv-SE" altLang="sv-S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Hanteras som konventionellt </a:t>
            </a:r>
            <a:r>
              <a:rPr lang="sv-SE" altLang="sv-SE" sz="2400" dirty="0"/>
              <a:t>avfall</a:t>
            </a:r>
          </a:p>
          <a:p>
            <a:pPr>
              <a:buFontTx/>
              <a:buNone/>
            </a:pPr>
            <a:r>
              <a:rPr lang="sv-SE" alt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592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26046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sz="4000" b="1" dirty="0" smtClean="0"/>
              <a:t>När isoleringen bryts</a:t>
            </a:r>
            <a:endParaRPr lang="sv-SE" sz="40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6" y="1749829"/>
            <a:ext cx="9872871" cy="4038600"/>
          </a:xfrm>
        </p:spPr>
        <p:txBody>
          <a:bodyPr>
            <a:normAutofit fontScale="70000" lnSpcReduction="20000"/>
          </a:bodyPr>
          <a:lstStyle/>
          <a:p>
            <a:endParaRPr lang="sv-SE" sz="28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sv-SE" sz="2800" b="1" dirty="0" smtClean="0">
                <a:solidFill>
                  <a:srgbClr val="C00000"/>
                </a:solidFill>
              </a:rPr>
              <a:t>Slutstädning </a:t>
            </a:r>
            <a:r>
              <a:rPr lang="sv-SE" sz="2800" b="1" dirty="0">
                <a:solidFill>
                  <a:srgbClr val="C00000"/>
                </a:solidFill>
              </a:rPr>
              <a:t>sker när isoleringen bryts efter 48 timmars stabil </a:t>
            </a:r>
            <a:r>
              <a:rPr lang="sv-SE" sz="2800" b="1" dirty="0" smtClean="0">
                <a:solidFill>
                  <a:srgbClr val="C00000"/>
                </a:solidFill>
              </a:rPr>
              <a:t>symtomfrihet eller när omsorgstagaren </a:t>
            </a:r>
            <a:r>
              <a:rPr lang="sv-SE" sz="2800" b="1" dirty="0">
                <a:solidFill>
                  <a:srgbClr val="C00000"/>
                </a:solidFill>
              </a:rPr>
              <a:t>flyttas från </a:t>
            </a:r>
            <a:r>
              <a:rPr lang="sv-SE" sz="2800" b="1" dirty="0" smtClean="0">
                <a:solidFill>
                  <a:srgbClr val="C00000"/>
                </a:solidFill>
              </a:rPr>
              <a:t>rummet. </a:t>
            </a:r>
          </a:p>
          <a:p>
            <a:pPr marL="45720" indent="0">
              <a:buNone/>
            </a:pPr>
            <a:endParaRPr lang="sv-SE" sz="28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sz="2800" b="1" dirty="0" smtClean="0">
                <a:solidFill>
                  <a:schemeClr val="tx1"/>
                </a:solidFill>
              </a:rPr>
              <a:t>Slutstädning:</a:t>
            </a:r>
          </a:p>
          <a:p>
            <a:pPr>
              <a:buFontTx/>
              <a:buChar char="-"/>
            </a:pPr>
            <a:r>
              <a:rPr lang="sv-SE" dirty="0"/>
              <a:t>N</a:t>
            </a:r>
            <a:r>
              <a:rPr lang="sv-SE" sz="2800" dirty="0" smtClean="0">
                <a:solidFill>
                  <a:schemeClr val="tx1"/>
                </a:solidFill>
              </a:rPr>
              <a:t>oggrann mekanisk rengöring av rummet/lägenheten med allrengöringsmedel och vatten</a:t>
            </a:r>
          </a:p>
          <a:p>
            <a:pPr>
              <a:buFontTx/>
              <a:buChar char="-"/>
            </a:pPr>
            <a:r>
              <a:rPr lang="sv-SE" dirty="0"/>
              <a:t>D</a:t>
            </a:r>
            <a:r>
              <a:rPr lang="sv-SE" sz="2800" dirty="0" smtClean="0">
                <a:solidFill>
                  <a:schemeClr val="tx1"/>
                </a:solidFill>
              </a:rPr>
              <a:t>esinfektion av ytor i omsorgstagarens närhet med </a:t>
            </a:r>
            <a:r>
              <a:rPr lang="sv-SE" sz="2800" dirty="0" err="1" smtClean="0">
                <a:solidFill>
                  <a:schemeClr val="tx1"/>
                </a:solidFill>
              </a:rPr>
              <a:t>Virkon</a:t>
            </a:r>
            <a:r>
              <a:rPr lang="sv-SE" sz="2800" dirty="0" smtClean="0">
                <a:solidFill>
                  <a:schemeClr val="tx1"/>
                </a:solidFill>
              </a:rPr>
              <a:t> 1%, </a:t>
            </a:r>
            <a:r>
              <a:rPr lang="sv-SE" sz="2800" dirty="0" err="1" smtClean="0">
                <a:solidFill>
                  <a:schemeClr val="tx1"/>
                </a:solidFill>
              </a:rPr>
              <a:t>t.ex</a:t>
            </a:r>
            <a:r>
              <a:rPr lang="sv-SE" sz="2800" dirty="0" smtClean="0">
                <a:solidFill>
                  <a:schemeClr val="tx1"/>
                </a:solidFill>
              </a:rPr>
              <a:t> säng, madrass, sängbord, dörrhandtag mm.</a:t>
            </a:r>
          </a:p>
          <a:p>
            <a:pPr>
              <a:buFontTx/>
              <a:buChar char="-"/>
            </a:pPr>
            <a:r>
              <a:rPr lang="sv-SE" sz="2800" dirty="0" smtClean="0">
                <a:solidFill>
                  <a:schemeClr val="tx1"/>
                </a:solidFill>
              </a:rPr>
              <a:t>Moppgarn/flergångstrasor tvättas i 90 grader, rengör städutrustningen med </a:t>
            </a:r>
            <a:r>
              <a:rPr lang="sv-SE" sz="2800" dirty="0" err="1" smtClean="0">
                <a:solidFill>
                  <a:schemeClr val="tx1"/>
                </a:solidFill>
              </a:rPr>
              <a:t>virkon</a:t>
            </a:r>
            <a:r>
              <a:rPr lang="sv-SE" sz="2800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sv-SE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sz="2900" b="1" dirty="0" smtClean="0">
                <a:solidFill>
                  <a:schemeClr val="tx1"/>
                </a:solidFill>
              </a:rPr>
              <a:t>Patienten ska duscha, få rena kläder.</a:t>
            </a:r>
          </a:p>
          <a:p>
            <a:endParaRPr lang="sv-SE" sz="3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5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-3279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solidFill>
                  <a:srgbClr val="FF0000"/>
                </a:solidFill>
              </a:rPr>
              <a:t>Vård vid magsjuka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Platshållare för innehåll 7"/>
          <p:cNvPicPr>
            <a:picLocks noGrp="1"/>
          </p:cNvPicPr>
          <p:nvPr>
            <p:ph idx="1"/>
          </p:nvPr>
        </p:nvPicPr>
        <p:blipFill rotWithShape="1">
          <a:blip r:embed="rId3"/>
          <a:srcRect l="19887" t="5583" r="24298" b="3560"/>
          <a:stretch/>
        </p:blipFill>
        <p:spPr bwMode="auto">
          <a:xfrm>
            <a:off x="2998539" y="1506124"/>
            <a:ext cx="5999687" cy="49002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Rak pilkoppling 9"/>
          <p:cNvCxnSpPr/>
          <p:nvPr/>
        </p:nvCxnSpPr>
        <p:spPr>
          <a:xfrm>
            <a:off x="2722019" y="3242839"/>
            <a:ext cx="889463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/>
          <p:cNvCxnSpPr/>
          <p:nvPr/>
        </p:nvCxnSpPr>
        <p:spPr>
          <a:xfrm>
            <a:off x="2722019" y="4029913"/>
            <a:ext cx="889463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ktangel med rundade hörn 16"/>
          <p:cNvSpPr/>
          <p:nvPr/>
        </p:nvSpPr>
        <p:spPr>
          <a:xfrm>
            <a:off x="7273636" y="4101821"/>
            <a:ext cx="1554480" cy="3039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214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28</a:t>
            </a:fld>
            <a:endParaRPr lang="sv-SE" dirty="0"/>
          </a:p>
        </p:txBody>
      </p:sp>
      <p:pic>
        <p:nvPicPr>
          <p:cNvPr id="7" name="Bildobjekt 6"/>
          <p:cNvPicPr/>
          <p:nvPr/>
        </p:nvPicPr>
        <p:blipFill rotWithShape="1">
          <a:blip r:embed="rId2"/>
          <a:srcRect l="29382" t="7970" r="30198" b="5035"/>
          <a:stretch/>
        </p:blipFill>
        <p:spPr bwMode="auto">
          <a:xfrm>
            <a:off x="99753" y="232756"/>
            <a:ext cx="5617085" cy="6010101"/>
          </a:xfrm>
          <a:prstGeom prst="rect">
            <a:avLst/>
          </a:prstGeom>
          <a:ln w="2222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latshållare för innehåll 7"/>
          <p:cNvPicPr>
            <a:picLocks noGrp="1"/>
          </p:cNvPicPr>
          <p:nvPr>
            <p:ph idx="1"/>
          </p:nvPr>
        </p:nvPicPr>
        <p:blipFill rotWithShape="1">
          <a:blip r:embed="rId3"/>
          <a:srcRect l="31537" t="10503" r="32036" b="4254"/>
          <a:stretch/>
        </p:blipFill>
        <p:spPr bwMode="auto">
          <a:xfrm>
            <a:off x="6317675" y="232756"/>
            <a:ext cx="4712276" cy="6010101"/>
          </a:xfrm>
          <a:prstGeom prst="rect">
            <a:avLst/>
          </a:prstGeom>
          <a:ln w="2222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9133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880945" y="457200"/>
            <a:ext cx="1002494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sv-SE" altLang="sv-SE" sz="4000" dirty="0">
                <a:effectLst/>
                <a:latin typeface="+mj-lt"/>
              </a:rPr>
              <a:t>Varför är </a:t>
            </a:r>
            <a:r>
              <a:rPr lang="sv-SE" altLang="sv-SE" sz="4000" dirty="0" err="1" smtClean="0">
                <a:effectLst/>
                <a:latin typeface="+mj-lt"/>
              </a:rPr>
              <a:t>calicivirusinfektioner</a:t>
            </a:r>
            <a:r>
              <a:rPr lang="sv-SE" altLang="sv-SE" sz="4000" dirty="0" smtClean="0">
                <a:effectLst/>
                <a:latin typeface="+mj-lt"/>
              </a:rPr>
              <a:t> </a:t>
            </a:r>
            <a:r>
              <a:rPr lang="sv-SE" altLang="sv-SE" sz="4000" dirty="0">
                <a:effectLst/>
                <a:latin typeface="+mj-lt"/>
              </a:rPr>
              <a:t>så vanliga?</a:t>
            </a:r>
            <a:endParaRPr lang="en-GB" altLang="sv-SE" sz="4000" dirty="0">
              <a:effectLst/>
              <a:latin typeface="+mj-lt"/>
            </a:endParaRPr>
          </a:p>
        </p:txBody>
      </p:sp>
      <p:sp>
        <p:nvSpPr>
          <p:cNvPr id="321539" name="Rectangle 3"/>
          <p:cNvSpPr>
            <a:spLocks noChangeArrowheads="1"/>
          </p:cNvSpPr>
          <p:nvPr/>
        </p:nvSpPr>
        <p:spPr bwMode="auto">
          <a:xfrm>
            <a:off x="880945" y="2205644"/>
            <a:ext cx="10024947" cy="423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Utsöndras i mycket stort </a:t>
            </a:r>
            <a:r>
              <a:rPr lang="sv-SE" altLang="sv-SE" sz="3000" dirty="0" smtClean="0">
                <a:latin typeface="+mn-lt"/>
              </a:rPr>
              <a:t>antal</a:t>
            </a:r>
            <a:endParaRPr lang="sv-SE" altLang="sv-SE" sz="3000" dirty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 smtClean="0">
                <a:latin typeface="+mn-lt"/>
              </a:rPr>
              <a:t>Låg infektionsdos (18 virus)</a:t>
            </a:r>
            <a:endParaRPr lang="sv-SE" altLang="sv-SE" sz="3000" dirty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 smtClean="0">
                <a:latin typeface="+mn-lt"/>
              </a:rPr>
              <a:t>Kortvarig immunitet </a:t>
            </a:r>
            <a:r>
              <a:rPr lang="sv-SE" altLang="sv-SE" sz="3000" dirty="0">
                <a:latin typeface="+mn-lt"/>
              </a:rPr>
              <a:t>(veckor till månader</a:t>
            </a:r>
            <a:r>
              <a:rPr lang="sv-SE" altLang="sv-SE" sz="3000" dirty="0" smtClean="0">
                <a:latin typeface="+mn-lt"/>
              </a:rPr>
              <a:t>)</a:t>
            </a:r>
            <a:endParaRPr lang="sv-SE" altLang="sv-SE" sz="3000" dirty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Många </a:t>
            </a:r>
            <a:r>
              <a:rPr lang="sv-SE" altLang="sv-SE" sz="3000" dirty="0" smtClean="0">
                <a:latin typeface="+mn-lt"/>
              </a:rPr>
              <a:t>smittvägar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Lång överlevnad i </a:t>
            </a:r>
            <a:r>
              <a:rPr lang="sv-SE" altLang="sv-SE" sz="3000" dirty="0" smtClean="0">
                <a:latin typeface="+mn-lt"/>
              </a:rPr>
              <a:t>miljön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Motståndskraftiga mot </a:t>
            </a:r>
            <a:r>
              <a:rPr lang="sv-SE" altLang="sv-SE" sz="3000" dirty="0" err="1" smtClean="0">
                <a:latin typeface="+mn-lt"/>
              </a:rPr>
              <a:t>desinfektionmedel</a:t>
            </a:r>
            <a:endParaRPr lang="sv-SE" altLang="sv-SE" sz="3000" dirty="0" smtClean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Svårsanerad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altLang="sv-SE" sz="2800" dirty="0">
              <a:latin typeface="Bodoni MT" panose="02070603080606020203" pitchFamily="18" charset="0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altLang="sv-SE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9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Syftet med författningen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Syftet med författningen är att stärka verksamheternas förutsättningar att förebygga och förhindra smitta och smittspridning och därigenom bidra till insatser av god kvalitet.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23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verksamheter omfattas?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9971126" cy="4351337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Socialtjänstlagen (SOL)</a:t>
            </a:r>
          </a:p>
          <a:p>
            <a:r>
              <a:rPr lang="sv-SE" dirty="0" smtClean="0"/>
              <a:t>Hemtjänst</a:t>
            </a:r>
          </a:p>
          <a:p>
            <a:r>
              <a:rPr lang="sv-SE" dirty="0" smtClean="0"/>
              <a:t>Särskilda boenden för äldre människor</a:t>
            </a:r>
          </a:p>
          <a:p>
            <a:r>
              <a:rPr lang="sv-SE" dirty="0" smtClean="0"/>
              <a:t>Särskilda boenden för människor med funktionshinder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Lagen om stöd och service till vissa funktionshindrade (LSS)</a:t>
            </a:r>
          </a:p>
          <a:p>
            <a:r>
              <a:rPr lang="sv-SE" dirty="0" smtClean="0"/>
              <a:t>Boende </a:t>
            </a:r>
            <a:r>
              <a:rPr lang="sv-SE" dirty="0"/>
              <a:t>med särskild service för </a:t>
            </a:r>
            <a:r>
              <a:rPr lang="sv-SE" dirty="0" smtClean="0"/>
              <a:t>barn, ungdomar eller vuxna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97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Verksamhetens ansvar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8201608" cy="4351337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Utöver att tillämpa basala hygienrutiner (SOSFS 2015:10) ska risker för smitta och smittspridning förebyggas genom:</a:t>
            </a:r>
          </a:p>
          <a:p>
            <a:r>
              <a:rPr lang="sv-SE" dirty="0" smtClean="0"/>
              <a:t>Rutiner för att förebygga smitta och smittspridning</a:t>
            </a:r>
          </a:p>
          <a:p>
            <a:r>
              <a:rPr lang="sv-SE" dirty="0" smtClean="0"/>
              <a:t>Bedöma vilka risker för smitta och smittspridning som finns i verksamheten och vilka åtgärder som behöver vidtas</a:t>
            </a:r>
          </a:p>
          <a:p>
            <a:r>
              <a:rPr lang="sv-SE" dirty="0" smtClean="0"/>
              <a:t>Utbilda och fortbilda personalen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75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Rutiner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422401"/>
            <a:ext cx="9259926" cy="3395085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H</a:t>
            </a:r>
            <a:r>
              <a:rPr lang="sv-SE" dirty="0" smtClean="0"/>
              <a:t>ur ska smitta och smittspridning förebyggas </a:t>
            </a:r>
            <a:r>
              <a:rPr lang="sv-SE" dirty="0"/>
              <a:t>i </a:t>
            </a:r>
            <a:r>
              <a:rPr lang="sv-SE" dirty="0" smtClean="0"/>
              <a:t>verksamheten?</a:t>
            </a:r>
          </a:p>
          <a:p>
            <a:r>
              <a:rPr lang="sv-SE" dirty="0" smtClean="0"/>
              <a:t>Vem ansvarar för att smittförebyggande åtgärder vidtas i verksamheten?</a:t>
            </a:r>
          </a:p>
          <a:p>
            <a:r>
              <a:rPr lang="sv-SE" dirty="0" smtClean="0"/>
              <a:t>Hur </a:t>
            </a:r>
            <a:r>
              <a:rPr lang="sv-SE" dirty="0"/>
              <a:t>verksamheten kan samverka med </a:t>
            </a:r>
            <a:r>
              <a:rPr lang="sv-SE" dirty="0" err="1"/>
              <a:t>hälso-</a:t>
            </a:r>
            <a:r>
              <a:rPr lang="sv-SE" dirty="0"/>
              <a:t> och </a:t>
            </a:r>
            <a:r>
              <a:rPr lang="sv-SE" dirty="0" smtClean="0"/>
              <a:t>sjukvården?</a:t>
            </a:r>
          </a:p>
          <a:p>
            <a:r>
              <a:rPr lang="sv-SE" dirty="0" smtClean="0"/>
              <a:t>Hur följs de </a:t>
            </a:r>
            <a:r>
              <a:rPr lang="sv-SE" dirty="0"/>
              <a:t>smittförebyggande åtgärderna </a:t>
            </a:r>
            <a:r>
              <a:rPr lang="sv-SE" dirty="0" smtClean="0"/>
              <a:t>upp? </a:t>
            </a:r>
          </a:p>
          <a:p>
            <a:r>
              <a:rPr lang="sv-SE" dirty="0" smtClean="0"/>
              <a:t>Hur ska personalen </a:t>
            </a:r>
            <a:r>
              <a:rPr lang="sv-SE" dirty="0"/>
              <a:t>i verksamheten </a:t>
            </a:r>
            <a:r>
              <a:rPr lang="sv-SE" dirty="0" smtClean="0"/>
              <a:t>informeras </a:t>
            </a:r>
            <a:r>
              <a:rPr lang="sv-SE" dirty="0"/>
              <a:t>om </a:t>
            </a:r>
            <a:r>
              <a:rPr lang="sv-SE" dirty="0" smtClean="0"/>
              <a:t>rutinerna? 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10547" y="4996873"/>
            <a:ext cx="11462164" cy="1180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600" dirty="0" smtClean="0"/>
              <a:t>Av rutinerna bör det även framgå hur den som har beviljats en insats och dennes närstående kan få information om hur verksamheten arbetar för att förebygga och förhindra smitta och smittspridning</a:t>
            </a:r>
            <a:endParaRPr lang="sv-SE" sz="2600" dirty="0"/>
          </a:p>
        </p:txBody>
      </p:sp>
    </p:spTree>
    <p:extLst>
      <p:ext uri="{BB962C8B-B14F-4D97-AF65-F5344CB8AC3E}">
        <p14:creationId xmlns:p14="http://schemas.microsoft.com/office/powerpoint/2010/main" val="3772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Riskanalys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487055"/>
            <a:ext cx="11370906" cy="4689907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Den </a:t>
            </a:r>
            <a:r>
              <a:rPr lang="sv-SE" dirty="0"/>
              <a:t>som bedriver verksamheten ska </a:t>
            </a:r>
            <a:r>
              <a:rPr lang="sv-SE" dirty="0" smtClean="0"/>
              <a:t>bedöma: </a:t>
            </a:r>
          </a:p>
          <a:p>
            <a:pPr marL="514350" indent="-514350">
              <a:buAutoNum type="arabicPeriod"/>
            </a:pPr>
            <a:r>
              <a:rPr lang="sv-SE" dirty="0"/>
              <a:t>V</a:t>
            </a:r>
            <a:r>
              <a:rPr lang="sv-SE" dirty="0" smtClean="0"/>
              <a:t>ilka </a:t>
            </a:r>
            <a:r>
              <a:rPr lang="sv-SE" dirty="0"/>
              <a:t>risker för smitta och smittspridning som finns i </a:t>
            </a:r>
            <a:r>
              <a:rPr lang="sv-SE" dirty="0" smtClean="0"/>
              <a:t>verksamheten</a:t>
            </a:r>
          </a:p>
          <a:p>
            <a:pPr marL="514350" indent="-514350">
              <a:buAutoNum type="arabicPeriod"/>
            </a:pPr>
            <a:r>
              <a:rPr lang="sv-SE" dirty="0"/>
              <a:t>V</a:t>
            </a:r>
            <a:r>
              <a:rPr lang="sv-SE" dirty="0" smtClean="0"/>
              <a:t>ilka </a:t>
            </a:r>
            <a:r>
              <a:rPr lang="sv-SE" dirty="0"/>
              <a:t>åtgärder som behöver vidtas för att förhindra smitta och smittspridning i verksamheten.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17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Utbildning för personalen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480290" y="1649975"/>
            <a:ext cx="72967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Basala hygienrutiner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Hur smitta och smittspridning ska förebyggas och förhindras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smittvägar </a:t>
            </a:r>
            <a:r>
              <a:rPr lang="sv-SE" sz="2000" dirty="0"/>
              <a:t>och hur dessa kan </a:t>
            </a:r>
            <a:r>
              <a:rPr lang="sv-SE" sz="2000" dirty="0" smtClean="0"/>
              <a:t>brytas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vilka </a:t>
            </a:r>
            <a:r>
              <a:rPr lang="sv-SE" sz="2000" dirty="0"/>
              <a:t>risker för smittspridning som finns i </a:t>
            </a:r>
            <a:r>
              <a:rPr lang="sv-SE" sz="2000" dirty="0" smtClean="0"/>
              <a:t>verksamheten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vilka </a:t>
            </a:r>
            <a:r>
              <a:rPr lang="sv-SE" sz="2000" dirty="0"/>
              <a:t>rutiner som finns i verksamheten för att förebygga och </a:t>
            </a:r>
            <a:r>
              <a:rPr lang="sv-SE" sz="2000" dirty="0" smtClean="0"/>
              <a:t>förhindra </a:t>
            </a:r>
            <a:r>
              <a:rPr lang="sv-SE" sz="2000" dirty="0"/>
              <a:t>smitta och </a:t>
            </a:r>
            <a:r>
              <a:rPr lang="sv-SE" sz="2000" dirty="0" smtClean="0"/>
              <a:t>smittspridning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praktiska </a:t>
            </a:r>
            <a:r>
              <a:rPr lang="sv-SE" sz="2000" dirty="0"/>
              <a:t>moment som gäller t.ex. basal hygien. </a:t>
            </a:r>
            <a:endParaRPr lang="sv-S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sp>
        <p:nvSpPr>
          <p:cNvPr id="10" name="textruta 9"/>
          <p:cNvSpPr txBox="1"/>
          <p:nvPr/>
        </p:nvSpPr>
        <p:spPr>
          <a:xfrm>
            <a:off x="480290" y="4528662"/>
            <a:ext cx="108993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/>
              <a:t>Syftet är att personalen ska kunna omsätta kunskaperna i det praktiska arbetet och att utrymme för reflektion ska finnas</a:t>
            </a:r>
            <a:r>
              <a:rPr lang="sv-SE" sz="24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/>
              <a:t>Erbjuda personalen fortbildning för att upprätthålla och uppdatera kunskaperna från utbildningen</a:t>
            </a:r>
          </a:p>
          <a:p>
            <a:endParaRPr lang="sv-SE" sz="2400" dirty="0" smtClean="0"/>
          </a:p>
          <a:p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63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Calicivirus</a:t>
            </a:r>
            <a:r>
              <a:rPr lang="sv-SE" dirty="0" smtClean="0"/>
              <a:t>/vinterkräksjuka	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8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205" ma:contentTypeDescription="Skapa ett nytt dokument." ma:contentTypeScope="" ma:versionID="2faf865168620fc44fa1ba4fd3748e55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B3ADD-DCDF-4A07-9C45-CA476A044990}">
  <ds:schemaRefs>
    <ds:schemaRef ds:uri="2f901946-e264-40a9-b252-19c7dedd3add"/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20E0940-8F64-4CF0-AC4A-62F0918F42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1462</Words>
  <Application>Microsoft Office PowerPoint</Application>
  <PresentationFormat>Bredbild</PresentationFormat>
  <Paragraphs>239</Paragraphs>
  <Slides>29</Slides>
  <Notes>20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29</vt:i4>
      </vt:variant>
    </vt:vector>
  </HeadingPairs>
  <TitlesOfParts>
    <vt:vector size="33" baseType="lpstr">
      <vt:lpstr>Arial</vt:lpstr>
      <vt:lpstr>Bodoni MT</vt:lpstr>
      <vt:lpstr>Wingdings</vt:lpstr>
      <vt:lpstr>VCdag</vt:lpstr>
      <vt:lpstr> Utbildning för enhetschefer inom kommunala verksamheter    </vt:lpstr>
      <vt:lpstr>Smittförebyggande åtgärder i vissa verksamheter enligt SOL och LSS(HSLF-FS 2022:44)</vt:lpstr>
      <vt:lpstr>Syftet med författningen</vt:lpstr>
      <vt:lpstr>Vilka verksamheter omfattas?</vt:lpstr>
      <vt:lpstr>Verksamhetens ansvar</vt:lpstr>
      <vt:lpstr>Rutiner </vt:lpstr>
      <vt:lpstr>Riskanalys</vt:lpstr>
      <vt:lpstr>Utbildning för personalen</vt:lpstr>
      <vt:lpstr>Calicivirus/vinterkräksjuka </vt:lpstr>
      <vt:lpstr>Bakgrund om calicivirus</vt:lpstr>
      <vt:lpstr>PowerPoint-presentation</vt:lpstr>
      <vt:lpstr>Tarmsmitta</vt:lpstr>
      <vt:lpstr>Droppsmitta</vt:lpstr>
      <vt:lpstr>Indirekt kontaktsmitta</vt:lpstr>
      <vt:lpstr>Vad räknas som utbrott?</vt:lpstr>
      <vt:lpstr>Information</vt:lpstr>
      <vt:lpstr>Boende på SÄBO</vt:lpstr>
      <vt:lpstr>Boende på SÄBO</vt:lpstr>
      <vt:lpstr>Basala hygienrutiner</vt:lpstr>
      <vt:lpstr>Basala hygienrutiner</vt:lpstr>
      <vt:lpstr> Mathantering </vt:lpstr>
      <vt:lpstr> Personal </vt:lpstr>
      <vt:lpstr>Omhändertagande av spill = punktdesinfektion</vt:lpstr>
      <vt:lpstr>Daglig städning</vt:lpstr>
      <vt:lpstr>       Tvätt                                 Avfall</vt:lpstr>
      <vt:lpstr>När isoleringen bryts</vt:lpstr>
      <vt:lpstr>Vård vid magsjuka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Skytt Michaela /Central förvaltning Hälso- och sjukvårdsenhet Smittskydd /Falun</cp:lastModifiedBy>
  <cp:revision>24</cp:revision>
  <dcterms:created xsi:type="dcterms:W3CDTF">2016-11-14T14:16:14Z</dcterms:created>
  <dcterms:modified xsi:type="dcterms:W3CDTF">2022-11-25T11:07:28Z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