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2" r:id="rId6"/>
  </p:sldMasterIdLst>
  <p:notesMasterIdLst>
    <p:notesMasterId r:id="rId36"/>
  </p:notesMasterIdLst>
  <p:handoutMasterIdLst>
    <p:handoutMasterId r:id="rId37"/>
  </p:handoutMasterIdLst>
  <p:sldIdLst>
    <p:sldId id="256" r:id="rId7"/>
    <p:sldId id="282" r:id="rId8"/>
    <p:sldId id="283" r:id="rId9"/>
    <p:sldId id="284" r:id="rId10"/>
    <p:sldId id="285" r:id="rId11"/>
    <p:sldId id="286" r:id="rId12"/>
    <p:sldId id="259" r:id="rId13"/>
    <p:sldId id="287" r:id="rId14"/>
    <p:sldId id="260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8" r:id="rId34"/>
    <p:sldId id="280" r:id="rId3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2C1026F7-0088-4477-B73C-1312E64D82C6}">
          <p14:sldIdLst>
            <p14:sldId id="256"/>
            <p14:sldId id="282"/>
            <p14:sldId id="283"/>
            <p14:sldId id="284"/>
            <p14:sldId id="285"/>
            <p14:sldId id="286"/>
            <p14:sldId id="259"/>
            <p14:sldId id="287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8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111" d="100"/>
          <a:sy n="111" d="100"/>
        </p:scale>
        <p:origin x="534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8.xml"/><Relationship Id="rId2" Type="http://schemas.openxmlformats.org/officeDocument/2006/relationships/slide" Target="slides/slide17.xml"/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78FD9-274F-45DD-8681-13E82509E9F5}" type="datetimeFigureOut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2022-11-22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D47A8-29E2-4799-924A-9047124D4761}" type="slidenum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40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E94DB4-BC2A-49E2-AD0D-3F1E0B6714A7}" type="datetimeFigureOut">
              <a:rPr lang="sv-SE" smtClean="0"/>
              <a:pPr/>
              <a:t>2022-11-22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33D500-1297-4EDE-B9F8-A261B42E5E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904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163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sv-SE" sz="1200" b="0" baseline="0" dirty="0" smtClean="0"/>
              <a:t>Sätt upp skyltar vid entrén om pågående magsjuka. Informera besökare om vikten att även dem har god handhygien för att förhindra smittspridning. </a:t>
            </a:r>
            <a:endParaRPr lang="sv-SE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Besökare till vårdenheten informeras om att det pågår ett utbrott och att det är olämpligt att samtidigt besöka andra enheter på grund av smittrisken.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0137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Korttidsboende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701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Korttidsboende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9587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9543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5887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8488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825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err="1" smtClean="0"/>
              <a:t>Virkon</a:t>
            </a:r>
            <a:r>
              <a:rPr lang="sv-SE" baseline="0" dirty="0" smtClean="0"/>
              <a:t> har en verkningstid på 10 minuter. Det betyder att ytan måste vara blöt i minst 10 minuter för att </a:t>
            </a:r>
            <a:r>
              <a:rPr lang="sv-SE" baseline="0" dirty="0" err="1" smtClean="0"/>
              <a:t>virkonet</a:t>
            </a:r>
            <a:r>
              <a:rPr lang="sv-SE" baseline="0" dirty="0" smtClean="0"/>
              <a:t> ska hinna döda smittämnet.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Lämnar vit </a:t>
            </a:r>
            <a:r>
              <a:rPr lang="sv-SE" baseline="0" dirty="0" err="1" smtClean="0"/>
              <a:t>flammighet</a:t>
            </a:r>
            <a:r>
              <a:rPr lang="sv-SE" baseline="0" dirty="0" smtClean="0"/>
              <a:t> på ytor, torka bort </a:t>
            </a:r>
            <a:r>
              <a:rPr lang="sv-SE" baseline="0" smtClean="0"/>
              <a:t>med fuktad duk.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344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Ofta slutar man städa</a:t>
            </a:r>
            <a:r>
              <a:rPr lang="sv-SE" baseline="0" dirty="0" smtClean="0"/>
              <a:t> vid magsjuka, tvärt om (!) viktigt med städning!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8944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41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5465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textiler tvättas.</a:t>
            </a:r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2340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78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sz="1200" b="1" dirty="0" smtClean="0">
                <a:latin typeface="Bodoni MT" panose="02070603080606020203" pitchFamily="18" charset="0"/>
              </a:rPr>
              <a:t>Infektionsdos 18 virus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sz="1200" b="1" dirty="0" smtClean="0">
                <a:latin typeface="Bodoni MT" panose="02070603080606020203" pitchFamily="18" charset="0"/>
              </a:rPr>
              <a:t>Utsöndras i mycket stort antal </a:t>
            </a:r>
            <a:endParaRPr lang="sv-SE" altLang="sv-SE" sz="1200" b="0" dirty="0" smtClean="0">
              <a:latin typeface="Bodoni MT" panose="020706030806060202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sz="1600" dirty="0" smtClean="0">
                <a:latin typeface="Bodoni MT" panose="02070603080606020203" pitchFamily="18" charset="0"/>
              </a:rPr>
              <a:t>30 miljoner viruspartiklar vid en kräkning.</a:t>
            </a:r>
            <a:r>
              <a:rPr lang="sv-SE" altLang="sv-SE" sz="1600" baseline="0" dirty="0" smtClean="0">
                <a:latin typeface="Bodoni MT" panose="02070603080606020203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sz="1600" baseline="0" dirty="0" smtClean="0">
                <a:latin typeface="Bodoni MT" panose="02070603080606020203" pitchFamily="18" charset="0"/>
              </a:rPr>
              <a:t>En droppe kräkning eller avföring kan innehålla miljontals virus</a:t>
            </a:r>
            <a:r>
              <a:rPr lang="sv-SE" altLang="sv-SE" sz="1200" baseline="0" dirty="0" smtClean="0">
                <a:latin typeface="Bodoni MT" panose="02070603080606020203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sz="1200" baseline="0" dirty="0" smtClean="0">
                <a:latin typeface="Bodoni MT" panose="02070603080606020203" pitchFamily="18" charset="0"/>
              </a:rPr>
              <a:t>Den mängd virus som får plats på ett knappnålshuvud räcker för att smitta mer än 1000 personer.</a:t>
            </a:r>
            <a:endParaRPr lang="sv-SE" altLang="sv-SE" sz="1200" dirty="0" smtClean="0">
              <a:latin typeface="Bodoni MT" panose="02070603080606020203" pitchFamily="18" charset="0"/>
            </a:endParaRPr>
          </a:p>
          <a:p>
            <a:r>
              <a:rPr lang="sv-SE" dirty="0" smtClean="0"/>
              <a:t>Immunitet efter genomgången sjukdom är kortvarig och virus inom gruppen har olika genetiska</a:t>
            </a:r>
            <a:r>
              <a:rPr lang="sv-SE" baseline="0" dirty="0" smtClean="0"/>
              <a:t> uppsättningar</a:t>
            </a:r>
            <a:r>
              <a:rPr lang="sv-SE" dirty="0" smtClean="0"/>
              <a:t>, vilket innebär att man kan bli sjuk flera gånger. </a:t>
            </a:r>
          </a:p>
          <a:p>
            <a:endParaRPr lang="sv-SE" dirty="0" smtClean="0"/>
          </a:p>
          <a:p>
            <a:r>
              <a:rPr lang="sv-SE" b="1" dirty="0" smtClean="0"/>
              <a:t>Överlevnad</a:t>
            </a:r>
          </a:p>
          <a:p>
            <a:r>
              <a:rPr lang="sv-SE" b="0" dirty="0" smtClean="0"/>
              <a:t>Ca 2 veckor, ibland längre</a:t>
            </a:r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277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226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="1" baseline="0" dirty="0" smtClean="0"/>
              <a:t>Symtom</a:t>
            </a:r>
            <a:endParaRPr lang="sv-SE" sz="1600" b="1" dirty="0" smtClean="0"/>
          </a:p>
          <a:p>
            <a:r>
              <a:rPr lang="sv-SE" sz="1600" dirty="0" smtClean="0"/>
              <a:t>Kräkningar</a:t>
            </a:r>
            <a:r>
              <a:rPr lang="sv-SE" sz="1600" baseline="0" dirty="0" smtClean="0"/>
              <a:t> och diarréer är inte alltid vinterkräksjuka, viktigt att tänka på att andra allvarliga infektioner kan debutera med liknande symtom, te x blodförgiftning.</a:t>
            </a:r>
            <a:endParaRPr lang="sv-SE" sz="1600" dirty="0" smtClean="0"/>
          </a:p>
          <a:p>
            <a:r>
              <a:rPr lang="sv-SE" sz="1600" b="1" dirty="0" smtClean="0"/>
              <a:t>Smittsamhet</a:t>
            </a:r>
          </a:p>
          <a:p>
            <a:r>
              <a:rPr lang="sv-SE" sz="1600" dirty="0" smtClean="0"/>
              <a:t>Ofta kan man</a:t>
            </a:r>
            <a:r>
              <a:rPr lang="sv-SE" sz="1600" baseline="0" dirty="0" smtClean="0"/>
              <a:t> påvisa </a:t>
            </a:r>
            <a:r>
              <a:rPr lang="sv-SE" sz="1600" baseline="0" dirty="0" err="1" smtClean="0"/>
              <a:t>calici</a:t>
            </a:r>
            <a:r>
              <a:rPr lang="sv-SE" sz="1600" baseline="0" dirty="0" smtClean="0"/>
              <a:t> i avföring under flera veckor efter alla symtom försvunnit. </a:t>
            </a:r>
          </a:p>
          <a:p>
            <a:r>
              <a:rPr lang="sv-SE" sz="1600" baseline="0" dirty="0" smtClean="0"/>
              <a:t>Svårt att avgöra hur länge man är smittsam men viruset blir mindre sjukdomsframkallande med tiden. </a:t>
            </a:r>
          </a:p>
          <a:p>
            <a:r>
              <a:rPr lang="sv-SE" sz="1600" baseline="0" dirty="0" smtClean="0"/>
              <a:t>Symtomen sprider smittan.</a:t>
            </a:r>
          </a:p>
          <a:p>
            <a:endParaRPr lang="sv-SE" sz="160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706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0032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208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 dirty="0" smtClean="0"/>
          </a:p>
        </p:txBody>
      </p:sp>
      <p:sp>
        <p:nvSpPr>
          <p:cNvPr id="67588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2716448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9004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66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FC5DA319-72F1-4F70-9BE7-0CBB4F12E5D2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7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A36EF070-D4A1-4BBC-95E2-C540A084EC01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3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775DD86-983D-4097-A028-87EAC6BF841B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21684484-201B-44CD-9746-00FED4EFCD5B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3C59008-A271-48C6-B77D-A5EBCC61C08A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0905C11-AE40-4DD3-B577-1575C80BAAED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9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4152674-6AB9-4668-8AED-4226128661A6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6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6401B1E7-2B4C-4E93-9B83-9D444BAB3785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5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7037B5D3-587F-424B-B03D-31C4263C7226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0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F4FD-A897-495D-BDCD-BC1A3ECAF875}" type="datetime1">
              <a:rPr lang="sv-SE" smtClean="0"/>
              <a:t>2022-11-22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2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1127" y="1934702"/>
            <a:ext cx="10076873" cy="2692716"/>
          </a:xfrm>
        </p:spPr>
        <p:txBody>
          <a:bodyPr>
            <a:normAutofit fontScale="90000"/>
          </a:bodyPr>
          <a:lstStyle/>
          <a:p>
            <a:r>
              <a:rPr lang="sv-SE" sz="3100" dirty="0" smtClean="0"/>
              <a:t/>
            </a:r>
            <a:br>
              <a:rPr lang="sv-SE" sz="3100" dirty="0" smtClean="0"/>
            </a:br>
            <a:r>
              <a:rPr lang="sv-SE" sz="4000" dirty="0" smtClean="0"/>
              <a:t>Utbildning för hygienombud inom kommunala verksamheter</a:t>
            </a:r>
            <a:r>
              <a:rPr lang="sv-SE" sz="3100" dirty="0" smtClean="0"/>
              <a:t/>
            </a:r>
            <a:br>
              <a:rPr lang="sv-SE" sz="3100" dirty="0" smtClean="0"/>
            </a:br>
            <a:r>
              <a:rPr lang="sv-SE" sz="3100" dirty="0" smtClean="0"/>
              <a:t/>
            </a:r>
            <a:br>
              <a:rPr lang="sv-SE" sz="3100" dirty="0" smtClean="0"/>
            </a:br>
            <a:r>
              <a:rPr lang="sv-SE" sz="3200" dirty="0"/>
              <a:t/>
            </a:r>
            <a:br>
              <a:rPr lang="sv-SE" sz="3200" dirty="0"/>
            </a:br>
            <a:r>
              <a:rPr lang="sv-SE" sz="3100" dirty="0" smtClean="0"/>
              <a:t/>
            </a:r>
            <a:br>
              <a:rPr lang="sv-SE" sz="3100" dirty="0" smtClean="0"/>
            </a:br>
            <a:endParaRPr lang="sv-SE" sz="2800" dirty="0"/>
          </a:p>
        </p:txBody>
      </p:sp>
      <p:sp>
        <p:nvSpPr>
          <p:cNvPr id="4" name="Rektangel 3"/>
          <p:cNvSpPr/>
          <p:nvPr/>
        </p:nvSpPr>
        <p:spPr>
          <a:xfrm>
            <a:off x="2022763" y="3828157"/>
            <a:ext cx="7213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2400" dirty="0" smtClean="0"/>
          </a:p>
          <a:p>
            <a:pPr algn="ctr"/>
            <a:r>
              <a:rPr lang="sv-SE" sz="3200" dirty="0" smtClean="0"/>
              <a:t>Nya </a:t>
            </a:r>
            <a:r>
              <a:rPr lang="sv-SE" sz="3200" dirty="0"/>
              <a:t>föreskriften om smittförebyggande åtgärder inom SOL och LSS</a:t>
            </a:r>
            <a:br>
              <a:rPr lang="sv-SE" sz="3200" dirty="0"/>
            </a:b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 err="1" smtClean="0"/>
              <a:t>Calici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9883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42997" y="1195755"/>
            <a:ext cx="7895256" cy="502807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Inkubationstid: 12-48 timmar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Symtom: illamående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kräkningar, diarré, buksmärtor, huvudvärk, yrsel och feber.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Debuterar snabbt. Varaktighet 1-2 dygn.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Smittade personer kan vanligen sprida smitta upp till två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dygn efter symtomfrihet,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ibland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längre.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Sjukdomen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är självläkande inom några dygn.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Eftersom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genomgången infektion bara ger ett kortvarigt skydd kan man drabbas flera gånger under kort tid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Återinsjuknanden är ganska vanliga. 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Vanligt att flera blir smittade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1403927" y="342839"/>
            <a:ext cx="9192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40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Symtom vid </a:t>
            </a:r>
            <a:r>
              <a:rPr lang="sv-SE" altLang="sv-SE" sz="4000" b="1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calicivirus</a:t>
            </a:r>
            <a:endParaRPr lang="sv-SE" sz="40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42996" y="2318141"/>
            <a:ext cx="9872871" cy="443100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sv-SE" sz="4800" b="1" dirty="0" smtClean="0">
                <a:solidFill>
                  <a:srgbClr val="FF0000"/>
                </a:solidFill>
                <a:latin typeface="+mj-lt"/>
              </a:rPr>
              <a:t>Smittvägar</a:t>
            </a:r>
          </a:p>
          <a:p>
            <a:pPr marL="45720" indent="0" algn="ctr">
              <a:buNone/>
            </a:pPr>
            <a:r>
              <a:rPr lang="sv-SE" sz="4800" b="1" dirty="0" err="1" smtClean="0">
                <a:solidFill>
                  <a:srgbClr val="FF0000"/>
                </a:solidFill>
                <a:latin typeface="+mj-lt"/>
              </a:rPr>
              <a:t>calici</a:t>
            </a:r>
            <a:endParaRPr lang="sv-SE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7" name="Ellips 6"/>
          <p:cNvSpPr/>
          <p:nvPr/>
        </p:nvSpPr>
        <p:spPr>
          <a:xfrm>
            <a:off x="1375851" y="1487157"/>
            <a:ext cx="2096219" cy="7659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SE" sz="1600" dirty="0" smtClean="0">
              <a:solidFill>
                <a:schemeClr val="tx2"/>
              </a:solidFill>
              <a:latin typeface="Bodoni MT" panose="02070603080606020203" pitchFamily="18" charset="0"/>
            </a:endParaRPr>
          </a:p>
          <a:p>
            <a:pPr algn="ctr">
              <a:defRPr/>
            </a:pPr>
            <a:r>
              <a:rPr lang="sv-SE" sz="1600" b="1" dirty="0" smtClean="0">
                <a:solidFill>
                  <a:schemeClr val="tx1"/>
                </a:solidFill>
                <a:latin typeface="Bodoni MT" panose="02070603080606020203" pitchFamily="18" charset="0"/>
              </a:rPr>
              <a:t>Luftburen </a:t>
            </a:r>
            <a:r>
              <a:rPr lang="sv-SE" sz="1600" b="1" dirty="0">
                <a:solidFill>
                  <a:schemeClr val="tx1"/>
                </a:solidFill>
                <a:latin typeface="Bodoni MT" panose="02070603080606020203" pitchFamily="18" charset="0"/>
              </a:rPr>
              <a:t>smitta</a:t>
            </a:r>
          </a:p>
          <a:p>
            <a:pPr algn="ctr">
              <a:defRPr/>
            </a:pPr>
            <a:endParaRPr lang="sv-SE" sz="1600" b="1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sp>
        <p:nvSpPr>
          <p:cNvPr id="8" name="Ellips 7"/>
          <p:cNvSpPr/>
          <p:nvPr/>
        </p:nvSpPr>
        <p:spPr>
          <a:xfrm>
            <a:off x="1375851" y="3597311"/>
            <a:ext cx="2096219" cy="8028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1600" b="1" dirty="0">
                <a:solidFill>
                  <a:schemeClr val="tx1"/>
                </a:solidFill>
                <a:latin typeface="Bodoni MT" panose="02070603080606020203" pitchFamily="18" charset="0"/>
              </a:rPr>
              <a:t>Blodsmitta</a:t>
            </a:r>
          </a:p>
        </p:txBody>
      </p:sp>
      <p:sp>
        <p:nvSpPr>
          <p:cNvPr id="9" name="Ellips 8"/>
          <p:cNvSpPr/>
          <p:nvPr/>
        </p:nvSpPr>
        <p:spPr>
          <a:xfrm>
            <a:off x="4831349" y="4400190"/>
            <a:ext cx="2096219" cy="8529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1600" b="1" dirty="0">
                <a:solidFill>
                  <a:schemeClr val="tx1"/>
                </a:solidFill>
                <a:latin typeface="Bodoni MT" panose="02070603080606020203" pitchFamily="18" charset="0"/>
              </a:rPr>
              <a:t>Kontaktsmitta</a:t>
            </a:r>
          </a:p>
          <a:p>
            <a:pPr algn="ctr">
              <a:defRPr/>
            </a:pPr>
            <a:r>
              <a:rPr lang="sv-SE" sz="1600" b="1" dirty="0">
                <a:solidFill>
                  <a:schemeClr val="tx1"/>
                </a:solidFill>
                <a:latin typeface="Bodoni MT" panose="02070603080606020203" pitchFamily="18" charset="0"/>
              </a:rPr>
              <a:t>direkt och indirekt</a:t>
            </a:r>
          </a:p>
        </p:txBody>
      </p:sp>
      <p:sp>
        <p:nvSpPr>
          <p:cNvPr id="10" name="Ellips 9"/>
          <p:cNvSpPr/>
          <p:nvPr/>
        </p:nvSpPr>
        <p:spPr>
          <a:xfrm>
            <a:off x="8666922" y="1487157"/>
            <a:ext cx="1949569" cy="86863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1600" b="1" dirty="0">
                <a:solidFill>
                  <a:schemeClr val="tx1"/>
                </a:solidFill>
                <a:latin typeface="Bodoni MT" panose="02070603080606020203" pitchFamily="18" charset="0"/>
              </a:rPr>
              <a:t>Tarmsmitta</a:t>
            </a:r>
          </a:p>
        </p:txBody>
      </p:sp>
      <p:sp>
        <p:nvSpPr>
          <p:cNvPr id="11" name="Ellips 10"/>
          <p:cNvSpPr/>
          <p:nvPr/>
        </p:nvSpPr>
        <p:spPr>
          <a:xfrm>
            <a:off x="8735359" y="3597311"/>
            <a:ext cx="1880558" cy="79903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1600" b="1" dirty="0">
                <a:solidFill>
                  <a:schemeClr val="tx1"/>
                </a:solidFill>
                <a:latin typeface="Bodoni MT" panose="02070603080606020203" pitchFamily="18" charset="0"/>
              </a:rPr>
              <a:t>Droppsmitta</a:t>
            </a:r>
          </a:p>
        </p:txBody>
      </p:sp>
      <p:sp>
        <p:nvSpPr>
          <p:cNvPr id="12" name="Vänsterpil 11"/>
          <p:cNvSpPr/>
          <p:nvPr/>
        </p:nvSpPr>
        <p:spPr>
          <a:xfrm>
            <a:off x="10240297" y="1704608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Vänsterpil 12"/>
          <p:cNvSpPr/>
          <p:nvPr/>
        </p:nvSpPr>
        <p:spPr>
          <a:xfrm>
            <a:off x="10292805" y="3760193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Vänsterpil 13"/>
          <p:cNvSpPr/>
          <p:nvPr/>
        </p:nvSpPr>
        <p:spPr>
          <a:xfrm>
            <a:off x="6579179" y="459015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43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4063" y="325913"/>
            <a:ext cx="9875520" cy="1356360"/>
          </a:xfrm>
        </p:spPr>
        <p:txBody>
          <a:bodyPr/>
          <a:lstStyle/>
          <a:p>
            <a:pPr algn="ctr"/>
            <a:r>
              <a:rPr lang="sv-SE" altLang="sv-SE" dirty="0" smtClean="0"/>
              <a:t>Tarmsmitta</a:t>
            </a:r>
            <a:endParaRPr lang="sv-SE" altLang="sv-SE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24982" y="1897712"/>
            <a:ext cx="428221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altLang="sv-SE" sz="2800" dirty="0">
                <a:solidFill>
                  <a:schemeClr val="tx1"/>
                </a:solidFill>
              </a:rPr>
              <a:t>Smittämnen i </a:t>
            </a:r>
            <a:r>
              <a:rPr lang="sv-SE" altLang="sv-SE" sz="2800" dirty="0" smtClean="0">
                <a:solidFill>
                  <a:schemeClr val="tx1"/>
                </a:solidFill>
              </a:rPr>
              <a:t>avföringen  når munnen.</a:t>
            </a:r>
          </a:p>
          <a:p>
            <a:pPr marL="0" indent="0">
              <a:buNone/>
            </a:pPr>
            <a:r>
              <a:rPr lang="sv-SE" altLang="sv-SE" dirty="0" smtClean="0"/>
              <a:t>Kan ske</a:t>
            </a:r>
            <a:r>
              <a:rPr lang="sv-SE" altLang="sv-SE" sz="2800" dirty="0" smtClean="0">
                <a:solidFill>
                  <a:schemeClr val="tx1"/>
                </a:solidFill>
              </a:rPr>
              <a:t> via förorenade händer, vatten eller livsmedel</a:t>
            </a:r>
            <a:endParaRPr lang="sv-SE" altLang="sv-SE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altLang="sv-SE" sz="2800" dirty="0">
                <a:solidFill>
                  <a:schemeClr val="tx1"/>
                </a:solidFill>
                <a:latin typeface="Bodoni MT" panose="02070603080606020203" pitchFamily="18" charset="0"/>
              </a:rPr>
              <a:t>	</a:t>
            </a:r>
          </a:p>
          <a:p>
            <a:pPr>
              <a:buFontTx/>
              <a:buNone/>
            </a:pPr>
            <a:r>
              <a:rPr lang="sv-SE" altLang="sv-SE" sz="2400" dirty="0"/>
              <a:t>		</a:t>
            </a:r>
            <a:r>
              <a:rPr lang="sv-SE" altLang="sv-SE" sz="2000" dirty="0"/>
              <a:t>									                                                                                         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6189452" y="1092380"/>
            <a:ext cx="5609253" cy="3557258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9771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ubrik 4"/>
          <p:cNvSpPr>
            <a:spLocks noGrp="1"/>
          </p:cNvSpPr>
          <p:nvPr>
            <p:ph type="title"/>
          </p:nvPr>
        </p:nvSpPr>
        <p:spPr>
          <a:xfrm>
            <a:off x="1150374" y="327026"/>
            <a:ext cx="10127226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v-SE" altLang="sv-SE" sz="4400" dirty="0" smtClean="0"/>
              <a:t>Droppsmitta</a:t>
            </a:r>
          </a:p>
        </p:txBody>
      </p:sp>
      <p:sp>
        <p:nvSpPr>
          <p:cNvPr id="36870" name="Platshållare för innehåll 6"/>
          <p:cNvSpPr>
            <a:spLocks noGrp="1"/>
          </p:cNvSpPr>
          <p:nvPr>
            <p:ph idx="1"/>
          </p:nvPr>
        </p:nvSpPr>
        <p:spPr>
          <a:xfrm>
            <a:off x="1150374" y="1754398"/>
            <a:ext cx="7617499" cy="429500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sv-SE" altLang="sv-SE" sz="2400" dirty="0">
                <a:solidFill>
                  <a:schemeClr val="tx1"/>
                </a:solidFill>
              </a:rPr>
              <a:t>Hosta, nysningar, </a:t>
            </a:r>
            <a:r>
              <a:rPr lang="sv-SE" altLang="sv-SE" sz="2400" b="1" u="sng" dirty="0" smtClean="0">
                <a:solidFill>
                  <a:schemeClr val="tx1"/>
                </a:solidFill>
              </a:rPr>
              <a:t>kräkningar</a:t>
            </a:r>
            <a:r>
              <a:rPr lang="sv-SE" altLang="sv-SE" sz="2400" dirty="0" smtClean="0">
                <a:solidFill>
                  <a:schemeClr val="tx1"/>
                </a:solidFill>
              </a:rPr>
              <a:t> </a:t>
            </a:r>
            <a:r>
              <a:rPr lang="sv-SE" altLang="sv-SE" sz="2400" dirty="0">
                <a:solidFill>
                  <a:schemeClr val="tx1"/>
                </a:solidFill>
              </a:rPr>
              <a:t>ger en dusch av </a:t>
            </a:r>
            <a:r>
              <a:rPr lang="sv-SE" altLang="sv-SE" sz="2400" dirty="0" smtClean="0">
                <a:solidFill>
                  <a:schemeClr val="tx1"/>
                </a:solidFill>
              </a:rPr>
              <a:t>olika stora  droppar</a:t>
            </a:r>
            <a:endParaRPr lang="sv-SE" altLang="sv-SE" sz="24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sv-SE" altLang="sv-SE" sz="2400" dirty="0">
                <a:solidFill>
                  <a:schemeClr val="tx1"/>
                </a:solidFill>
              </a:rPr>
              <a:t>Dropparna kan nå </a:t>
            </a:r>
            <a:r>
              <a:rPr lang="sv-SE" altLang="sv-SE" sz="2400" dirty="0" smtClean="0">
                <a:solidFill>
                  <a:schemeClr val="tx1"/>
                </a:solidFill>
              </a:rPr>
              <a:t>munnen direkt eller indirekt via händer</a:t>
            </a:r>
            <a:endParaRPr lang="sv-SE" altLang="sv-SE" sz="24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sv-SE" altLang="sv-SE" sz="2400" dirty="0" smtClean="0">
                <a:solidFill>
                  <a:schemeClr val="tx1"/>
                </a:solidFill>
              </a:rPr>
              <a:t>Dropparna </a:t>
            </a:r>
            <a:r>
              <a:rPr lang="sv-SE" altLang="sv-SE" sz="2400" dirty="0">
                <a:solidFill>
                  <a:schemeClr val="tx1"/>
                </a:solidFill>
              </a:rPr>
              <a:t>kan också falla ned på föremål och ytor och kan ge upphov till smitta </a:t>
            </a:r>
            <a:r>
              <a:rPr lang="sv-SE" altLang="sv-SE" sz="2400" dirty="0"/>
              <a:t>(indirekt </a:t>
            </a:r>
            <a:r>
              <a:rPr lang="sv-SE" altLang="sv-SE" sz="2400" dirty="0" smtClean="0"/>
              <a:t>kontaktsmitta</a:t>
            </a:r>
            <a:r>
              <a:rPr lang="sv-SE" altLang="sv-S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59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996" y="163693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v-SE" altLang="sv-SE" sz="4000" dirty="0"/>
              <a:t>Indirekt kontaktsmitta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43233" y="1695904"/>
            <a:ext cx="7194431" cy="4023083"/>
          </a:xfrm>
        </p:spPr>
        <p:txBody>
          <a:bodyPr/>
          <a:lstStyle/>
          <a:p>
            <a:pPr marL="0" indent="0">
              <a:buNone/>
            </a:pPr>
            <a:r>
              <a:rPr lang="sv-SE" altLang="sv-SE" dirty="0">
                <a:solidFill>
                  <a:schemeClr val="tx1"/>
                </a:solidFill>
              </a:rPr>
              <a:t>Smitta sprids vidare</a:t>
            </a:r>
          </a:p>
          <a:p>
            <a:pPr marL="0" indent="0">
              <a:buNone/>
            </a:pPr>
            <a:r>
              <a:rPr lang="sv-SE" altLang="sv-SE" dirty="0">
                <a:solidFill>
                  <a:schemeClr val="tx1"/>
                </a:solidFill>
              </a:rPr>
              <a:t>via </a:t>
            </a:r>
            <a:r>
              <a:rPr lang="sv-SE" altLang="sv-SE" b="1" dirty="0">
                <a:solidFill>
                  <a:schemeClr val="tx1"/>
                </a:solidFill>
              </a:rPr>
              <a:t>förorenade händer</a:t>
            </a:r>
            <a:r>
              <a:rPr lang="sv-SE" altLang="sv-SE" dirty="0" smtClean="0">
                <a:solidFill>
                  <a:schemeClr val="tx1"/>
                </a:solidFill>
              </a:rPr>
              <a:t>, </a:t>
            </a:r>
            <a:r>
              <a:rPr lang="sv-SE" altLang="sv-SE" b="1" dirty="0"/>
              <a:t>livsmedel</a:t>
            </a:r>
            <a:endParaRPr lang="sv-SE" altLang="sv-SE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sv-SE" altLang="sv-SE" dirty="0">
                <a:solidFill>
                  <a:schemeClr val="tx1"/>
                </a:solidFill>
              </a:rPr>
              <a:t>ytor, arbetskläder</a:t>
            </a:r>
            <a:r>
              <a:rPr lang="sv-SE" altLang="sv-SE" dirty="0" smtClean="0">
                <a:solidFill>
                  <a:schemeClr val="tx1"/>
                </a:solidFill>
              </a:rPr>
              <a:t>, eller </a:t>
            </a:r>
            <a:r>
              <a:rPr lang="sv-SE" altLang="sv-SE" dirty="0">
                <a:solidFill>
                  <a:schemeClr val="tx1"/>
                </a:solidFill>
              </a:rPr>
              <a:t>föremål</a:t>
            </a:r>
          </a:p>
          <a:p>
            <a:pPr>
              <a:buNone/>
            </a:pPr>
            <a:endParaRPr lang="sv-SE" altLang="sv-SE" sz="2400" dirty="0">
              <a:latin typeface="Bodoni MT" panose="02070603080606020203" pitchFamily="18" charset="0"/>
            </a:endParaRPr>
          </a:p>
          <a:p>
            <a:pPr>
              <a:buNone/>
            </a:pPr>
            <a:r>
              <a:rPr lang="sv-SE" altLang="sv-SE" b="1" i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             Den </a:t>
            </a:r>
            <a:r>
              <a:rPr lang="sv-SE" altLang="sv-SE" b="1" i="1" dirty="0">
                <a:solidFill>
                  <a:srgbClr val="FF0000"/>
                </a:solidFill>
                <a:latin typeface="Bodoni MT" panose="02070603080606020203" pitchFamily="18" charset="0"/>
              </a:rPr>
              <a:t>vanligaste</a:t>
            </a:r>
          </a:p>
          <a:p>
            <a:pPr>
              <a:buNone/>
            </a:pPr>
            <a:r>
              <a:rPr lang="sv-SE" altLang="sv-SE" b="1" i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        smittvägen </a:t>
            </a:r>
            <a:r>
              <a:rPr lang="sv-SE" altLang="sv-SE" b="1" i="1" dirty="0">
                <a:solidFill>
                  <a:srgbClr val="FF0000"/>
                </a:solidFill>
                <a:latin typeface="Bodoni MT" panose="02070603080606020203" pitchFamily="18" charset="0"/>
              </a:rPr>
              <a:t>i vården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63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4473" y="29995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v-SE" altLang="sv-SE" sz="4000" dirty="0"/>
              <a:t>Vad räknas som utbrott?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dirty="0">
                <a:solidFill>
                  <a:schemeClr val="tx1"/>
                </a:solidFill>
              </a:rPr>
              <a:t>Om två eller flera vårdtagare </a:t>
            </a:r>
            <a:r>
              <a:rPr lang="sv-SE" altLang="sv-SE" dirty="0" smtClean="0">
                <a:solidFill>
                  <a:schemeClr val="tx1"/>
                </a:solidFill>
              </a:rPr>
              <a:t>och/eller </a:t>
            </a:r>
            <a:r>
              <a:rPr lang="sv-SE" altLang="sv-SE" dirty="0">
                <a:solidFill>
                  <a:schemeClr val="tx1"/>
                </a:solidFill>
              </a:rPr>
              <a:t>personal insjuknar med kräkningar </a:t>
            </a:r>
            <a:r>
              <a:rPr lang="sv-SE" altLang="sv-SE" dirty="0" smtClean="0">
                <a:solidFill>
                  <a:schemeClr val="tx1"/>
                </a:solidFill>
              </a:rPr>
              <a:t>och/eller diarréer i nära anslutning till varandra.</a:t>
            </a:r>
            <a:endParaRPr lang="sv-SE" altLang="sv-SE" dirty="0">
              <a:solidFill>
                <a:schemeClr val="tx1"/>
              </a:solidFill>
            </a:endParaRPr>
          </a:p>
          <a:p>
            <a:endParaRPr lang="sv-SE" altLang="sv-SE" sz="2400" dirty="0"/>
          </a:p>
        </p:txBody>
      </p:sp>
      <p:sp>
        <p:nvSpPr>
          <p:cNvPr id="2" name="Rektangel 1"/>
          <p:cNvSpPr/>
          <p:nvPr/>
        </p:nvSpPr>
        <p:spPr>
          <a:xfrm>
            <a:off x="1350357" y="3967131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sv-SE" altLang="sv-SE" sz="2400" b="1" dirty="0"/>
              <a:t>Ju längre man väntar </a:t>
            </a:r>
            <a:r>
              <a:rPr lang="sv-SE" altLang="sv-SE" sz="2400" b="1" dirty="0" smtClean="0"/>
              <a:t>med åtgärder </a:t>
            </a:r>
            <a:r>
              <a:rPr lang="sv-SE" altLang="sv-SE" sz="2400" b="1" dirty="0"/>
              <a:t>desto </a:t>
            </a:r>
            <a:r>
              <a:rPr lang="sv-SE" altLang="sv-SE" sz="2400" b="1" dirty="0" smtClean="0"/>
              <a:t>svårare blir det att begränsa smittspridningen. Agera redan vid första fallet!</a:t>
            </a:r>
          </a:p>
          <a:p>
            <a:pPr>
              <a:buFontTx/>
              <a:buNone/>
            </a:pPr>
            <a:r>
              <a:rPr lang="sv-SE" altLang="sv-SE" b="1" dirty="0" smtClean="0">
                <a:latin typeface="Bodoni MT" panose="02070603080606020203" pitchFamily="18" charset="0"/>
              </a:rPr>
              <a:t> </a:t>
            </a:r>
            <a:endParaRPr lang="sv-SE" altLang="sv-SE" b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996" y="351906"/>
            <a:ext cx="9875520" cy="1356360"/>
          </a:xfrm>
        </p:spPr>
        <p:txBody>
          <a:bodyPr/>
          <a:lstStyle/>
          <a:p>
            <a:pPr algn="ctr"/>
            <a:r>
              <a:rPr lang="sv-SE" dirty="0" smtClean="0"/>
              <a:t>Information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47436" y="2411384"/>
            <a:ext cx="9872871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 smtClean="0"/>
              <a:t>Sätt upp skylt vid huvudentrén med informationen ”magsjuka”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 smtClean="0"/>
              <a:t>Informera övrig personal, t.ex. städ, kök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Vid </a:t>
            </a:r>
            <a:r>
              <a:rPr lang="sv-SE" dirty="0" smtClean="0"/>
              <a:t>flytt av brukare (exempelvis till sjukvården) informera </a:t>
            </a:r>
            <a:r>
              <a:rPr lang="sv-SE" dirty="0"/>
              <a:t>mottagande </a:t>
            </a:r>
            <a:r>
              <a:rPr lang="sv-SE" dirty="0" smtClean="0"/>
              <a:t>enhet!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3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93717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v-SE" altLang="sv-SE" sz="4000" dirty="0" smtClean="0"/>
              <a:t>Åtgärder på boenden</a:t>
            </a:r>
            <a:endParaRPr lang="sv-SE" altLang="sv-SE" sz="4000" dirty="0"/>
          </a:p>
        </p:txBody>
      </p:sp>
      <p:sp>
        <p:nvSpPr>
          <p:cNvPr id="323587" name="Rectangle 3"/>
          <p:cNvSpPr>
            <a:spLocks noGrp="1" noChangeArrowheads="1"/>
          </p:cNvSpPr>
          <p:nvPr>
            <p:ph idx="1"/>
          </p:nvPr>
        </p:nvSpPr>
        <p:spPr>
          <a:xfrm>
            <a:off x="917049" y="1890223"/>
            <a:ext cx="10101471" cy="4779818"/>
          </a:xfrm>
        </p:spPr>
        <p:txBody>
          <a:bodyPr>
            <a:normAutofit/>
          </a:bodyPr>
          <a:lstStyle/>
          <a:p>
            <a:r>
              <a:rPr lang="sv-SE" altLang="sv-SE" sz="2800" dirty="0">
                <a:solidFill>
                  <a:schemeClr val="tx1"/>
                </a:solidFill>
              </a:rPr>
              <a:t>Stäng rummet, håll dörren </a:t>
            </a:r>
            <a:r>
              <a:rPr lang="sv-SE" altLang="sv-SE" sz="2800" dirty="0" smtClean="0">
                <a:solidFill>
                  <a:schemeClr val="tx1"/>
                </a:solidFill>
              </a:rPr>
              <a:t>stängd. </a:t>
            </a:r>
            <a:endParaRPr lang="sv-SE" altLang="sv-SE" sz="2800" dirty="0">
              <a:solidFill>
                <a:schemeClr val="tx1"/>
              </a:solidFill>
            </a:endParaRPr>
          </a:p>
          <a:p>
            <a:r>
              <a:rPr lang="sv-SE" altLang="sv-SE" sz="2800" dirty="0" smtClean="0">
                <a:solidFill>
                  <a:schemeClr val="tx1"/>
                </a:solidFill>
              </a:rPr>
              <a:t>Kohortvård</a:t>
            </a:r>
            <a:r>
              <a:rPr lang="sv-SE" sz="2800" dirty="0" smtClean="0"/>
              <a:t> rekommenderas och ska då bedrivas dygnet </a:t>
            </a:r>
            <a:r>
              <a:rPr lang="sv-SE" sz="2800" dirty="0"/>
              <a:t>runt, dvs även </a:t>
            </a:r>
            <a:r>
              <a:rPr lang="sv-SE" sz="2800" dirty="0" smtClean="0"/>
              <a:t>nattetid</a:t>
            </a:r>
          </a:p>
          <a:p>
            <a:r>
              <a:rPr lang="sv-SE" altLang="sv-SE" dirty="0"/>
              <a:t>A</a:t>
            </a:r>
            <a:r>
              <a:rPr lang="sv-SE" altLang="sv-SE" sz="2800" dirty="0" smtClean="0">
                <a:solidFill>
                  <a:schemeClr val="tx1"/>
                </a:solidFill>
              </a:rPr>
              <a:t>lternativt personal vårda så få brukare som möjligt.</a:t>
            </a:r>
          </a:p>
          <a:p>
            <a:r>
              <a:rPr lang="sv-SE" altLang="sv-SE" sz="2800" dirty="0" smtClean="0">
                <a:solidFill>
                  <a:schemeClr val="tx1"/>
                </a:solidFill>
              </a:rPr>
              <a:t>Personal ska inte hantera livsmedel till omsorgstagare under sitt arbetspass</a:t>
            </a:r>
            <a:endParaRPr lang="sv-SE" altLang="sv-SE" sz="2800" dirty="0">
              <a:solidFill>
                <a:schemeClr val="tx1"/>
              </a:solidFill>
            </a:endParaRPr>
          </a:p>
          <a:p>
            <a:r>
              <a:rPr lang="sv-SE" altLang="sv-SE" sz="2800" dirty="0" smtClean="0">
                <a:solidFill>
                  <a:schemeClr val="tx1"/>
                </a:solidFill>
              </a:rPr>
              <a:t>Omsorgstagare </a:t>
            </a:r>
            <a:r>
              <a:rPr lang="sv-SE" altLang="sv-SE" sz="2800" dirty="0">
                <a:solidFill>
                  <a:schemeClr val="tx1"/>
                </a:solidFill>
              </a:rPr>
              <a:t>bör ej lämna </a:t>
            </a:r>
            <a:r>
              <a:rPr lang="sv-SE" altLang="sv-SE" sz="2800" dirty="0" smtClean="0">
                <a:solidFill>
                  <a:schemeClr val="tx1"/>
                </a:solidFill>
              </a:rPr>
              <a:t>rummet,                                          symtomfri 48 timmar</a:t>
            </a:r>
          </a:p>
          <a:p>
            <a:r>
              <a:rPr lang="sv-SE" altLang="sv-SE" sz="2800" dirty="0" smtClean="0">
                <a:solidFill>
                  <a:schemeClr val="tx1"/>
                </a:solidFill>
              </a:rPr>
              <a:t>Avdela </a:t>
            </a:r>
            <a:r>
              <a:rPr lang="sv-SE" altLang="sv-SE" sz="2800" dirty="0">
                <a:solidFill>
                  <a:schemeClr val="tx1"/>
                </a:solidFill>
              </a:rPr>
              <a:t>en toalett</a:t>
            </a:r>
          </a:p>
          <a:p>
            <a:endParaRPr lang="sv-SE" altLang="sv-SE" sz="24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sv-SE" altLang="sv-SE" sz="2400" dirty="0"/>
          </a:p>
          <a:p>
            <a:pPr>
              <a:buFontTx/>
              <a:buNone/>
            </a:pPr>
            <a:endParaRPr lang="sv-SE" altLang="sv-SE" sz="2400" dirty="0"/>
          </a:p>
          <a:p>
            <a:pPr>
              <a:buFontTx/>
              <a:buNone/>
            </a:pPr>
            <a:endParaRPr lang="sv-SE" altLang="sv-SE" sz="2400" dirty="0"/>
          </a:p>
          <a:p>
            <a:pPr>
              <a:buFontTx/>
              <a:buNone/>
            </a:pPr>
            <a:endParaRPr lang="sv-SE" altLang="sv-SE" sz="2400" dirty="0"/>
          </a:p>
        </p:txBody>
      </p:sp>
    </p:spTree>
    <p:extLst>
      <p:ext uri="{BB962C8B-B14F-4D97-AF65-F5344CB8AC3E}">
        <p14:creationId xmlns:p14="http://schemas.microsoft.com/office/powerpoint/2010/main" val="1627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93717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v-SE" altLang="sv-SE" sz="4000" dirty="0"/>
              <a:t>Åtgärder på boenden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idx="1"/>
          </p:nvPr>
        </p:nvSpPr>
        <p:spPr>
          <a:xfrm>
            <a:off x="786420" y="2179669"/>
            <a:ext cx="10101471" cy="4779818"/>
          </a:xfrm>
        </p:spPr>
        <p:txBody>
          <a:bodyPr>
            <a:normAutofit/>
          </a:bodyPr>
          <a:lstStyle/>
          <a:p>
            <a:r>
              <a:rPr lang="sv-SE" altLang="sv-SE" sz="2800" dirty="0" smtClean="0">
                <a:solidFill>
                  <a:schemeClr val="tx1"/>
                </a:solidFill>
              </a:rPr>
              <a:t>Flytta inte de omsorgstagare som vårdas på </a:t>
            </a:r>
            <a:r>
              <a:rPr lang="sv-SE" altLang="sv-SE" sz="2800" dirty="0">
                <a:solidFill>
                  <a:schemeClr val="tx1"/>
                </a:solidFill>
              </a:rPr>
              <a:t>samma rum</a:t>
            </a:r>
          </a:p>
          <a:p>
            <a:r>
              <a:rPr lang="sv-SE" altLang="sv-SE" sz="2800" dirty="0">
                <a:solidFill>
                  <a:schemeClr val="tx1"/>
                </a:solidFill>
              </a:rPr>
              <a:t>Lägg inte in annan patient på </a:t>
            </a:r>
            <a:r>
              <a:rPr lang="sv-SE" altLang="sv-SE" sz="2800" dirty="0" smtClean="0">
                <a:solidFill>
                  <a:schemeClr val="tx1"/>
                </a:solidFill>
              </a:rPr>
              <a:t>rummet</a:t>
            </a:r>
          </a:p>
          <a:p>
            <a:r>
              <a:rPr lang="sv-SE" altLang="sv-SE" sz="2800" dirty="0" smtClean="0">
                <a:solidFill>
                  <a:schemeClr val="tx1"/>
                </a:solidFill>
              </a:rPr>
              <a:t>Omsorgstagarnas handhygien</a:t>
            </a:r>
          </a:p>
          <a:p>
            <a:endParaRPr lang="sv-SE" altLang="sv-SE" sz="24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sv-SE" altLang="sv-SE" sz="2400" dirty="0"/>
          </a:p>
          <a:p>
            <a:pPr>
              <a:buFontTx/>
              <a:buNone/>
            </a:pPr>
            <a:endParaRPr lang="sv-SE" altLang="sv-SE" sz="2400" dirty="0"/>
          </a:p>
          <a:p>
            <a:pPr>
              <a:buFontTx/>
              <a:buNone/>
            </a:pPr>
            <a:endParaRPr lang="sv-SE" altLang="sv-SE" sz="2400" dirty="0"/>
          </a:p>
          <a:p>
            <a:pPr>
              <a:buFontTx/>
              <a:buNone/>
            </a:pPr>
            <a:endParaRPr lang="sv-SE" altLang="sv-SE" sz="2400" dirty="0"/>
          </a:p>
        </p:txBody>
      </p:sp>
    </p:spTree>
    <p:extLst>
      <p:ext uri="{BB962C8B-B14F-4D97-AF65-F5344CB8AC3E}">
        <p14:creationId xmlns:p14="http://schemas.microsoft.com/office/powerpoint/2010/main" val="33863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996" y="169026"/>
            <a:ext cx="9875520" cy="1356360"/>
          </a:xfrm>
        </p:spPr>
        <p:txBody>
          <a:bodyPr/>
          <a:lstStyle/>
          <a:p>
            <a:pPr algn="ctr"/>
            <a:r>
              <a:rPr lang="sv-SE" dirty="0" smtClean="0"/>
              <a:t>Basala hygienrutiner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5554" y="1783080"/>
            <a:ext cx="7768244" cy="40386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sv-SE" sz="2400" b="1" u="sng" dirty="0" smtClean="0"/>
              <a:t>NOGGRANN HANDHYGIEN!</a:t>
            </a:r>
          </a:p>
          <a:p>
            <a:pPr marL="45720" indent="0">
              <a:buNone/>
            </a:pPr>
            <a:endParaRPr lang="sv-SE" sz="2400" b="1" u="sng" dirty="0" smtClean="0"/>
          </a:p>
          <a:p>
            <a:r>
              <a:rPr lang="sv-SE" sz="2400" dirty="0" smtClean="0"/>
              <a:t>Desinfektera händerna med handdesinfektion före och efter patientkontakt. Inga ringar, klocka eller armband. Korta naglar, inget nagellack. Kortärmad arbetsdräkt</a:t>
            </a:r>
          </a:p>
          <a:p>
            <a:r>
              <a:rPr lang="sv-SE" sz="2400" dirty="0" smtClean="0"/>
              <a:t>Efter kontakt med kräkning/avföring: tvätta händerna med tvål och vatten, torka torrt med rent torkpapper, desinfektera händerna</a:t>
            </a:r>
          </a:p>
          <a:p>
            <a:r>
              <a:rPr lang="sv-SE" sz="2400" dirty="0" smtClean="0"/>
              <a:t>Använd handskar vid kontakt med kräkning och avföring. Desinfektera händerna innan du tar handskar ur handskförpackningen och när du tagit av handskarna</a:t>
            </a:r>
          </a:p>
          <a:p>
            <a:r>
              <a:rPr lang="sv-SE" sz="2400" dirty="0" smtClean="0"/>
              <a:t>Tvätta och desinfektera händerna innan man går ut från rummet</a:t>
            </a:r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81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Smittförebyggande åtgärder i vissa verksamheter enligt SOL och LSS</a:t>
            </a:r>
            <a:r>
              <a:rPr lang="sv-SE" sz="2200" dirty="0" smtClean="0"/>
              <a:t>(HSLF-FS 2022:44)</a:t>
            </a:r>
            <a:endParaRPr lang="sv-SE" sz="2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653309"/>
            <a:ext cx="7754398" cy="4523653"/>
          </a:xfrm>
        </p:spPr>
        <p:txBody>
          <a:bodyPr/>
          <a:lstStyle/>
          <a:p>
            <a:r>
              <a:rPr lang="sv-SE" dirty="0" smtClean="0"/>
              <a:t>Börjar gälla 1 november 2022</a:t>
            </a:r>
          </a:p>
          <a:p>
            <a:r>
              <a:rPr lang="sv-SE" dirty="0" smtClean="0"/>
              <a:t>Baserar på en utredning Socialstyrelsen fick i uppdrag av regeringen 2020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10" name="Bildobjekt 9"/>
          <p:cNvPicPr/>
          <p:nvPr/>
        </p:nvPicPr>
        <p:blipFill rotWithShape="1">
          <a:blip r:embed="rId2"/>
          <a:srcRect l="-1" r="1877" b="54845"/>
          <a:stretch/>
        </p:blipFill>
        <p:spPr bwMode="auto">
          <a:xfrm>
            <a:off x="6832369" y="2756535"/>
            <a:ext cx="5288280" cy="35998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81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996" y="184267"/>
            <a:ext cx="9875520" cy="1356360"/>
          </a:xfrm>
        </p:spPr>
        <p:txBody>
          <a:bodyPr/>
          <a:lstStyle/>
          <a:p>
            <a:pPr algn="ctr"/>
            <a:r>
              <a:rPr lang="sv-SE" dirty="0" smtClean="0"/>
              <a:t>Basala hygienrutiner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400" dirty="0" smtClean="0">
                <a:solidFill>
                  <a:schemeClr val="bg2">
                    <a:lumMod val="25000"/>
                  </a:schemeClr>
                </a:solidFill>
              </a:rPr>
              <a:t>Använd patientbundet platsförkläde i direktkontakt med omsorgstagare, omsorgstagares säng, vid risk för stänk av kroppsvätska mm.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 smtClean="0">
                <a:solidFill>
                  <a:schemeClr val="bg2">
                    <a:lumMod val="25000"/>
                  </a:schemeClr>
                </a:solidFill>
              </a:rPr>
              <a:t>Kortärmat/långärmat plastförkläde. </a:t>
            </a:r>
            <a:r>
              <a:rPr lang="sv-SE" sz="2400" dirty="0">
                <a:solidFill>
                  <a:schemeClr val="bg2">
                    <a:lumMod val="25000"/>
                  </a:schemeClr>
                </a:solidFill>
              </a:rPr>
              <a:t>Ä</a:t>
            </a:r>
            <a:r>
              <a:rPr lang="sv-SE" sz="2400" dirty="0" smtClean="0">
                <a:solidFill>
                  <a:schemeClr val="bg2">
                    <a:lumMod val="25000"/>
                  </a:schemeClr>
                </a:solidFill>
              </a:rPr>
              <a:t>r </a:t>
            </a:r>
            <a:r>
              <a:rPr lang="sv-SE" sz="2400" dirty="0">
                <a:solidFill>
                  <a:schemeClr val="bg2">
                    <a:lumMod val="25000"/>
                  </a:schemeClr>
                </a:solidFill>
              </a:rPr>
              <a:t>engångs</a:t>
            </a:r>
            <a:r>
              <a:rPr lang="sv-SE" sz="24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 smtClean="0">
                <a:solidFill>
                  <a:schemeClr val="bg2">
                    <a:lumMod val="25000"/>
                  </a:schemeClr>
                </a:solidFill>
              </a:rPr>
              <a:t>Byt arbetsdräkten dagligen eller oftare vid behov</a:t>
            </a:r>
          </a:p>
          <a:p>
            <a:endParaRPr lang="sv-SE" sz="2400" dirty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30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43840"/>
            <a:ext cx="9875520" cy="1356360"/>
          </a:xfrm>
        </p:spPr>
        <p:txBody>
          <a:bodyPr/>
          <a:lstStyle/>
          <a:p>
            <a:pPr algn="ctr"/>
            <a:r>
              <a:rPr lang="sv-SE" altLang="sv-SE" dirty="0">
                <a:solidFill>
                  <a:srgbClr val="CC0000"/>
                </a:solidFill>
              </a:rPr>
              <a:t> </a:t>
            </a:r>
            <a:r>
              <a:rPr lang="sv-SE" altLang="sv-SE" sz="4000" dirty="0"/>
              <a:t>Mathantering</a:t>
            </a:r>
            <a:r>
              <a:rPr lang="sv-SE" altLang="sv-SE" sz="4000" dirty="0">
                <a:solidFill>
                  <a:srgbClr val="C00000"/>
                </a:solidFill>
                <a:latin typeface="Bodoni MT" panose="02070603080606020203" pitchFamily="18" charset="0"/>
              </a:rPr>
              <a:t> 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323407"/>
            <a:ext cx="9872871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altLang="sv-SE" sz="2400" dirty="0" smtClean="0"/>
              <a:t>Vid utbrott – servera mat till a</a:t>
            </a:r>
            <a:r>
              <a:rPr lang="sv-SE" altLang="sv-SE" sz="2400" dirty="0" smtClean="0">
                <a:solidFill>
                  <a:schemeClr val="tx1"/>
                </a:solidFill>
              </a:rPr>
              <a:t>lla brukare på rummet</a:t>
            </a:r>
            <a:endParaRPr lang="sv-SE" altLang="sv-S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altLang="sv-SE" sz="2400" dirty="0">
                <a:solidFill>
                  <a:schemeClr val="tx1"/>
                </a:solidFill>
              </a:rPr>
              <a:t>Avdela speciell personal till mathantering (ska ej delta i patientvård)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altLang="sv-SE" sz="2400" dirty="0" smtClean="0">
                <a:solidFill>
                  <a:schemeClr val="tx1"/>
                </a:solidFill>
              </a:rPr>
              <a:t>Inga </a:t>
            </a:r>
            <a:r>
              <a:rPr lang="sv-SE" altLang="sv-SE" sz="2400" dirty="0">
                <a:solidFill>
                  <a:schemeClr val="tx1"/>
                </a:solidFill>
              </a:rPr>
              <a:t>bufféer varken till personal </a:t>
            </a:r>
            <a:r>
              <a:rPr lang="sv-SE" altLang="sv-SE" sz="2400" dirty="0" smtClean="0">
                <a:solidFill>
                  <a:schemeClr val="tx1"/>
                </a:solidFill>
              </a:rPr>
              <a:t>eller omsorgstagare</a:t>
            </a:r>
            <a:endParaRPr lang="sv-SE" altLang="sv-S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altLang="sv-SE" sz="2400" dirty="0" smtClean="0">
                <a:solidFill>
                  <a:schemeClr val="tx1"/>
                </a:solidFill>
              </a:rPr>
              <a:t>Kassera </a:t>
            </a:r>
            <a:r>
              <a:rPr lang="sv-SE" altLang="sv-SE" sz="2400" dirty="0">
                <a:solidFill>
                  <a:schemeClr val="tx1"/>
                </a:solidFill>
              </a:rPr>
              <a:t>misstänkt </a:t>
            </a:r>
            <a:r>
              <a:rPr lang="sv-SE" altLang="sv-SE" sz="2400" dirty="0" smtClean="0">
                <a:solidFill>
                  <a:schemeClr val="tx1"/>
                </a:solidFill>
              </a:rPr>
              <a:t>kontaminerat livsmedel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altLang="sv-SE" sz="2400" dirty="0" smtClean="0"/>
              <a:t>Disk diskas i diskmaskin </a:t>
            </a:r>
            <a:endParaRPr lang="sv-SE" altLang="sv-SE" sz="2400" dirty="0">
              <a:solidFill>
                <a:schemeClr val="tx1"/>
              </a:solidFill>
            </a:endParaRPr>
          </a:p>
          <a:p>
            <a:endParaRPr lang="sv-SE" altLang="sv-SE" sz="2400" dirty="0"/>
          </a:p>
        </p:txBody>
      </p:sp>
    </p:spTree>
    <p:extLst>
      <p:ext uri="{BB962C8B-B14F-4D97-AF65-F5344CB8AC3E}">
        <p14:creationId xmlns:p14="http://schemas.microsoft.com/office/powerpoint/2010/main" val="5581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7091"/>
            <a:ext cx="9875520" cy="1356360"/>
          </a:xfrm>
        </p:spPr>
        <p:txBody>
          <a:bodyPr/>
          <a:lstStyle/>
          <a:p>
            <a:pPr algn="ctr"/>
            <a:r>
              <a:rPr lang="sv-SE" altLang="sv-SE" b="1" dirty="0"/>
              <a:t> </a:t>
            </a:r>
            <a:r>
              <a:rPr lang="sv-SE" altLang="sv-SE" sz="4000" dirty="0"/>
              <a:t>Personal 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808018"/>
            <a:ext cx="9872871" cy="4038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sv-SE" altLang="sv-SE" sz="2800" dirty="0">
                <a:solidFill>
                  <a:schemeClr val="tx1"/>
                </a:solidFill>
              </a:rPr>
              <a:t>Personal med symtom bör skickas </a:t>
            </a:r>
            <a:r>
              <a:rPr lang="sv-SE" altLang="sv-SE" sz="2800" dirty="0" smtClean="0">
                <a:solidFill>
                  <a:schemeClr val="tx1"/>
                </a:solidFill>
              </a:rPr>
              <a:t>hem. Kan </a:t>
            </a:r>
            <a:r>
              <a:rPr lang="sv-SE" altLang="sv-SE" sz="2800" dirty="0">
                <a:solidFill>
                  <a:schemeClr val="tx1"/>
                </a:solidFill>
              </a:rPr>
              <a:t>återgå i </a:t>
            </a:r>
            <a:r>
              <a:rPr lang="sv-SE" altLang="sv-SE" sz="2800" dirty="0" smtClean="0">
                <a:solidFill>
                  <a:schemeClr val="tx1"/>
                </a:solidFill>
              </a:rPr>
              <a:t>tjänst: 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sv-SE" altLang="sv-SE" sz="2800" dirty="0" smtClean="0">
                <a:solidFill>
                  <a:schemeClr val="tx1"/>
                </a:solidFill>
              </a:rPr>
              <a:t>- 24-timmars symtomfrihet. Får inte hantera livsmedel (tabletter) första dygnet 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sv-SE" altLang="sv-SE" sz="2800" dirty="0" smtClean="0">
                <a:solidFill>
                  <a:schemeClr val="tx1"/>
                </a:solidFill>
              </a:rPr>
              <a:t> - 48-timmar </a:t>
            </a:r>
            <a:r>
              <a:rPr lang="sv-SE" altLang="sv-SE" sz="2800" dirty="0">
                <a:solidFill>
                  <a:schemeClr val="tx1"/>
                </a:solidFill>
              </a:rPr>
              <a:t>efter symtomfrihet.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sv-SE" altLang="sv-SE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sv-SE" altLang="sv-SE" sz="2800" dirty="0" smtClean="0">
                <a:solidFill>
                  <a:schemeClr val="tx1"/>
                </a:solidFill>
              </a:rPr>
              <a:t>Vid utbrott bör personal ej </a:t>
            </a:r>
            <a:r>
              <a:rPr lang="sv-SE" altLang="sv-SE" sz="2800" dirty="0">
                <a:solidFill>
                  <a:schemeClr val="tx1"/>
                </a:solidFill>
              </a:rPr>
              <a:t>gå mellan </a:t>
            </a:r>
            <a:r>
              <a:rPr lang="sv-SE" altLang="sv-SE" sz="2800" dirty="0" smtClean="0">
                <a:solidFill>
                  <a:schemeClr val="tx1"/>
                </a:solidFill>
              </a:rPr>
              <a:t>olika avdelningar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sv-SE" altLang="sv-SE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sv-SE" altLang="sv-S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1468" y="322193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v-SE" altLang="sv-SE" sz="4000" dirty="0" smtClean="0">
                <a:solidFill>
                  <a:srgbClr val="FF0000"/>
                </a:solidFill>
              </a:rPr>
              <a:t>Omhändertagande av spill = punktdesinfektion</a:t>
            </a:r>
            <a:endParaRPr lang="sv-SE" altLang="sv-SE" sz="4000" dirty="0">
              <a:solidFill>
                <a:srgbClr val="FF0000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809057" y="2028306"/>
            <a:ext cx="9490411" cy="1379038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altLang="sv-SE" dirty="0"/>
              <a:t>Spill av </a:t>
            </a:r>
            <a:r>
              <a:rPr lang="sv-SE" altLang="sv-SE" dirty="0" smtClean="0"/>
              <a:t>avföring och kräkning </a:t>
            </a:r>
            <a:r>
              <a:rPr lang="sv-SE" altLang="sv-SE" dirty="0"/>
              <a:t>– noggrann </a:t>
            </a:r>
            <a:r>
              <a:rPr lang="sv-SE" altLang="sv-SE" dirty="0" smtClean="0"/>
              <a:t>upptorkning.                            Desinfektion med </a:t>
            </a:r>
            <a:r>
              <a:rPr lang="sv-SE" altLang="sv-SE" dirty="0" err="1" smtClean="0"/>
              <a:t>Virkon</a:t>
            </a:r>
            <a:r>
              <a:rPr lang="sv-SE" altLang="sv-SE" dirty="0" smtClean="0"/>
              <a:t> 1 %. </a:t>
            </a:r>
            <a:r>
              <a:rPr lang="sv-SE" altLang="sv-SE" sz="2000" dirty="0" smtClean="0"/>
              <a:t>OBS! Inverkningstiden 10 minuter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altLang="sv-SE" dirty="0" smtClean="0"/>
              <a:t>Mekanisk bearbetning</a:t>
            </a:r>
            <a:endParaRPr lang="sv-SE" altLang="sv-SE" dirty="0"/>
          </a:p>
          <a:p>
            <a:pPr>
              <a:buFontTx/>
              <a:buNone/>
            </a:pPr>
            <a:endParaRPr lang="sv-SE" altLang="sv-SE" sz="2400" dirty="0"/>
          </a:p>
        </p:txBody>
      </p:sp>
    </p:spTree>
    <p:extLst>
      <p:ext uri="{BB962C8B-B14F-4D97-AF65-F5344CB8AC3E}">
        <p14:creationId xmlns:p14="http://schemas.microsoft.com/office/powerpoint/2010/main" val="14947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8241" y="27709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v-SE" altLang="sv-SE" dirty="0" smtClean="0">
                <a:solidFill>
                  <a:srgbClr val="FF0000"/>
                </a:solidFill>
              </a:rPr>
              <a:t>Daglig städning</a:t>
            </a:r>
            <a:endParaRPr lang="sv-SE" altLang="sv-SE" dirty="0">
              <a:solidFill>
                <a:srgbClr val="FF0000"/>
              </a:solidFill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410548" y="1401676"/>
            <a:ext cx="11370906" cy="4351337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sv-SE" sz="2400" b="1" dirty="0" smtClean="0"/>
          </a:p>
          <a:p>
            <a:pPr marL="45720" indent="0">
              <a:buNone/>
            </a:pPr>
            <a:r>
              <a:rPr lang="sv-SE" sz="2400" b="1" u="sng" dirty="0" smtClean="0"/>
              <a:t>Korrekta </a:t>
            </a:r>
            <a:r>
              <a:rPr lang="sv-SE" sz="2400" b="1" u="sng" dirty="0"/>
              <a:t>städrutiner är viktiga för att förebygga och begränsa </a:t>
            </a:r>
            <a:r>
              <a:rPr lang="sv-SE" sz="2400" b="1" u="sng" dirty="0" smtClean="0"/>
              <a:t>smittspridning!</a:t>
            </a:r>
            <a:endParaRPr lang="sv-SE" sz="2400" b="1" u="sng" dirty="0"/>
          </a:p>
          <a:p>
            <a:endParaRPr lang="sv-SE" altLang="sv-SE" sz="2400" b="1" i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sv-SE" altLang="sv-SE" sz="2400" b="1" i="1" dirty="0" smtClean="0">
                <a:solidFill>
                  <a:schemeClr val="tx2">
                    <a:lumMod val="50000"/>
                  </a:schemeClr>
                </a:solidFill>
              </a:rPr>
              <a:t>Noggrann </a:t>
            </a:r>
            <a:r>
              <a:rPr lang="sv-SE" altLang="sv-SE" sz="2400" b="1" i="1" dirty="0">
                <a:solidFill>
                  <a:schemeClr val="tx2">
                    <a:lumMod val="50000"/>
                  </a:schemeClr>
                </a:solidFill>
              </a:rPr>
              <a:t>mekanisk rengöring </a:t>
            </a:r>
            <a:endParaRPr lang="sv-SE" altLang="sv-SE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sv-SE" altLang="sv-SE" sz="2400" dirty="0" smtClean="0"/>
              <a:t>Daglig desinfektion av patientnära kontaktytor med </a:t>
            </a:r>
            <a:r>
              <a:rPr lang="sv-SE" altLang="sv-SE" sz="2400" dirty="0" err="1" smtClean="0"/>
              <a:t>Virkon</a:t>
            </a:r>
            <a:r>
              <a:rPr lang="sv-SE" altLang="sv-SE" sz="2400" dirty="0" smtClean="0"/>
              <a:t> 1 %. Vid synlig smuts skall </a:t>
            </a:r>
            <a:r>
              <a:rPr lang="sv-SE" altLang="sv-SE" sz="2400" dirty="0" err="1" smtClean="0"/>
              <a:t>ytdesinfektion</a:t>
            </a:r>
            <a:r>
              <a:rPr lang="sv-SE" altLang="sv-SE" sz="2400" dirty="0" smtClean="0"/>
              <a:t> föregås av rengöring med rengöringsmedel och vatten </a:t>
            </a:r>
          </a:p>
          <a:p>
            <a:r>
              <a:rPr lang="sv-SE" altLang="sv-SE" sz="2400" dirty="0" smtClean="0"/>
              <a:t>Golv rengörs med rengöringsmedel och vatten. Detta förutsätter att god punktdesinfektion utförts vid spill</a:t>
            </a:r>
            <a:endParaRPr lang="sv-SE" altLang="sv-SE" sz="2400" dirty="0"/>
          </a:p>
          <a:p>
            <a:r>
              <a:rPr lang="sv-SE" altLang="sv-SE" sz="2400" dirty="0"/>
              <a:t>Informera </a:t>
            </a:r>
            <a:r>
              <a:rPr lang="sv-SE" altLang="sv-SE" sz="2400" dirty="0" smtClean="0"/>
              <a:t>städpersonalen</a:t>
            </a:r>
          </a:p>
          <a:p>
            <a:r>
              <a:rPr lang="sv-SE" altLang="sv-SE" sz="2400" dirty="0" smtClean="0"/>
              <a:t>Desinfektera städutrustningen</a:t>
            </a:r>
            <a:endParaRPr lang="sv-SE" altLang="sv-SE" sz="2400" dirty="0"/>
          </a:p>
          <a:p>
            <a:pPr>
              <a:buFontTx/>
              <a:buNone/>
            </a:pPr>
            <a:endParaRPr lang="sv-SE" altLang="sv-SE" sz="2400" dirty="0"/>
          </a:p>
        </p:txBody>
      </p:sp>
    </p:spTree>
    <p:extLst>
      <p:ext uri="{BB962C8B-B14F-4D97-AF65-F5344CB8AC3E}">
        <p14:creationId xmlns:p14="http://schemas.microsoft.com/office/powerpoint/2010/main" val="22429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9875520" cy="1356360"/>
          </a:xfrm>
        </p:spPr>
        <p:txBody>
          <a:bodyPr/>
          <a:lstStyle/>
          <a:p>
            <a:r>
              <a:rPr lang="sv-SE" altLang="sv-SE" dirty="0"/>
              <a:t>     </a:t>
            </a:r>
            <a:r>
              <a:rPr lang="sv-SE" altLang="sv-SE" dirty="0" smtClean="0"/>
              <a:t>  </a:t>
            </a:r>
            <a:r>
              <a:rPr lang="sv-SE" altLang="sv-SE" dirty="0" smtClean="0">
                <a:solidFill>
                  <a:srgbClr val="FF0000"/>
                </a:solidFill>
              </a:rPr>
              <a:t>Tvätt                                 Avfall</a:t>
            </a:r>
            <a:endParaRPr lang="sv-SE" altLang="sv-SE" dirty="0">
              <a:solidFill>
                <a:srgbClr val="FF0000"/>
              </a:solidFill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56673" y="1376218"/>
            <a:ext cx="4754880" cy="43083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altLang="sv-SE" sz="2400" dirty="0" err="1" smtClean="0"/>
              <a:t>Tvättsäck</a:t>
            </a:r>
            <a:r>
              <a:rPr lang="sv-SE" altLang="sv-SE" sz="2400" dirty="0"/>
              <a:t> </a:t>
            </a:r>
            <a:r>
              <a:rPr lang="sv-SE" altLang="sv-SE" sz="2400" dirty="0" smtClean="0"/>
              <a:t>på rummet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altLang="sv-SE" sz="2400" dirty="0" smtClean="0"/>
              <a:t>Kontaminerad tvätt som skickas till tvätteriet läggs i vattenlöslig innersäck och därefter i gul </a:t>
            </a:r>
            <a:r>
              <a:rPr lang="sv-SE" altLang="sv-SE" sz="2400" dirty="0" err="1" smtClean="0"/>
              <a:t>risktvättsäck</a:t>
            </a:r>
            <a:endParaRPr lang="sv-SE" altLang="sv-SE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v-SE" altLang="sv-SE" sz="2400" dirty="0" smtClean="0"/>
              <a:t>På boende med egen tvättstuga- tvätta separat i minst + </a:t>
            </a:r>
            <a:r>
              <a:rPr lang="sv-SE" altLang="sv-SE" sz="2400" dirty="0"/>
              <a:t>60 ° </a:t>
            </a:r>
            <a:r>
              <a:rPr lang="sv-SE" altLang="sv-SE" sz="2400" dirty="0" smtClean="0"/>
              <a:t>C. Torka i torktumlare alt. torkskåp</a:t>
            </a:r>
            <a:endParaRPr lang="sv-SE" altLang="sv-SE" sz="2400" dirty="0"/>
          </a:p>
        </p:txBody>
      </p:sp>
      <p:sp>
        <p:nvSpPr>
          <p:cNvPr id="1822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359975" y="1376218"/>
            <a:ext cx="4754880" cy="42200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altLang="sv-SE" sz="2400" dirty="0"/>
              <a:t>Avfallssäck på rummet. Tillslut </a:t>
            </a:r>
            <a:r>
              <a:rPr lang="sv-SE" altLang="sv-SE" sz="2400" dirty="0" smtClean="0"/>
              <a:t>väl</a:t>
            </a:r>
            <a:endParaRPr lang="sv-SE" altLang="sv-SE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altLang="sv-SE" sz="2400" dirty="0" smtClean="0"/>
              <a:t>Hanteras som konventionellt </a:t>
            </a:r>
            <a:r>
              <a:rPr lang="sv-SE" altLang="sv-SE" sz="2400" dirty="0"/>
              <a:t>avfall</a:t>
            </a:r>
          </a:p>
          <a:p>
            <a:pPr>
              <a:buFontTx/>
              <a:buNone/>
            </a:pPr>
            <a:r>
              <a:rPr lang="sv-SE" altLang="sv-SE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726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996" y="26046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v-SE" sz="4000" b="1" dirty="0" smtClean="0"/>
              <a:t>När isoleringen bryts</a:t>
            </a:r>
            <a:endParaRPr lang="sv-SE" sz="40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42996" y="1749829"/>
            <a:ext cx="9872871" cy="4038600"/>
          </a:xfrm>
        </p:spPr>
        <p:txBody>
          <a:bodyPr>
            <a:normAutofit fontScale="70000" lnSpcReduction="20000"/>
          </a:bodyPr>
          <a:lstStyle/>
          <a:p>
            <a:endParaRPr lang="sv-SE" sz="28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sv-SE" sz="2800" b="1" dirty="0" smtClean="0">
                <a:solidFill>
                  <a:srgbClr val="C00000"/>
                </a:solidFill>
              </a:rPr>
              <a:t>Slutstädning </a:t>
            </a:r>
            <a:r>
              <a:rPr lang="sv-SE" sz="2800" b="1" dirty="0">
                <a:solidFill>
                  <a:srgbClr val="C00000"/>
                </a:solidFill>
              </a:rPr>
              <a:t>sker när isoleringen bryts efter 48 timmars stabil </a:t>
            </a:r>
            <a:r>
              <a:rPr lang="sv-SE" sz="2800" b="1" dirty="0" smtClean="0">
                <a:solidFill>
                  <a:srgbClr val="C00000"/>
                </a:solidFill>
              </a:rPr>
              <a:t>symtomfrihet eller när omsorgstagaren </a:t>
            </a:r>
            <a:r>
              <a:rPr lang="sv-SE" sz="2800" b="1" dirty="0">
                <a:solidFill>
                  <a:srgbClr val="C00000"/>
                </a:solidFill>
              </a:rPr>
              <a:t>flyttas från </a:t>
            </a:r>
            <a:r>
              <a:rPr lang="sv-SE" sz="2800" b="1" dirty="0" smtClean="0">
                <a:solidFill>
                  <a:srgbClr val="C00000"/>
                </a:solidFill>
              </a:rPr>
              <a:t>rummet. </a:t>
            </a:r>
          </a:p>
          <a:p>
            <a:pPr marL="45720" indent="0">
              <a:buNone/>
            </a:pPr>
            <a:endParaRPr lang="sv-SE" sz="28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2800" b="1" dirty="0" smtClean="0">
                <a:solidFill>
                  <a:schemeClr val="tx1"/>
                </a:solidFill>
              </a:rPr>
              <a:t>Slutstädning:</a:t>
            </a:r>
          </a:p>
          <a:p>
            <a:pPr>
              <a:buFontTx/>
              <a:buChar char="-"/>
            </a:pPr>
            <a:r>
              <a:rPr lang="sv-SE" dirty="0"/>
              <a:t>N</a:t>
            </a:r>
            <a:r>
              <a:rPr lang="sv-SE" sz="2800" dirty="0" smtClean="0">
                <a:solidFill>
                  <a:schemeClr val="tx1"/>
                </a:solidFill>
              </a:rPr>
              <a:t>oggrann mekanisk rengöring av rummet/lägenheten med allrengöringsmedel och vatten</a:t>
            </a:r>
          </a:p>
          <a:p>
            <a:pPr>
              <a:buFontTx/>
              <a:buChar char="-"/>
            </a:pPr>
            <a:r>
              <a:rPr lang="sv-SE" dirty="0"/>
              <a:t>D</a:t>
            </a:r>
            <a:r>
              <a:rPr lang="sv-SE" sz="2800" dirty="0" smtClean="0">
                <a:solidFill>
                  <a:schemeClr val="tx1"/>
                </a:solidFill>
              </a:rPr>
              <a:t>esinfektion av ytor i omsorgstagarens närhet med </a:t>
            </a:r>
            <a:r>
              <a:rPr lang="sv-SE" sz="2800" dirty="0" err="1" smtClean="0">
                <a:solidFill>
                  <a:schemeClr val="tx1"/>
                </a:solidFill>
              </a:rPr>
              <a:t>Virkon</a:t>
            </a:r>
            <a:r>
              <a:rPr lang="sv-SE" sz="2800" dirty="0" smtClean="0">
                <a:solidFill>
                  <a:schemeClr val="tx1"/>
                </a:solidFill>
              </a:rPr>
              <a:t> 1%, </a:t>
            </a:r>
            <a:r>
              <a:rPr lang="sv-SE" sz="2800" dirty="0" err="1" smtClean="0">
                <a:solidFill>
                  <a:schemeClr val="tx1"/>
                </a:solidFill>
              </a:rPr>
              <a:t>t.ex</a:t>
            </a:r>
            <a:r>
              <a:rPr lang="sv-SE" sz="2800" dirty="0" smtClean="0">
                <a:solidFill>
                  <a:schemeClr val="tx1"/>
                </a:solidFill>
              </a:rPr>
              <a:t> säng, madrass, sängbord, dörrhandtag mm.</a:t>
            </a:r>
          </a:p>
          <a:p>
            <a:pPr>
              <a:buFontTx/>
              <a:buChar char="-"/>
            </a:pPr>
            <a:r>
              <a:rPr lang="sv-SE" sz="2800" dirty="0" smtClean="0">
                <a:solidFill>
                  <a:schemeClr val="tx1"/>
                </a:solidFill>
              </a:rPr>
              <a:t>Moppgarn/flergångstrasor tvättas i 90 grader, rengör städutrustningen med </a:t>
            </a:r>
            <a:r>
              <a:rPr lang="sv-SE" sz="2800" dirty="0" err="1" smtClean="0">
                <a:solidFill>
                  <a:schemeClr val="tx1"/>
                </a:solidFill>
              </a:rPr>
              <a:t>virkon</a:t>
            </a:r>
            <a:r>
              <a:rPr lang="sv-SE" sz="2800" dirty="0" smtClean="0">
                <a:solidFill>
                  <a:schemeClr val="tx1"/>
                </a:solidFill>
              </a:rPr>
              <a:t>.</a:t>
            </a:r>
          </a:p>
          <a:p>
            <a:pPr>
              <a:buFontTx/>
              <a:buChar char="-"/>
            </a:pPr>
            <a:endParaRPr lang="sv-SE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2900" b="1" dirty="0" smtClean="0">
                <a:solidFill>
                  <a:schemeClr val="tx1"/>
                </a:solidFill>
              </a:rPr>
              <a:t>Patienten ska duscha, få rena kläder. </a:t>
            </a:r>
            <a:r>
              <a:rPr lang="sv-SE" sz="2900" b="1" dirty="0" err="1" smtClean="0">
                <a:solidFill>
                  <a:schemeClr val="tx1"/>
                </a:solidFill>
              </a:rPr>
              <a:t>Renbäddad</a:t>
            </a:r>
            <a:r>
              <a:rPr lang="sv-SE" sz="2900" b="1" dirty="0" smtClean="0">
                <a:solidFill>
                  <a:schemeClr val="tx1"/>
                </a:solidFill>
              </a:rPr>
              <a:t> säng.</a:t>
            </a:r>
          </a:p>
          <a:p>
            <a:endParaRPr lang="sv-SE" sz="3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85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996" y="-32799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v-SE" sz="4000" dirty="0" smtClean="0">
                <a:solidFill>
                  <a:srgbClr val="FF0000"/>
                </a:solidFill>
              </a:rPr>
              <a:t>Vård vid magsjuka</a:t>
            </a:r>
            <a:endParaRPr lang="sv-SE" sz="4000" dirty="0">
              <a:solidFill>
                <a:srgbClr val="FF0000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Platshållare för innehåll 7"/>
          <p:cNvPicPr>
            <a:picLocks noGrp="1"/>
          </p:cNvPicPr>
          <p:nvPr>
            <p:ph idx="1"/>
          </p:nvPr>
        </p:nvPicPr>
        <p:blipFill rotWithShape="1">
          <a:blip r:embed="rId3"/>
          <a:srcRect l="19887" t="5583" r="24298" b="3560"/>
          <a:stretch/>
        </p:blipFill>
        <p:spPr bwMode="auto">
          <a:xfrm>
            <a:off x="2998539" y="1506124"/>
            <a:ext cx="5999687" cy="49002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Rak pilkoppling 9"/>
          <p:cNvCxnSpPr/>
          <p:nvPr/>
        </p:nvCxnSpPr>
        <p:spPr>
          <a:xfrm>
            <a:off x="2722019" y="3242839"/>
            <a:ext cx="889463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/>
          <p:cNvCxnSpPr/>
          <p:nvPr/>
        </p:nvCxnSpPr>
        <p:spPr>
          <a:xfrm>
            <a:off x="2722019" y="4029913"/>
            <a:ext cx="889463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med rundade hörn 16"/>
          <p:cNvSpPr/>
          <p:nvPr/>
        </p:nvSpPr>
        <p:spPr>
          <a:xfrm>
            <a:off x="7273636" y="4101821"/>
            <a:ext cx="1554480" cy="3039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6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28</a:t>
            </a:fld>
            <a:endParaRPr lang="sv-SE" dirty="0"/>
          </a:p>
        </p:txBody>
      </p:sp>
      <p:pic>
        <p:nvPicPr>
          <p:cNvPr id="7" name="Bildobjekt 6"/>
          <p:cNvPicPr/>
          <p:nvPr/>
        </p:nvPicPr>
        <p:blipFill rotWithShape="1">
          <a:blip r:embed="rId2"/>
          <a:srcRect l="29998" t="7570" r="29926" b="3909"/>
          <a:stretch/>
        </p:blipFill>
        <p:spPr bwMode="auto">
          <a:xfrm>
            <a:off x="410547" y="534838"/>
            <a:ext cx="4926383" cy="55054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latshållare för innehåll 7"/>
          <p:cNvPicPr>
            <a:picLocks noGrp="1"/>
          </p:cNvPicPr>
          <p:nvPr>
            <p:ph idx="1"/>
          </p:nvPr>
        </p:nvPicPr>
        <p:blipFill rotWithShape="1">
          <a:blip r:embed="rId3"/>
          <a:srcRect l="31098" t="10233" r="32573" b="4116"/>
          <a:stretch/>
        </p:blipFill>
        <p:spPr bwMode="auto">
          <a:xfrm>
            <a:off x="6478439" y="672860"/>
            <a:ext cx="4278700" cy="5367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26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880945" y="457200"/>
            <a:ext cx="1002494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sv-SE" altLang="sv-SE" sz="4000" dirty="0">
                <a:effectLst/>
                <a:latin typeface="+mj-lt"/>
              </a:rPr>
              <a:t>Varför är </a:t>
            </a:r>
            <a:r>
              <a:rPr lang="sv-SE" altLang="sv-SE" sz="4000" dirty="0" err="1" smtClean="0">
                <a:effectLst/>
                <a:latin typeface="+mj-lt"/>
              </a:rPr>
              <a:t>calicivirusinfektioner</a:t>
            </a:r>
            <a:r>
              <a:rPr lang="sv-SE" altLang="sv-SE" sz="4000" dirty="0" smtClean="0">
                <a:effectLst/>
                <a:latin typeface="+mj-lt"/>
              </a:rPr>
              <a:t> </a:t>
            </a:r>
            <a:r>
              <a:rPr lang="sv-SE" altLang="sv-SE" sz="4000" dirty="0">
                <a:effectLst/>
                <a:latin typeface="+mj-lt"/>
              </a:rPr>
              <a:t>så vanliga?</a:t>
            </a:r>
            <a:endParaRPr lang="en-GB" altLang="sv-SE" sz="4000" dirty="0">
              <a:effectLst/>
              <a:latin typeface="+mj-lt"/>
            </a:endParaRPr>
          </a:p>
        </p:txBody>
      </p:sp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880945" y="2205644"/>
            <a:ext cx="10024947" cy="423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sv-SE" sz="3000" dirty="0">
                <a:latin typeface="+mn-lt"/>
              </a:rPr>
              <a:t>Utsöndras i mycket stort </a:t>
            </a:r>
            <a:r>
              <a:rPr lang="sv-SE" altLang="sv-SE" sz="3000" dirty="0" smtClean="0">
                <a:latin typeface="+mn-lt"/>
              </a:rPr>
              <a:t>antal</a:t>
            </a:r>
            <a:endParaRPr lang="sv-SE" altLang="sv-SE" sz="3000" dirty="0">
              <a:latin typeface="+mn-lt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altLang="sv-SE" sz="3000" dirty="0" smtClean="0">
                <a:latin typeface="+mn-lt"/>
              </a:rPr>
              <a:t>Låg infektionsdos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altLang="sv-SE" sz="3000" dirty="0" smtClean="0">
                <a:latin typeface="+mn-lt"/>
              </a:rPr>
              <a:t>Kortvarig immunitet </a:t>
            </a:r>
            <a:r>
              <a:rPr lang="sv-SE" altLang="sv-SE" sz="3000" dirty="0">
                <a:latin typeface="+mn-lt"/>
              </a:rPr>
              <a:t>(veckor till månader</a:t>
            </a:r>
            <a:r>
              <a:rPr lang="sv-SE" altLang="sv-SE" sz="3000" dirty="0" smtClean="0">
                <a:latin typeface="+mn-lt"/>
              </a:rPr>
              <a:t>)</a:t>
            </a:r>
            <a:endParaRPr lang="sv-SE" altLang="sv-SE" sz="3000" dirty="0">
              <a:latin typeface="+mn-lt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altLang="sv-SE" sz="3000" dirty="0">
                <a:latin typeface="+mn-lt"/>
              </a:rPr>
              <a:t>Många </a:t>
            </a:r>
            <a:r>
              <a:rPr lang="sv-SE" altLang="sv-SE" sz="3000" dirty="0" smtClean="0">
                <a:latin typeface="+mn-lt"/>
              </a:rPr>
              <a:t>smittvägar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altLang="sv-SE" sz="3000" dirty="0">
                <a:latin typeface="+mn-lt"/>
              </a:rPr>
              <a:t>Lång överlevnad i </a:t>
            </a:r>
            <a:r>
              <a:rPr lang="sv-SE" altLang="sv-SE" sz="3000" dirty="0" smtClean="0">
                <a:latin typeface="+mn-lt"/>
              </a:rPr>
              <a:t>miljön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altLang="sv-SE" sz="3000" dirty="0">
                <a:latin typeface="+mn-lt"/>
              </a:rPr>
              <a:t>Motståndskraftiga mot </a:t>
            </a:r>
            <a:r>
              <a:rPr lang="sv-SE" altLang="sv-SE" sz="3000" dirty="0" err="1" smtClean="0">
                <a:latin typeface="+mn-lt"/>
              </a:rPr>
              <a:t>desinfektionmedel</a:t>
            </a:r>
            <a:endParaRPr lang="sv-SE" altLang="sv-SE" sz="3000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altLang="sv-SE" sz="3000" dirty="0">
                <a:latin typeface="+mn-lt"/>
              </a:rPr>
              <a:t>Svårsanerad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altLang="sv-SE" sz="2800" dirty="0">
              <a:latin typeface="Bodoni MT" panose="02070603080606020203" pitchFamily="18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altLang="sv-SE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8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Syftet med författningen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Syftet med författningen är att stärka verksamheternas förutsättningar att förebygga och förhindra smitta och smittspridning och </a:t>
            </a:r>
            <a:r>
              <a:rPr lang="sv-SE" dirty="0" smtClean="0"/>
              <a:t>på så vis </a:t>
            </a:r>
            <a:r>
              <a:rPr lang="sv-SE" dirty="0"/>
              <a:t>bidra till insatser av god kvalitet.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56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Vilka verksamheter omfattas?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9971126" cy="4351337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Socialtjänstlagen (SOL)</a:t>
            </a:r>
          </a:p>
          <a:p>
            <a:r>
              <a:rPr lang="sv-SE" dirty="0" smtClean="0"/>
              <a:t>Hemtjänst</a:t>
            </a:r>
          </a:p>
          <a:p>
            <a:r>
              <a:rPr lang="sv-SE" dirty="0" smtClean="0"/>
              <a:t>Särskilda boenden för äldre människor</a:t>
            </a:r>
          </a:p>
          <a:p>
            <a:r>
              <a:rPr lang="sv-SE" dirty="0" smtClean="0"/>
              <a:t>Särskilda boenden för människor med funktionshinder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Lagen om stöd och service till vissa funktionshindrade (LSS)</a:t>
            </a:r>
          </a:p>
          <a:p>
            <a:r>
              <a:rPr lang="sv-SE" dirty="0" smtClean="0"/>
              <a:t>Boende </a:t>
            </a:r>
            <a:r>
              <a:rPr lang="sv-SE" dirty="0"/>
              <a:t>med särskild service för </a:t>
            </a:r>
            <a:r>
              <a:rPr lang="sv-SE" dirty="0" smtClean="0"/>
              <a:t>barn, ungdomar eller vuxna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90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Verksamhetens ansvar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8201608" cy="4351337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Utöver att tillämpa basala hygienrutiner (SOSFS 2015:10) ska risker för smitta och smittspridning förebyggas genom:</a:t>
            </a:r>
          </a:p>
          <a:p>
            <a:r>
              <a:rPr lang="sv-SE" dirty="0" smtClean="0"/>
              <a:t>Rutiner för att förebygga smitta och smittspridning</a:t>
            </a:r>
          </a:p>
          <a:p>
            <a:r>
              <a:rPr lang="sv-SE" dirty="0" smtClean="0"/>
              <a:t>Bedöma vilka risker för smitta och smittspridning som finns i verksamheten och vilka åtgärder som behöver vidtas</a:t>
            </a:r>
          </a:p>
          <a:p>
            <a:r>
              <a:rPr lang="sv-SE" dirty="0" smtClean="0"/>
              <a:t>Utbilda och fortbilda personalen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04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 smtClean="0"/>
              <a:t>Calicivirus</a:t>
            </a:r>
            <a:r>
              <a:rPr lang="sv-SE" dirty="0" smtClean="0"/>
              <a:t>/vinterkräksjuka	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24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52153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v-SE" alt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Bakgrund om </a:t>
            </a:r>
            <a:r>
              <a:rPr lang="sv-SE" altLang="sv-S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calicivirus</a:t>
            </a:r>
            <a:endParaRPr lang="sv-SE" altLang="sv-S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1145649" y="2087417"/>
            <a:ext cx="9872871" cy="4433455"/>
          </a:xfrm>
        </p:spPr>
        <p:txBody>
          <a:bodyPr/>
          <a:lstStyle/>
          <a:p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Små virus som kommer tillbaka varje år i ny skepnad</a:t>
            </a:r>
            <a:r>
              <a:rPr lang="sv-SE" alt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v-SE" altLang="sv-S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altLang="sv-S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Uppträder </a:t>
            </a:r>
            <a:r>
              <a:rPr lang="sv-SE" alt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oftast nov-april, topp jan-mars</a:t>
            </a:r>
          </a:p>
          <a:p>
            <a:r>
              <a:rPr lang="sv-SE" altLang="sv-S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Vistelse </a:t>
            </a:r>
            <a:r>
              <a:rPr lang="sv-SE" alt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inomhus; närkontakt</a:t>
            </a:r>
          </a:p>
          <a:p>
            <a:r>
              <a:rPr lang="sv-SE" altLang="sv-S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Förekommer </a:t>
            </a:r>
            <a:r>
              <a:rPr lang="sv-SE" alt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även sporadiskt sommartid</a:t>
            </a:r>
          </a:p>
        </p:txBody>
      </p:sp>
    </p:spTree>
    <p:extLst>
      <p:ext uri="{BB962C8B-B14F-4D97-AF65-F5344CB8AC3E}">
        <p14:creationId xmlns:p14="http://schemas.microsoft.com/office/powerpoint/2010/main" val="32120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Konsekvenser av </a:t>
            </a:r>
            <a:r>
              <a:rPr lang="sv-SE" dirty="0" err="1" smtClean="0"/>
              <a:t>calici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Att drabbas av magsjuka med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calicivirus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innebär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ett lidande för patienten. För äldre och personer med bakomliggande sjukdomar kan det vara en stor belastning och kan också öka dödligheten.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4213984" y="3561171"/>
            <a:ext cx="68159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 smtClean="0"/>
              <a:t>Caliciutbrott</a:t>
            </a:r>
            <a:r>
              <a:rPr lang="sv-SE" dirty="0" smtClean="0"/>
              <a:t> </a:t>
            </a:r>
            <a:r>
              <a:rPr lang="sv-SE" dirty="0"/>
              <a:t>ger varje säsong stora problem inom </a:t>
            </a:r>
            <a:r>
              <a:rPr lang="sv-SE" dirty="0" err="1"/>
              <a:t>hälso-</a:t>
            </a:r>
            <a:r>
              <a:rPr lang="sv-SE" dirty="0"/>
              <a:t> och sjukvården och på äldreboenden. Utbrotten leder till stora kostnader och organisatoriska problem på grund av förlängda vårdtider, intagningsstopp med tillhörande platsbrist, utlokalisering av </a:t>
            </a:r>
            <a:r>
              <a:rPr lang="sv-SE" dirty="0" smtClean="0"/>
              <a:t>patienter och </a:t>
            </a:r>
            <a:r>
              <a:rPr lang="sv-SE" dirty="0"/>
              <a:t>sjukskrivning av </a:t>
            </a:r>
            <a:r>
              <a:rPr lang="sv-SE" dirty="0" smtClean="0"/>
              <a:t>personal.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249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6877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v-SE" alt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Provtagning</a:t>
            </a:r>
            <a:endParaRPr lang="sv-SE" altLang="sv-S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v-SE" altLang="sv-SE" dirty="0" smtClean="0"/>
          </a:p>
          <a:p>
            <a:r>
              <a:rPr lang="sv-SE" altLang="sv-SE" dirty="0"/>
              <a:t>Ej rutinmässigt. Tas ofta på några personer initialt vid utbrott för att fastställa orsaken.</a:t>
            </a:r>
          </a:p>
          <a:p>
            <a:r>
              <a:rPr lang="sv-SE" altLang="sv-SE" dirty="0" smtClean="0"/>
              <a:t>Avföringsprov</a:t>
            </a:r>
            <a:r>
              <a:rPr lang="sv-SE" altLang="sv-SE" dirty="0"/>
              <a:t>. PCR. </a:t>
            </a:r>
            <a:endParaRPr lang="sv-SE" altLang="sv-SE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sv-SE" altLang="sv-SE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sv-SE" altLang="sv-SE" dirty="0">
              <a:solidFill>
                <a:schemeClr val="tx1"/>
              </a:solidFill>
            </a:endParaRPr>
          </a:p>
        </p:txBody>
      </p:sp>
      <p:pic>
        <p:nvPicPr>
          <p:cNvPr id="4" name="Bildobjekt 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 l="16429" t="43678" r="76121" b="36704"/>
          <a:stretch/>
        </p:blipFill>
        <p:spPr bwMode="auto">
          <a:xfrm>
            <a:off x="4814232" y="3829050"/>
            <a:ext cx="2533056" cy="2159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34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e7769dcc-5dd1-4f02-a71f-f2e47d1eab4e" ContentTypeId="0x010100AC92CF2061C10240851FF38CAA99F4B80201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Blankett" ma:contentTypeID="0x010100AC92CF2061C10240851FF38CAA99F4B802010010A27C58E3F0514186632C5957A89C4F" ma:contentTypeVersion="205" ma:contentTypeDescription="Skapa ett nytt dokument." ma:contentTypeScope="" ma:versionID="2faf865168620fc44fa1ba4fd3748e55">
  <xsd:schema xmlns:xsd="http://www.w3.org/2001/XMLSchema" xmlns:xs="http://www.w3.org/2001/XMLSchema" xmlns:p="http://schemas.microsoft.com/office/2006/metadata/properties" xmlns:ns2="2f901946-e264-40a9-b252-19c7dedd3add" xmlns:ns3="625733c5-0f95-420a-bdd7-9e1f1bc4aabb" targetNamespace="http://schemas.microsoft.com/office/2006/metadata/properties" ma:root="true" ma:fieldsID="241170c2dbcd7254dcf607298c5ee6d2" ns2:_="" ns3:_="">
    <xsd:import namespace="2f901946-e264-40a9-b252-19c7dedd3add"/>
    <xsd:import namespace="625733c5-0f95-420a-bdd7-9e1f1bc4aabb"/>
    <xsd:element name="properties">
      <xsd:complexType>
        <xsd:sequence>
          <xsd:element name="documentManagement">
            <xsd:complexType>
              <xsd:all>
                <xsd:element ref="ns2:LD_Dokumentansvarig"/>
                <xsd:element ref="ns2:LD_Informationsklass"/>
                <xsd:element ref="ns2:LD_ArbetsrumID" minOccurs="0"/>
                <xsd:element ref="ns2:LD_DokumentID" minOccurs="0"/>
                <xsd:element ref="ns2:LD_Faktaagare" minOccurs="0"/>
                <xsd:element ref="ns2:LD_Version" minOccurs="0"/>
                <xsd:element ref="ns2:LD_GranskatAv" minOccurs="0"/>
                <xsd:element ref="ns2:LD_Dokumentstatus" minOccurs="0"/>
                <xsd:element ref="ns2:LD_Publiceringsstatus" minOccurs="0"/>
                <xsd:element ref="ns2:LD_GodkantAv" minOccurs="0"/>
                <xsd:element ref="ns2:LD_GodkantDatum" minOccurs="0"/>
                <xsd:element ref="ns2:LD_Diarienummer" minOccurs="0"/>
                <xsd:element ref="ns2:LD_Beslutsnummer" minOccurs="0"/>
                <xsd:element ref="ns2:l94247903c2249fd91f98a10a58087d0" minOccurs="0"/>
                <xsd:element ref="ns2:b949fc07257b40f7b02b2d246d41368f" minOccurs="0"/>
                <xsd:element ref="ns2:d35d67994db9475aa58636ebfce59533" minOccurs="0"/>
                <xsd:element ref="ns2:TaxCatchAll" minOccurs="0"/>
                <xsd:element ref="ns2:j125def9988a4544907fddb4a09b1af5" minOccurs="0"/>
                <xsd:element ref="ns2:ib8be5378b304cd19503fe0f13c962e4" minOccurs="0"/>
                <xsd:element ref="ns2:ib626626c2604ac096d2606abc0b50e1" minOccurs="0"/>
                <xsd:element ref="ns2:LD_OldDokumentstatus" minOccurs="0"/>
                <xsd:element ref="ns2:TaxCatchAllLabel" minOccurs="0"/>
                <xsd:element ref="ns2:nf66689e3cec4bcc9e3f4977582c706c" minOccurs="0"/>
                <xsd:element ref="ns2:LD_OldPubliceringsstatu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01946-e264-40a9-b252-19c7dedd3add" elementFormDefault="qualified">
    <xsd:import namespace="http://schemas.microsoft.com/office/2006/documentManagement/types"/>
    <xsd:import namespace="http://schemas.microsoft.com/office/infopath/2007/PartnerControls"/>
    <xsd:element name="LD_Dokumentansvarig" ma:index="2" ma:displayName="Dokumentansvarig" ma:list="UserInfo" ma:internalName="LD_Dokument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Informationsklass" ma:index="4" ma:displayName="Informationsklass" ma:default="Intern alla" ma:internalName="LD_Informationsklass" ma:readOnly="false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LD_ArbetsrumID" ma:index="8" nillable="true" ma:displayName="ArbetsrumID" ma:hidden="true" ma:internalName="LD_Arbetsrum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DokumentID" ma:index="9" nillable="true" ma:displayName="LD DokumentID" ma:hidden="true" ma:internalName="LD_Dok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Faktaagare" ma:index="10" nillable="true" ma:displayName="Faktaägare" ma:hidden="true" ma:internalName="LD_Faktaagar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Version" ma:index="11" nillable="true" ma:displayName="Version" ma:internalName="LD_Version" ma:readOnly="false">
      <xsd:simpleType>
        <xsd:restriction base="dms:Text"/>
      </xsd:simpleType>
    </xsd:element>
    <xsd:element name="LD_GranskatAv" ma:index="12" nillable="true" ma:displayName="Granskat av" ma:list="UserInfo" ma:internalName="LD_GranskatAv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Dokumentstatus" ma:index="13" nillable="true" ma:displayName="Dokumentstatus" ma:default="Utkast" ma:hidden="true" ma:internalName="LD_Dokumentstatus" ma:readOnly="false">
      <xsd:simpleType>
        <xsd:restriction base="dms:Choice">
          <xsd:enumeration value="Utkast"/>
          <xsd:enumeration value="Granskning pågår"/>
          <xsd:enumeration value="Granskat"/>
          <xsd:enumeration value="Godkännande pågår"/>
          <xsd:enumeration value="Godkänt"/>
          <xsd:enumeration value="Ej godkänt"/>
          <xsd:enumeration value="Publicerat"/>
          <xsd:enumeration value="Godkänt och publicerat"/>
        </xsd:restriction>
      </xsd:simpleType>
    </xsd:element>
    <xsd:element name="LD_Publiceringsstatus" ma:index="14" nillable="true" ma:displayName="Publiceringsstatus" ma:default="Ej publicerat" ma:hidden="true" ma:internalName="LD_Publiceringsstatus" ma:readOnly="false">
      <xsd:simpleType>
        <xsd:restriction base="dms:Choice">
          <xsd:enumeration value="Ej publicerat"/>
          <xsd:enumeration value="Publicering pågår"/>
          <xsd:enumeration value="Publicerat"/>
          <xsd:enumeration value="Avpublicerat"/>
          <xsd:enumeration value="Revidering krävs"/>
          <xsd:enumeration value="Revidering pågår"/>
        </xsd:restriction>
      </xsd:simpleType>
    </xsd:element>
    <xsd:element name="LD_GodkantAv" ma:index="16" nillable="true" ma:displayName="Godkänt av" ma:list="UserInfo" ma:internalName="LD_GodkantAv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GodkantDatum" ma:index="17" nillable="true" ma:displayName="Godkänt datum" ma:internalName="LD_GodkantDatum" ma:readOnly="false">
      <xsd:simpleType>
        <xsd:restriction base="dms:DateTime"/>
      </xsd:simpleType>
    </xsd:element>
    <xsd:element name="LD_Diarienummer" ma:index="18" nillable="true" ma:displayName="Diarienummer" ma:internalName="LD_Diarienummer" ma:readOnly="false">
      <xsd:simpleType>
        <xsd:restriction base="dms:Text"/>
      </xsd:simpleType>
    </xsd:element>
    <xsd:element name="LD_Beslutsnummer" ma:index="19" nillable="true" ma:displayName="Beslutsnummer" ma:internalName="LD_Beslutsnummer" ma:readOnly="false">
      <xsd:simpleType>
        <xsd:restriction base="dms:Text"/>
      </xsd:simpleType>
    </xsd:element>
    <xsd:element name="l94247903c2249fd91f98a10a58087d0" ma:index="22" nillable="true" ma:taxonomy="true" ma:internalName="l94247903c2249fd91f98a10a58087d0" ma:taxonomyFieldName="LD_Dokumenttyp" ma:displayName="Dokumenttyp" ma:readOnly="false" ma:fieldId="{59424790-3c22-49fd-91f9-8a10a58087d0}" ma:sspId="e7769dcc-5dd1-4f02-a71f-f2e47d1eab4e" ma:termSetId="0f652e80-21f1-4db9-823c-0c440e78a0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49fc07257b40f7b02b2d246d41368f" ma:index="24" ma:taxonomy="true" ma:internalName="b949fc07257b40f7b02b2d246d41368f" ma:taxonomyFieldName="LD_GallerForVerksamhet" ma:displayName="Gäller för verksamhet" ma:readOnly="false" ma:default="" ma:fieldId="{b949fc07-257b-40f7-b02b-2d246d41368f}" ma:taxonomyMulti="true" ma:sspId="e7769dcc-5dd1-4f02-a71f-f2e47d1eab4e" ma:termSetId="fdc1c8bc-96b8-4ad1-a7fe-19ec9003ab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35d67994db9475aa58636ebfce59533" ma:index="25" nillable="true" ma:taxonomy="true" ma:internalName="d35d67994db9475aa58636ebfce59533" ma:taxonomyFieldName="LD_Sprak" ma:displayName="Språk" ma:readOnly="false" ma:default="1;#sv - svenska|fc4bf42e-8ca5-492e-bdac-5e5e0115cfa8" ma:fieldId="{d35d6799-4db9-475a-a586-36ebfce59533}" ma:sspId="e7769dcc-5dd1-4f02-a71f-f2e47d1eab4e" ma:termSetId="34bdb1d3-4598-4ab4-b025-869b2700dd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hidden="true" ma:list="{5f9eefa9-c519-4751-8e96-f509d56a63cf}" ma:internalName="TaxCatchAll" ma:showField="CatchAllData" ma:web="625733c5-0f95-420a-bdd7-9e1f1bc4aa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125def9988a4544907fddb4a09b1af5" ma:index="29" nillable="true" ma:taxonomy="true" ma:internalName="j125def9988a4544907fddb4a09b1af5" ma:taxonomyFieldName="LD_Nyckelord" ma:displayName="Nyckelord" ma:readOnly="false" ma:fieldId="{3125def9-988a-4544-907f-ddb4a09b1af5}" ma:taxonomyMulti="true" ma:sspId="e7769dcc-5dd1-4f02-a71f-f2e47d1eab4e" ma:termSetId="4e71d024-632f-4c5c-a02d-6b344a2d399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8be5378b304cd19503fe0f13c962e4" ma:index="31" nillable="true" ma:taxonomy="true" ma:internalName="ib8be5378b304cd19503fe0f13c962e4" ma:taxonomyFieldName="LD_Dokumentsamling" ma:displayName="Dokumentsamling" ma:readOnly="false" ma:default="" ma:fieldId="{2b8be537-8b30-4cd1-9503-fe0f13c962e4}" ma:taxonomyMulti="true" ma:sspId="e7769dcc-5dd1-4f02-a71f-f2e47d1eab4e" ma:termSetId="616aacf0-f681-4ad1-9a56-1a611ffe041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626626c2604ac096d2606abc0b50e1" ma:index="33" nillable="true" ma:taxonomy="true" ma:internalName="ib626626c2604ac096d2606abc0b50e1" ma:taxonomyFieldName="LD_Process" ma:displayName="Process" ma:readOnly="false" ma:fieldId="{2b626626-c260-4ac0-96d2-606abc0b50e1}" ma:sspId="e7769dcc-5dd1-4f02-a71f-f2e47d1eab4e" ma:termSetId="76f4019a-91e2-4560-b452-ad5219d430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_OldDokumentstatus" ma:index="34" nillable="true" ma:displayName="Old Dokumentstatus" ma:hidden="true" ma:internalName="LD_OldDokumentstatus" ma:readOnly="false">
      <xsd:simpleType>
        <xsd:restriction base="dms:Text"/>
      </xsd:simpleType>
    </xsd:element>
    <xsd:element name="TaxCatchAllLabel" ma:index="35" nillable="true" ma:displayName="Taxonomy Catch All Column1" ma:hidden="true" ma:list="{5f9eefa9-c519-4751-8e96-f509d56a63cf}" ma:internalName="TaxCatchAllLabel" ma:readOnly="true" ma:showField="CatchAllDataLabel" ma:web="625733c5-0f95-420a-bdd7-9e1f1bc4aa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f66689e3cec4bcc9e3f4977582c706c" ma:index="37" nillable="true" ma:taxonomy="true" ma:internalName="nf66689e3cec4bcc9e3f4977582c706c" ma:taxonomyFieldName="LD_Ledningssytem" ma:displayName="Ledningssystem" ma:default="" ma:fieldId="{7f66689e-3cec-4bcc-9e3f-4977582c706c}" ma:sspId="e7769dcc-5dd1-4f02-a71f-f2e47d1eab4e" ma:termSetId="829eac8a-34d8-46a0-90b2-b520bdf7847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_OldPubliceringsstatus" ma:index="38" nillable="true" ma:displayName="Old Publiceringsstatus" ma:hidden="true" ma:internalName="LD_OldPubliceringsstatu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733c5-0f95-420a-bdd7-9e1f1bc4aabb" elementFormDefault="qualified">
    <xsd:import namespace="http://schemas.microsoft.com/office/2006/documentManagement/types"/>
    <xsd:import namespace="http://schemas.microsoft.com/office/infopath/2007/PartnerControls"/>
    <xsd:element name="_dlc_DocId" ma:index="39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40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1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6" ma:displayName="Innehållstyp"/>
        <xsd:element ref="dc:title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125def9988a4544907fddb4a09b1af5 xmlns="2f901946-e264-40a9-b252-19c7dedd3add">
      <Terms xmlns="http://schemas.microsoft.com/office/infopath/2007/PartnerControls"/>
    </j125def9988a4544907fddb4a09b1af5>
    <d35d67994db9475aa58636ebfce59533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sv - svenska</TermName>
          <TermId xmlns="http://schemas.microsoft.com/office/infopath/2007/PartnerControls">fc4bf42e-8ca5-492e-bdac-5e5e0115cfa8</TermId>
        </TermInfo>
      </Terms>
    </d35d67994db9475aa58636ebfce59533>
    <ib8be5378b304cd19503fe0f13c962e4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powerpointmall</TermName>
          <TermId xmlns="http://schemas.microsoft.com/office/infopath/2007/PartnerControls">8a709a16-dce5-48c9-b324-adb936197cd8</TermId>
        </TermInfo>
      </Terms>
    </ib8be5378b304cd19503fe0f13c962e4>
    <b949fc07257b40f7b02b2d246d41368f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LD</TermName>
          <TermId xmlns="http://schemas.microsoft.com/office/infopath/2007/PartnerControls">30ac7822-68c2-42d2-8d58-accf1e3539f2</TermId>
        </TermInfo>
      </Terms>
    </b949fc07257b40f7b02b2d246d41368f>
    <TaxCatchAll xmlns="2f901946-e264-40a9-b252-19c7dedd3add">
      <Value>13</Value>
      <Value>11</Value>
      <Value>3</Value>
      <Value>73</Value>
      <Value>1</Value>
    </TaxCatchAll>
    <LD_Informationsklass xmlns="2f901946-e264-40a9-b252-19c7dedd3add">Intern alla</LD_Informationsklass>
    <ib626626c2604ac096d2606abc0b50e1 xmlns="2f901946-e264-40a9-b252-19c7dedd3add">
      <Terms xmlns="http://schemas.microsoft.com/office/infopath/2007/PartnerControls"/>
    </ib626626c2604ac096d2606abc0b50e1>
    <LD_Dokumentansvarig xmlns="2f901946-e264-40a9-b252-19c7dedd3add">
      <UserInfo>
        <DisplayName>Jansson Markus /Central förvaltning Kommunikationsenhet /Falun</DisplayName>
        <AccountId>34</AccountId>
        <AccountType/>
      </UserInfo>
    </LD_Dokumentansvarig>
    <l94247903c2249fd91f98a10a58087d0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Standarddokument</TermName>
          <TermId xmlns="http://schemas.microsoft.com/office/infopath/2007/PartnerControls">4d12e0b9-1967-41ec-b4ec-5579d11176b8</TermId>
        </TermInfo>
      </Terms>
    </l94247903c2249fd91f98a10a58087d0>
    <LD_GranskatAv xmlns="2f901946-e264-40a9-b252-19c7dedd3add">
      <UserInfo>
        <DisplayName/>
        <AccountId xsi:nil="true"/>
        <AccountType/>
      </UserInfo>
    </LD_GranskatAv>
    <LD_OldPubliceringsstatus xmlns="2f901946-e264-40a9-b252-19c7dedd3add">Avpublicerat</LD_OldPubliceringsstatus>
    <LD_Publiceringsstatus xmlns="2f901946-e264-40a9-b252-19c7dedd3add">Publicering pågår</LD_Publiceringsstatus>
    <LD_Version xmlns="2f901946-e264-40a9-b252-19c7dedd3add">1.0</LD_Version>
    <LD_ArbetsrumID xmlns="2f901946-e264-40a9-b252-19c7dedd3add">
      <Url xsi:nil="true"/>
      <Description xsi:nil="true"/>
    </LD_ArbetsrumID>
    <LD_Faktaagare xmlns="2f901946-e264-40a9-b252-19c7dedd3add">
      <Url xsi:nil="true"/>
      <Description xsi:nil="true"/>
    </LD_Faktaagare>
    <LD_DokumentID xmlns="2f901946-e264-40a9-b252-19c7dedd3add">
      <Url>http://ar.ltdalarna.se/arbetsrum/OHAR4G8V/_layouts/15/DocIdRedir.aspx?ID=A3WFANPAHJDW-1490602897-36</Url>
      <Description>A3WFANPAHJDW-1490602897-36</Description>
    </LD_DokumentID>
    <LD_Dokumentstatus xmlns="2f901946-e264-40a9-b252-19c7dedd3add">Godkänt</LD_Dokumentstatus>
    <LD_OldDokumentstatus xmlns="2f901946-e264-40a9-b252-19c7dedd3add">Godkännande pågår</LD_OldDokumentstatus>
    <LD_Diarienummer xmlns="2f901946-e264-40a9-b252-19c7dedd3add" xsi:nil="true"/>
    <LD_GodkantDatum xmlns="2f901946-e264-40a9-b252-19c7dedd3add">2019-09-30T12:52:34+00:00</LD_GodkantDatum>
    <LD_GodkantAv xmlns="2f901946-e264-40a9-b252-19c7dedd3add">
      <UserInfo>
        <DisplayName>Hwit Elin /Central förvaltning Kommunikationsenhet /Falun</DisplayName>
        <AccountId>29</AccountId>
        <AccountType/>
      </UserInfo>
    </LD_GodkantAv>
    <LD_Beslutsnummer xmlns="2f901946-e264-40a9-b252-19c7dedd3add" xsi:nil="true"/>
    <nf66689e3cec4bcc9e3f4977582c706c xmlns="2f901946-e264-40a9-b252-19c7dedd3add">
      <Terms xmlns="http://schemas.microsoft.com/office/infopath/2007/PartnerControls"/>
    </nf66689e3cec4bcc9e3f4977582c706c>
    <_dlc_DocId xmlns="625733c5-0f95-420a-bdd7-9e1f1bc4aabb">A3WFANPAHJDW-1421341398-45</_dlc_DocId>
    <_dlc_DocIdUrl xmlns="625733c5-0f95-420a-bdd7-9e1f1bc4aabb">
      <Url>http://ar.ltdalarna.se/arbetsrum/OHAR4G8V/publicerat/_layouts/15/DocIdRedir.aspx?ID=A3WFANPAHJDW-1421341398-45</Url>
      <Description>A3WFANPAHJDW-1421341398-45</Description>
    </_dlc_DocIdUrl>
  </documentManagement>
</p:properties>
</file>

<file path=customXml/itemProps1.xml><?xml version="1.0" encoding="utf-8"?>
<ds:datastoreItem xmlns:ds="http://schemas.openxmlformats.org/officeDocument/2006/customXml" ds:itemID="{20024E15-E290-4AB3-AE13-73E4633A1C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908D4C-69A5-4436-ADFD-061832FB1A44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96BA2FC-CC64-4B01-956B-48A3425A9EA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20E0940-8F64-4CF0-AC4A-62F0918F42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01946-e264-40a9-b252-19c7dedd3add"/>
    <ds:schemaRef ds:uri="625733c5-0f95-420a-bdd7-9e1f1bc4a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C6FB3ADD-DCDF-4A07-9C45-CA476A044990}">
  <ds:schemaRefs>
    <ds:schemaRef ds:uri="2f901946-e264-40a9-b252-19c7dedd3add"/>
    <ds:schemaRef ds:uri="http://purl.org/dc/terms/"/>
    <ds:schemaRef ds:uri="625733c5-0f95-420a-bdd7-9e1f1bc4aab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1358</Words>
  <Application>Microsoft Office PowerPoint</Application>
  <PresentationFormat>Bredbild</PresentationFormat>
  <Paragraphs>223</Paragraphs>
  <Slides>29</Slides>
  <Notes>22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3" baseType="lpstr">
      <vt:lpstr>Arial</vt:lpstr>
      <vt:lpstr>Bodoni MT</vt:lpstr>
      <vt:lpstr>Wingdings</vt:lpstr>
      <vt:lpstr>VCdag</vt:lpstr>
      <vt:lpstr> Utbildning för hygienombud inom kommunala verksamheter    </vt:lpstr>
      <vt:lpstr>Smittförebyggande åtgärder i vissa verksamheter enligt SOL och LSS(HSLF-FS 2022:44)</vt:lpstr>
      <vt:lpstr>Syftet med författningen</vt:lpstr>
      <vt:lpstr>Vilka verksamheter omfattas?</vt:lpstr>
      <vt:lpstr>Verksamhetens ansvar</vt:lpstr>
      <vt:lpstr>Calicivirus/vinterkräksjuka </vt:lpstr>
      <vt:lpstr>Bakgrund om calicivirus</vt:lpstr>
      <vt:lpstr>Konsekvenser av calici</vt:lpstr>
      <vt:lpstr>Provtagning</vt:lpstr>
      <vt:lpstr>PowerPoint-presentation</vt:lpstr>
      <vt:lpstr>PowerPoint-presentation</vt:lpstr>
      <vt:lpstr>Tarmsmitta</vt:lpstr>
      <vt:lpstr>Droppsmitta</vt:lpstr>
      <vt:lpstr>Indirekt kontaktsmitta</vt:lpstr>
      <vt:lpstr>Vad räknas som utbrott?</vt:lpstr>
      <vt:lpstr>Information</vt:lpstr>
      <vt:lpstr>Åtgärder på boenden</vt:lpstr>
      <vt:lpstr>Åtgärder på boenden</vt:lpstr>
      <vt:lpstr>Basala hygienrutiner</vt:lpstr>
      <vt:lpstr>Basala hygienrutiner</vt:lpstr>
      <vt:lpstr> Mathantering </vt:lpstr>
      <vt:lpstr> Personal </vt:lpstr>
      <vt:lpstr>Omhändertagande av spill = punktdesinfektion</vt:lpstr>
      <vt:lpstr>Daglig städning</vt:lpstr>
      <vt:lpstr>       Tvätt                                 Avfall</vt:lpstr>
      <vt:lpstr>När isoleringen bryts</vt:lpstr>
      <vt:lpstr>Vård vid magsjuka</vt:lpstr>
      <vt:lpstr>PowerPoint-presentation</vt:lpstr>
      <vt:lpstr>PowerPoint-presentation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Dalarna - Standard Powerpointmall</dc:title>
  <dc:creator>Jansson Markus /Central förvaltning Kommunikationsenhet /Falun</dc:creator>
  <cp:lastModifiedBy>Skytt Michaela /Central förvaltning Hälso- och sjukvårdsenhet Smittskydd /Falun</cp:lastModifiedBy>
  <cp:revision>45</cp:revision>
  <dcterms:created xsi:type="dcterms:W3CDTF">2016-11-14T14:16:14Z</dcterms:created>
  <dcterms:modified xsi:type="dcterms:W3CDTF">2022-11-22T15:12:13Z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35d67994db9475aa58636ebfce59533">
    <vt:lpwstr>sv - svenska|fc4bf42e-8ca5-492e-bdac-5e5e0115cfa8</vt:lpwstr>
  </property>
  <property fmtid="{D5CDD505-2E9C-101B-9397-08002B2CF9AE}" pid="3" name="ContentTypeId">
    <vt:lpwstr>0x010100AC92CF2061C10240851FF38CAA99F4B802010010A27C58E3F0514186632C5957A89C4F</vt:lpwstr>
  </property>
  <property fmtid="{D5CDD505-2E9C-101B-9397-08002B2CF9AE}" pid="4" name="TaxCatchAll">
    <vt:lpwstr>7;#sv - svenska</vt:lpwstr>
  </property>
  <property fmtid="{D5CDD505-2E9C-101B-9397-08002B2CF9AE}" pid="5" name="LD_GallerForVerksamhet">
    <vt:lpwstr>3;#LD|30ac7822-68c2-42d2-8d58-accf1e3539f2</vt:lpwstr>
  </property>
  <property fmtid="{D5CDD505-2E9C-101B-9397-08002B2CF9AE}" pid="6" name="LD_Process">
    <vt:lpwstr/>
  </property>
  <property fmtid="{D5CDD505-2E9C-101B-9397-08002B2CF9AE}" pid="7" name="LD_Forfattning">
    <vt:lpwstr/>
  </property>
  <property fmtid="{D5CDD505-2E9C-101B-9397-08002B2CF9AE}" pid="8" name="LD_Nyckelord">
    <vt:lpwstr/>
  </property>
  <property fmtid="{D5CDD505-2E9C-101B-9397-08002B2CF9AE}" pid="9" name="LD_Dokumentsamling">
    <vt:lpwstr>73;#powerpointmall|8a709a16-dce5-48c9-b324-adb936197cd8</vt:lpwstr>
  </property>
  <property fmtid="{D5CDD505-2E9C-101B-9397-08002B2CF9AE}" pid="10" name="LD_Dokumenttyp">
    <vt:lpwstr>11;#Standarddokument|4d12e0b9-1967-41ec-b4ec-5579d11176b8</vt:lpwstr>
  </property>
  <property fmtid="{D5CDD505-2E9C-101B-9397-08002B2CF9AE}" pid="11" name="eb7deb89d2814b7b90e1fef0bccd24ec">
    <vt:lpwstr/>
  </property>
  <property fmtid="{D5CDD505-2E9C-101B-9397-08002B2CF9AE}" pid="12" name="c37888536a3e4198892c360a23f46821">
    <vt:lpwstr/>
  </property>
  <property fmtid="{D5CDD505-2E9C-101B-9397-08002B2CF9AE}" pid="13" name="e4631235004c4161a9f23c41f2f2c9d6">
    <vt:lpwstr/>
  </property>
  <property fmtid="{D5CDD505-2E9C-101B-9397-08002B2CF9AE}" pid="14" name="LD_Diagnos">
    <vt:lpwstr/>
  </property>
  <property fmtid="{D5CDD505-2E9C-101B-9397-08002B2CF9AE}" pid="15" name="LD_Sprak">
    <vt:lpwstr>1;#sv - svenska|fc4bf42e-8ca5-492e-bdac-5e5e0115cfa8</vt:lpwstr>
  </property>
  <property fmtid="{D5CDD505-2E9C-101B-9397-08002B2CF9AE}" pid="16" name="LD_MeSHterm">
    <vt:lpwstr/>
  </property>
  <property fmtid="{D5CDD505-2E9C-101B-9397-08002B2CF9AE}" pid="17" name="_dlc_DocIdItemGuid">
    <vt:lpwstr>b1950605-e71d-4556-ba93-ba9f3e2d9387</vt:lpwstr>
  </property>
  <property fmtid="{D5CDD505-2E9C-101B-9397-08002B2CF9AE}" pid="18" name="Granskning">
    <vt:lpwstr/>
  </property>
  <property fmtid="{D5CDD505-2E9C-101B-9397-08002B2CF9AE}" pid="19" name="Order">
    <vt:r8>13100</vt:r8>
  </property>
  <property fmtid="{D5CDD505-2E9C-101B-9397-08002B2CF9AE}" pid="20" name="xd_ProgID">
    <vt:lpwstr/>
  </property>
  <property fmtid="{D5CDD505-2E9C-101B-9397-08002B2CF9AE}" pid="21" name="TemplateUrl">
    <vt:lpwstr/>
  </property>
  <property fmtid="{D5CDD505-2E9C-101B-9397-08002B2CF9AE}" pid="22" name="_CopySource">
    <vt:lpwstr>http://ar.ltdalarna.se/arbetsrum/OHAR4G1Q/4G8V/Lists/informerande/Region Dalarna - Standard Powerpointmall.pptx</vt:lpwstr>
  </property>
  <property fmtid="{D5CDD505-2E9C-101B-9397-08002B2CF9AE}" pid="23" name="Godkännande och publicering">
    <vt:lpwstr>http://ar.ltdalarna.se/arbetsrum/OHAR4G8V/_layouts/15/wrkstat.aspx?List=e2cb74c8-5506-42ab-9948-d2124701e8af&amp;WorkflowInstanceName=2764bc3e-dcb7-4b64-ae73-fd1857e40813, Godkänt</vt:lpwstr>
  </property>
  <property fmtid="{D5CDD505-2E9C-101B-9397-08002B2CF9AE}" pid="24" name="LD_GiltigtTill">
    <vt:filetime>2022-09-30T13:56:29Z</vt:filetime>
  </property>
  <property fmtid="{D5CDD505-2E9C-101B-9397-08002B2CF9AE}" pid="25" name="LD_Ledningssytem">
    <vt:lpwstr/>
  </property>
  <property fmtid="{D5CDD505-2E9C-101B-9397-08002B2CF9AE}" pid="26" name="LD_Gallringsfrist">
    <vt:lpwstr>13;#3 år|8a73ccd2-b425-41f1-973a-0e59e31951c0</vt:lpwstr>
  </property>
  <property fmtid="{D5CDD505-2E9C-101B-9397-08002B2CF9AE}" pid="27" name="eac6bf53512a4c808e5d567ea0a3e5f0">
    <vt:lpwstr>3 år|8a73ccd2-b425-41f1-973a-0e59e31951c0</vt:lpwstr>
  </property>
</Properties>
</file>