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57" r:id="rId7"/>
    <p:sldId id="284" r:id="rId8"/>
    <p:sldId id="285" r:id="rId9"/>
    <p:sldId id="327" r:id="rId10"/>
    <p:sldId id="336" r:id="rId11"/>
    <p:sldId id="331" r:id="rId12"/>
    <p:sldId id="332" r:id="rId13"/>
    <p:sldId id="334" r:id="rId14"/>
    <p:sldId id="326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7"/>
            <p14:sldId id="284"/>
            <p14:sldId id="285"/>
            <p14:sldId id="327"/>
            <p14:sldId id="336"/>
            <p14:sldId id="331"/>
            <p14:sldId id="332"/>
            <p14:sldId id="334"/>
            <p14:sldId id="32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6433" autoAdjust="0"/>
  </p:normalViewPr>
  <p:slideViewPr>
    <p:cSldViewPr snapToGrid="0">
      <p:cViewPr varScale="1">
        <p:scale>
          <a:sx n="74" d="100"/>
          <a:sy n="74" d="100"/>
        </p:scale>
        <p:origin x="2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6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2022-12-12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2022-12-12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492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Startade 1 januari 2020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7264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Dit hör inte de som är belagda med egenavgift. Ingen förändring från idag vilka hjälpmedel som</a:t>
            </a:r>
            <a:r>
              <a:rPr lang="sv-SE" baseline="0" dirty="0" smtClean="0"/>
              <a:t> innefattas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26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442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smtClean="0"/>
              <a:t>Beskriv processen</a:t>
            </a: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3101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Vinden i ryggen – ingenting är omöjligt</a:t>
            </a:r>
          </a:p>
          <a:p>
            <a:pPr marL="0" indent="0">
              <a:buFontTx/>
              <a:buNone/>
            </a:pPr>
            <a:r>
              <a:rPr lang="sv-SE" baseline="0" dirty="0" smtClean="0"/>
              <a:t>Ge exempel!</a:t>
            </a:r>
            <a:br>
              <a:rPr lang="sv-SE" baseline="0" dirty="0" smtClean="0"/>
            </a:br>
            <a:r>
              <a:rPr lang="sv-SE" baseline="0" dirty="0" smtClean="0"/>
              <a:t>Lösning som krävde vidareutveckling och finansiering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703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Vad innebär det för brukaren?</a:t>
            </a:r>
          </a:p>
          <a:p>
            <a:pPr marL="0" indent="0">
              <a:buFontTx/>
              <a:buNone/>
            </a:pPr>
            <a:r>
              <a:rPr lang="sv-SE" baseline="0" dirty="0" smtClean="0"/>
              <a:t>Vad innebär det för verksamheten?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9102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Implementeringsansvariga</a:t>
            </a:r>
            <a:r>
              <a:rPr lang="sv-SE" baseline="0" smtClean="0"/>
              <a:t> </a:t>
            </a:r>
            <a:r>
              <a:rPr lang="sv-SE" baseline="0" dirty="0" smtClean="0"/>
              <a:t>i varje kommun och in verksamheterna inom regionen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1784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380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2022-12-12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atarina.nordinkajblad@regiondalarna.s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Översyn patientavgifter för hjälpmedel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2022-11-17</a:t>
            </a:r>
            <a:br>
              <a:rPr lang="sv-SE" dirty="0" smtClean="0"/>
            </a:br>
            <a:r>
              <a:rPr lang="sv-SE" dirty="0" smtClean="0"/>
              <a:t>Katarina Nordin Kajblad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64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095048" y="2013608"/>
            <a:ext cx="74821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Uppdraget är utifrån regionplanen att utreda </a:t>
            </a:r>
            <a:r>
              <a:rPr lang="sv-SE" sz="2400" dirty="0" smtClean="0"/>
              <a:t>ett högkostnadsskydd för hjälpmedel.</a:t>
            </a:r>
          </a:p>
          <a:p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/>
              <a:t>Hjälpmedelsnämnden gav uppdraget att genomföra en bredare översyn av patientavgifter för hjälpmedel med förslag och konsekvensbeskrivning för 2-3 </a:t>
            </a:r>
            <a:r>
              <a:rPr lang="sv-SE" sz="2400" dirty="0" smtClean="0"/>
              <a:t>alternativ. </a:t>
            </a:r>
            <a:endParaRPr lang="sv-SE" sz="24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11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2230140" y="2276322"/>
            <a:ext cx="541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Översynen </a:t>
            </a:r>
            <a:r>
              <a:rPr lang="sv-SE" sz="2400" dirty="0" smtClean="0"/>
              <a:t>gäller avgiftsbelagda </a:t>
            </a:r>
            <a:r>
              <a:rPr lang="sv-SE" sz="2400" dirty="0"/>
              <a:t>hjälpmedel som hanteras </a:t>
            </a:r>
            <a:r>
              <a:rPr lang="sv-SE" sz="2400" dirty="0" smtClean="0"/>
              <a:t>inom ramen för Dalarnas Hjälpmedelscenter.</a:t>
            </a:r>
            <a:r>
              <a:rPr lang="sv-SE" sz="2400" dirty="0"/>
              <a:t/>
            </a:r>
            <a:br>
              <a:rPr lang="sv-SE" sz="2400" dirty="0"/>
            </a:br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2330" y="1839679"/>
            <a:ext cx="3464455" cy="247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564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700980" y="1976283"/>
            <a:ext cx="87015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Målsättning - att </a:t>
            </a:r>
            <a:r>
              <a:rPr lang="sv-SE" sz="2400" dirty="0"/>
              <a:t>patientavgifter för hjälpmedel i Dalarna är satta utifrån hållbarhetsperspektiven social, miljö och ekonomi</a:t>
            </a:r>
            <a:r>
              <a:rPr lang="sv-SE" sz="2400" dirty="0" smtClean="0"/>
              <a:t>.</a:t>
            </a:r>
            <a:br>
              <a:rPr lang="sv-SE" sz="2400" dirty="0" smtClean="0"/>
            </a:br>
            <a:r>
              <a:rPr lang="sv-SE" sz="2400" dirty="0" smtClean="0"/>
              <a:t> </a:t>
            </a:r>
            <a:br>
              <a:rPr lang="sv-SE" sz="2400" dirty="0" smtClean="0"/>
            </a:br>
            <a:r>
              <a:rPr lang="sv-SE" sz="2400" dirty="0" smtClean="0"/>
              <a:t>Att </a:t>
            </a:r>
            <a:r>
              <a:rPr lang="sv-SE" sz="2400" dirty="0"/>
              <a:t>patientavgifterna för hjälpmedel är </a:t>
            </a:r>
            <a:r>
              <a:rPr lang="sv-SE" sz="2400" b="1" dirty="0"/>
              <a:t>jämlika, lätta att </a:t>
            </a:r>
            <a:r>
              <a:rPr lang="sv-SE" sz="2400" b="1" dirty="0" smtClean="0"/>
              <a:t>administrera och förstå samt </a:t>
            </a:r>
            <a:r>
              <a:rPr lang="sv-SE" sz="2400" b="1" dirty="0"/>
              <a:t>kostnadnytta effektiva för individ och samhälle.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03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307901" y="1441132"/>
            <a:ext cx="821955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000" b="1" dirty="0" smtClean="0"/>
              <a:t>Process:</a:t>
            </a:r>
            <a:br>
              <a:rPr lang="sv-SE" sz="2000" b="1" dirty="0" smtClean="0"/>
            </a:br>
            <a:endParaRPr lang="sv-SE" sz="2000" b="1" dirty="0" smtClean="0"/>
          </a:p>
          <a:p>
            <a:r>
              <a:rPr lang="sv-SE" sz="2000" dirty="0" smtClean="0"/>
              <a:t>Tre förslag som slutligen blev ett: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r>
              <a:rPr lang="sv-SE" sz="2000" b="1" dirty="0" smtClean="0"/>
              <a:t>	Samma </a:t>
            </a:r>
            <a:r>
              <a:rPr lang="sv-SE" sz="2000" b="1" dirty="0"/>
              <a:t>avgift 250 kr för alla hjälpmedel som omfattas av</a:t>
            </a:r>
            <a:br>
              <a:rPr lang="sv-SE" sz="2000" b="1" dirty="0"/>
            </a:br>
            <a:r>
              <a:rPr lang="sv-SE" sz="2000" b="1" dirty="0" smtClean="0"/>
              <a:t>	översynen</a:t>
            </a:r>
            <a:r>
              <a:rPr lang="sv-SE" sz="2000" b="1" dirty="0"/>
              <a:t>, kopplat till ett högkostnadsskydd på 1150 kr </a:t>
            </a:r>
            <a:br>
              <a:rPr lang="sv-SE" sz="2000" b="1" dirty="0"/>
            </a:br>
            <a:r>
              <a:rPr lang="sv-SE" sz="2000" b="1" dirty="0" smtClean="0"/>
              <a:t>	separat </a:t>
            </a:r>
            <a:r>
              <a:rPr lang="sv-SE" sz="2000" b="1" dirty="0"/>
              <a:t>region och kommun</a:t>
            </a:r>
          </a:p>
          <a:p>
            <a:endParaRPr lang="sv-SE" sz="2000" dirty="0" smtClean="0"/>
          </a:p>
          <a:p>
            <a:r>
              <a:rPr lang="sv-SE" sz="2000" dirty="0" smtClean="0"/>
              <a:t>Antogs i Hjälpmedelsnämnden september 2021</a:t>
            </a:r>
            <a:br>
              <a:rPr lang="sv-SE" sz="2000" dirty="0" smtClean="0"/>
            </a:br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Remissförfarande oktober-december 2021</a:t>
            </a:r>
            <a:br>
              <a:rPr lang="sv-SE" sz="2000" dirty="0" smtClean="0"/>
            </a:br>
            <a:r>
              <a:rPr lang="sv-SE" sz="2000" dirty="0" smtClean="0"/>
              <a:t>sammanställdes i januari 2022.</a:t>
            </a:r>
            <a:br>
              <a:rPr lang="sv-SE" sz="2000" dirty="0" smtClean="0"/>
            </a:br>
            <a:endParaRPr lang="sv-SE" sz="2000" dirty="0" smtClean="0"/>
          </a:p>
          <a:p>
            <a:endParaRPr lang="sv-SE" sz="2000" b="1" dirty="0" smtClean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9448510" y="4080387"/>
            <a:ext cx="2480426" cy="172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34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317733" y="1520102"/>
            <a:ext cx="82195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000" b="1" dirty="0" smtClean="0"/>
              <a:t>Process:</a:t>
            </a:r>
            <a:br>
              <a:rPr lang="sv-SE" sz="2000" b="1" dirty="0" smtClean="0"/>
            </a:br>
            <a:endParaRPr lang="sv-SE" sz="2000" b="1" dirty="0" smtClean="0"/>
          </a:p>
          <a:p>
            <a:r>
              <a:rPr lang="sv-SE" sz="2000" dirty="0" smtClean="0"/>
              <a:t>Stark önskan om </a:t>
            </a:r>
            <a:r>
              <a:rPr lang="sv-SE" sz="2000" b="1" dirty="0" smtClean="0"/>
              <a:t>gemensamt </a:t>
            </a:r>
            <a:r>
              <a:rPr lang="sv-SE" sz="2000" dirty="0" smtClean="0"/>
              <a:t>högkostnadsskydd – region och kommun - utmaning</a:t>
            </a:r>
            <a:br>
              <a:rPr lang="sv-SE" sz="2000" dirty="0" smtClean="0"/>
            </a:br>
            <a:endParaRPr lang="sv-SE" sz="2000" dirty="0" smtClean="0"/>
          </a:p>
          <a:p>
            <a:r>
              <a:rPr lang="sv-SE" sz="2000" b="1" dirty="0" smtClean="0"/>
              <a:t>Samma </a:t>
            </a:r>
            <a:r>
              <a:rPr lang="sv-SE" sz="2000" b="1" dirty="0"/>
              <a:t>avgift 250 kr för alla hjälpmedel </a:t>
            </a:r>
            <a:r>
              <a:rPr lang="sv-SE" sz="2000" b="1" dirty="0" smtClean="0"/>
              <a:t>som omfattas av</a:t>
            </a:r>
            <a:br>
              <a:rPr lang="sv-SE" sz="2000" b="1" dirty="0" smtClean="0"/>
            </a:br>
            <a:r>
              <a:rPr lang="sv-SE" sz="2000" b="1" dirty="0" smtClean="0"/>
              <a:t>översynen, kopplat </a:t>
            </a:r>
            <a:r>
              <a:rPr lang="sv-SE" sz="2000" b="1" dirty="0"/>
              <a:t>till ett högkostnadsskydd på 1150 </a:t>
            </a:r>
            <a:r>
              <a:rPr lang="sv-SE" sz="2000" b="1" dirty="0" smtClean="0"/>
              <a:t>kr (följer samma index som för öppenvård i RD)</a:t>
            </a: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b="1" dirty="0" smtClean="0"/>
              <a:t>gemensamt region </a:t>
            </a:r>
            <a:r>
              <a:rPr lang="sv-SE" sz="2000" b="1" dirty="0"/>
              <a:t>och kommun</a:t>
            </a:r>
          </a:p>
          <a:p>
            <a:endParaRPr lang="sv-SE" sz="2000" b="1" dirty="0" smtClean="0"/>
          </a:p>
          <a:p>
            <a:r>
              <a:rPr lang="sv-SE" sz="2000" dirty="0"/>
              <a:t>Beslut om rekommendation Hjälpmedelsnämnden 10 </a:t>
            </a:r>
            <a:r>
              <a:rPr lang="sv-SE" sz="2000" dirty="0" smtClean="0"/>
              <a:t>mars</a:t>
            </a:r>
          </a:p>
          <a:p>
            <a:r>
              <a:rPr lang="sv-SE" sz="2000" dirty="0" smtClean="0"/>
              <a:t>(Finansiering utvecklingsinsats)</a:t>
            </a:r>
            <a:endParaRPr lang="sv-SE" sz="20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9448510" y="4080387"/>
            <a:ext cx="2480426" cy="172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782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258739" y="987369"/>
            <a:ext cx="8219558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endParaRPr lang="sv-SE" b="1" dirty="0" smtClean="0"/>
          </a:p>
          <a:p>
            <a:endParaRPr lang="sv-SE" b="1" dirty="0"/>
          </a:p>
          <a:p>
            <a:endParaRPr lang="sv-SE" sz="2000" dirty="0"/>
          </a:p>
          <a:p>
            <a:r>
              <a:rPr lang="sv-SE" sz="2000" dirty="0"/>
              <a:t>Beslut i Dalarnas alla 15 kommunfullmäktige samt </a:t>
            </a:r>
          </a:p>
          <a:p>
            <a:r>
              <a:rPr lang="sv-SE" sz="2000" dirty="0" smtClean="0"/>
              <a:t>regionfullmäktige </a:t>
            </a:r>
            <a:r>
              <a:rPr lang="sv-SE" sz="2000" dirty="0"/>
              <a:t>under </a:t>
            </a:r>
            <a:r>
              <a:rPr lang="sv-SE" sz="2000" dirty="0" smtClean="0"/>
              <a:t>2022 – klart  september/oktober 2022.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/>
              <a:t>Avgiftsförändringen börjar gälla </a:t>
            </a:r>
            <a:r>
              <a:rPr lang="sv-SE" sz="2000" b="1" dirty="0"/>
              <a:t>1/1 </a:t>
            </a:r>
            <a:r>
              <a:rPr lang="sv-SE" sz="2000" b="1" dirty="0" smtClean="0"/>
              <a:t>2023 </a:t>
            </a:r>
          </a:p>
          <a:p>
            <a:endParaRPr lang="sv-SE" sz="2000" b="1" dirty="0" smtClean="0"/>
          </a:p>
          <a:p>
            <a:r>
              <a:rPr lang="sv-SE" sz="2000" b="1" dirty="0"/>
              <a:t>Samma avgift 250 kr för alla hjälpmedel som omfattas av</a:t>
            </a:r>
            <a:br>
              <a:rPr lang="sv-SE" sz="2000" b="1" dirty="0"/>
            </a:br>
            <a:r>
              <a:rPr lang="sv-SE" sz="2000" b="1" dirty="0"/>
              <a:t>översynen, kopplat till ett högkostnadsskydd på </a:t>
            </a:r>
            <a:r>
              <a:rPr lang="sv-SE" sz="2000" b="1" dirty="0" smtClean="0"/>
              <a:t>1300 </a:t>
            </a:r>
            <a:r>
              <a:rPr lang="sv-SE" sz="2000" b="1" dirty="0"/>
              <a:t>kr (följer samma index som för öppenvård i RD)</a:t>
            </a:r>
            <a:br>
              <a:rPr lang="sv-SE" sz="2000" b="1" dirty="0"/>
            </a:br>
            <a:r>
              <a:rPr lang="sv-SE" sz="2000" b="1" dirty="0"/>
              <a:t>gemensamt region och kommun</a:t>
            </a:r>
          </a:p>
          <a:p>
            <a:endParaRPr lang="sv-SE" sz="2000" dirty="0"/>
          </a:p>
          <a:p>
            <a:endParaRPr lang="sv-SE" sz="2000" dirty="0" smtClean="0"/>
          </a:p>
          <a:p>
            <a:r>
              <a:rPr lang="sv-SE" sz="2000" dirty="0" smtClean="0"/>
              <a:t>Beslut </a:t>
            </a:r>
            <a:r>
              <a:rPr lang="sv-SE" sz="2000" dirty="0"/>
              <a:t>regionfullmäktige ändrad avgift CPAP/APAP</a:t>
            </a:r>
            <a:br>
              <a:rPr lang="sv-SE" sz="2000" dirty="0"/>
            </a:br>
            <a:r>
              <a:rPr lang="sv-SE" sz="2000" dirty="0"/>
              <a:t>- </a:t>
            </a:r>
            <a:r>
              <a:rPr lang="sv-SE" sz="2000" dirty="0" smtClean="0"/>
              <a:t>började </a:t>
            </a:r>
            <a:r>
              <a:rPr lang="sv-SE" sz="2000" dirty="0"/>
              <a:t>gälla 1 januari 2022</a:t>
            </a:r>
            <a:br>
              <a:rPr lang="sv-SE" sz="2000" dirty="0"/>
            </a:br>
            <a:endParaRPr lang="sv-SE" sz="2000" dirty="0"/>
          </a:p>
          <a:p>
            <a:endParaRPr lang="sv-SE" sz="2000" dirty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9064451" y="3646031"/>
            <a:ext cx="2992305" cy="207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616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70158"/>
            <a:ext cx="10619402" cy="121058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>I</a:t>
            </a:r>
            <a:r>
              <a:rPr lang="sv-SE" dirty="0" smtClean="0"/>
              <a:t>mplementeringsplan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145309"/>
            <a:ext cx="11370906" cy="503165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sv-SE" dirty="0" smtClean="0"/>
          </a:p>
          <a:p>
            <a:pPr lvl="0"/>
            <a:r>
              <a:rPr lang="sv-SE" sz="2400" dirty="0" smtClean="0"/>
              <a:t>Testmiljö e-frikort Hjälpmedel </a:t>
            </a:r>
            <a:r>
              <a:rPr lang="sv-SE" sz="2400" dirty="0"/>
              <a:t>klar </a:t>
            </a:r>
            <a:r>
              <a:rPr lang="sv-SE" sz="2400" b="1" dirty="0"/>
              <a:t>30 </a:t>
            </a:r>
            <a:r>
              <a:rPr lang="sv-SE" sz="2400" b="1" dirty="0" smtClean="0"/>
              <a:t>september</a:t>
            </a:r>
            <a:endParaRPr lang="sv-SE" sz="2400" dirty="0" smtClean="0"/>
          </a:p>
          <a:p>
            <a:pPr lvl="0"/>
            <a:r>
              <a:rPr lang="sv-SE" sz="2400" dirty="0" smtClean="0"/>
              <a:t>Test - återkoppling CGI – ev. åtgärd. Klart </a:t>
            </a:r>
            <a:r>
              <a:rPr lang="sv-SE" sz="2400" b="1" dirty="0" smtClean="0"/>
              <a:t>15 november.</a:t>
            </a:r>
            <a:endParaRPr lang="sv-SE" sz="2400" dirty="0"/>
          </a:p>
          <a:p>
            <a:r>
              <a:rPr lang="sv-SE" sz="2400" dirty="0"/>
              <a:t>Övergång från test till produktion; driftsättning innan </a:t>
            </a:r>
            <a:r>
              <a:rPr lang="sv-SE" sz="2400" b="1" dirty="0"/>
              <a:t>15 december </a:t>
            </a:r>
            <a:r>
              <a:rPr lang="sv-SE" sz="2400" dirty="0"/>
              <a:t>(förändringsstopp RD</a:t>
            </a:r>
            <a:r>
              <a:rPr lang="sv-SE" sz="2400" dirty="0" smtClean="0"/>
              <a:t>)</a:t>
            </a:r>
          </a:p>
          <a:p>
            <a:endParaRPr lang="sv-SE" sz="2400" dirty="0"/>
          </a:p>
          <a:p>
            <a:r>
              <a:rPr lang="sv-SE" sz="2400" dirty="0" smtClean="0"/>
              <a:t>Information och kommunikation</a:t>
            </a:r>
          </a:p>
          <a:p>
            <a:r>
              <a:rPr lang="sv-SE" sz="2400" dirty="0" smtClean="0"/>
              <a:t>Kompetenshöjande insatser</a:t>
            </a:r>
          </a:p>
          <a:p>
            <a:r>
              <a:rPr lang="sv-SE" sz="2400" dirty="0" smtClean="0"/>
              <a:t>Arbetssätt och rutiner</a:t>
            </a:r>
          </a:p>
          <a:p>
            <a:endParaRPr lang="sv-SE" sz="2400" dirty="0"/>
          </a:p>
          <a:p>
            <a:pPr lvl="0"/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7522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Översyn patientavgifter för hjälpmedel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>
                <a:hlinkClick r:id="rId3"/>
              </a:rPr>
              <a:t>katarina.nordinkajblad@regiondalarna.se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8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60" ma:contentTypeDescription="Skapa ett nytt dokument." ma:contentTypeScope="" ma:versionID="75331985abbe2b33e4affdbc207fd22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6A6C867-CC12-4D4D-97A3-A9D2995ECE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418</Words>
  <Application>Microsoft Office PowerPoint</Application>
  <PresentationFormat>Bredbild</PresentationFormat>
  <Paragraphs>73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Arial</vt:lpstr>
      <vt:lpstr>VCdag</vt:lpstr>
      <vt:lpstr>Översyn patientavgifter för hjälpmedel</vt:lpstr>
      <vt:lpstr>PowerPoint-presentation</vt:lpstr>
      <vt:lpstr>PowerPoint-presentation</vt:lpstr>
      <vt:lpstr>PowerPoint-presentation</vt:lpstr>
      <vt:lpstr>  Översyn patientavgifter för hjälpmedel</vt:lpstr>
      <vt:lpstr>  Översyn patientavgifter för hjälpmedel</vt:lpstr>
      <vt:lpstr>  Översyn patientavgifter för hjälpmedel</vt:lpstr>
      <vt:lpstr>  Implementeringsplan </vt:lpstr>
      <vt:lpstr>Översyn patientavgifter för hjälpmedel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101</cp:revision>
  <dcterms:created xsi:type="dcterms:W3CDTF">2016-11-14T14:16:14Z</dcterms:created>
  <dcterms:modified xsi:type="dcterms:W3CDTF">2022-12-12T14:38:22Z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