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5" r:id="rId3"/>
    <p:sldId id="332" r:id="rId4"/>
    <p:sldId id="309" r:id="rId5"/>
    <p:sldId id="292" r:id="rId6"/>
    <p:sldId id="343" r:id="rId7"/>
    <p:sldId id="312" r:id="rId8"/>
    <p:sldId id="283" r:id="rId9"/>
    <p:sldId id="315" r:id="rId10"/>
    <p:sldId id="348" r:id="rId11"/>
    <p:sldId id="303" r:id="rId12"/>
    <p:sldId id="327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7408" autoAdjust="0"/>
  </p:normalViewPr>
  <p:slideViewPr>
    <p:cSldViewPr snapToGrid="0">
      <p:cViewPr varScale="1">
        <p:scale>
          <a:sx n="52" d="100"/>
          <a:sy n="52" d="100"/>
        </p:scale>
        <p:origin x="12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kalkyl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[Underlag HK 2021.xlsx]HP!Pivottabell6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8080379305710966E-2"/>
          <c:y val="0.100434313946714"/>
          <c:w val="0.95423409852228414"/>
          <c:h val="0.79266521266366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HP!$B$3:$B$4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HP!$A$5:$A$14</c:f>
              <c:strCache>
                <c:ptCount val="9"/>
                <c:pt idx="0">
                  <c:v>1. Vård och behandling</c:v>
                </c:pt>
                <c:pt idx="1">
                  <c:v>2. Resultat</c:v>
                </c:pt>
                <c:pt idx="2">
                  <c:v>3. Kommunikation</c:v>
                </c:pt>
                <c:pt idx="3">
                  <c:v>4. Dokumentation och sekretess</c:v>
                </c:pt>
                <c:pt idx="4">
                  <c:v>5. Ekonomi</c:v>
                </c:pt>
                <c:pt idx="5">
                  <c:v>6. Tillgänglighet</c:v>
                </c:pt>
                <c:pt idx="6">
                  <c:v>7. Vårdansvar och organisation</c:v>
                </c:pt>
                <c:pt idx="7">
                  <c:v>8. Administrativ hantering</c:v>
                </c:pt>
                <c:pt idx="8">
                  <c:v>9. Övrigt</c:v>
                </c:pt>
              </c:strCache>
            </c:strRef>
          </c:cat>
          <c:val>
            <c:numRef>
              <c:f>HP!$B$5:$B$14</c:f>
              <c:numCache>
                <c:formatCode>0.0%</c:formatCode>
                <c:ptCount val="9"/>
                <c:pt idx="0">
                  <c:v>0.37222222222222223</c:v>
                </c:pt>
                <c:pt idx="1">
                  <c:v>4.3333333333333335E-2</c:v>
                </c:pt>
                <c:pt idx="2">
                  <c:v>0.34666666666666668</c:v>
                </c:pt>
                <c:pt idx="3">
                  <c:v>0.04</c:v>
                </c:pt>
                <c:pt idx="4">
                  <c:v>1.6666666666666666E-2</c:v>
                </c:pt>
                <c:pt idx="5">
                  <c:v>0.08</c:v>
                </c:pt>
                <c:pt idx="6">
                  <c:v>4.4444444444444446E-2</c:v>
                </c:pt>
                <c:pt idx="7">
                  <c:v>0.05</c:v>
                </c:pt>
                <c:pt idx="8">
                  <c:v>6.6666666666666671E-3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D-4F50-8996-AE1EEC55A5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7810144"/>
        <c:axId val="537808504"/>
      </c:barChart>
      <c:catAx>
        <c:axId val="5378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808504"/>
        <c:crosses val="autoZero"/>
        <c:auto val="1"/>
        <c:lblAlgn val="ctr"/>
        <c:lblOffset val="100"/>
        <c:noMultiLvlLbl val="0"/>
      </c:catAx>
      <c:valAx>
        <c:axId val="53780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81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0.04956</cdr:x>
      <cdr:y>0.06277</cdr:y>
    </cdr:from>
    <cdr:to>
      <cdr:x>0.11195</cdr:x>
      <cdr:y>0.19056</cdr:y>
    </cdr:to>
    <cdr:sp macro="" textlink="">
      <cdr:nvSpPr>
        <cdr:cNvPr id="2" name="Ellips 1"/>
        <cdr:cNvSpPr/>
      </cdr:nvSpPr>
      <cdr:spPr>
        <a:xfrm xmlns:a="http://schemas.openxmlformats.org/drawingml/2006/main">
          <a:off x="569411" y="319323"/>
          <a:ext cx="716802" cy="6501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v-SE"/>
        </a:p>
      </cdr:txBody>
    </cdr:sp>
  </cdr:relSizeAnchor>
  <cdr:relSizeAnchor xmlns:cdr="http://schemas.openxmlformats.org/drawingml/2006/chartDrawing">
    <cdr:from>
      <cdr:x>0.25868</cdr:x>
      <cdr:y>0.12285</cdr:y>
    </cdr:from>
    <cdr:to>
      <cdr:x>0.32107</cdr:x>
      <cdr:y>0.24874</cdr:y>
    </cdr:to>
    <cdr:sp macro="" textlink="">
      <cdr:nvSpPr>
        <cdr:cNvPr id="3" name="Ellips 2"/>
        <cdr:cNvSpPr/>
      </cdr:nvSpPr>
      <cdr:spPr>
        <a:xfrm xmlns:a="http://schemas.openxmlformats.org/drawingml/2006/main">
          <a:off x="2972144" y="634459"/>
          <a:ext cx="716802" cy="6501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v-S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5234-BCDC-49AA-B3F6-38D60B81B603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EE69F-3B12-46F4-9801-B0AFA6E1A2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59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646B-8BA8-46B7-9DF7-89779582A2EE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0FDAC-53FE-4DC7-B4A4-22636AAE4F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87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D500-1297-4EDE-B9F8-A261B42E5E1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9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Paula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Verksamhetschefer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Politiker i nämnden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Region Dalarnas ledning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Chefläkare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Patientsäkerhetsfunktionen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Region Dalarnas jurister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Vårdlots Dalarna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Patientnämndens nationella chefsnätverk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Sveriges Kommuner och Landsting, SKL</a:t>
            </a:r>
          </a:p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Inspektionen för Vård och Omsorg, IVO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92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Tvångsvårdade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patienter har rätt till stödperson</a:t>
            </a:r>
          </a:p>
          <a:p>
            <a:pPr marL="0" indent="0">
              <a:buFontTx/>
              <a:buNone/>
            </a:pP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vångsvårdad kan ske vid en vårdinrättning, kommunalt boende eller eget boende</a:t>
            </a:r>
          </a:p>
          <a:p>
            <a:pPr marL="0" indent="0">
              <a:buFontTx/>
              <a:buNone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Patientnämnden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enligt lag ansvar för att rekrytera och utbilda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stödpersoner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patienter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vårdas med tvång.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b="1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B83-4AE8-4E6F-A88B-8345ACE9669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80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FDAC-53FE-4DC7-B4A4-22636AAE4FE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77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-region</a:t>
            </a:r>
          </a:p>
          <a:p>
            <a:r>
              <a:rPr lang="sv-SE" dirty="0" smtClean="0"/>
              <a:t>-kommun</a:t>
            </a:r>
          </a:p>
          <a:p>
            <a:r>
              <a:rPr lang="sv-SE" dirty="0" smtClean="0"/>
              <a:t>-tandvård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0AB83-4AE8-4E6F-A88B-8345ACE9669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64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baseline="0" dirty="0" smtClean="0"/>
              <a:t>- 4 handläggare 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- Alla legitimerad hälso- och sjukvårdspersonal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FDAC-53FE-4DC7-B4A4-22636AAE4FE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46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 Patientnämnden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Handläggare hjälper till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skicka synpunkterna till berörd verksamhet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Speciellt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ämpligt när synpunkterna berör flera verksamheter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Garanterad svar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958">
              <a:defRPr/>
            </a:pPr>
            <a:fld id="{0F33D500-1297-4EDE-B9F8-A261B42E5E11}" type="slidenum">
              <a:rPr lang="sv-SE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47958">
                <a:defRPr/>
              </a:pPr>
              <a:t>4</a:t>
            </a:fld>
            <a:endParaRPr lang="sv-S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9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Anmälan</a:t>
            </a:r>
            <a:r>
              <a:rPr lang="sv-SE" baseline="0" dirty="0" smtClean="0"/>
              <a:t> inkommer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Anmälan </a:t>
            </a:r>
            <a:r>
              <a:rPr lang="sv-SE" baseline="0" dirty="0" err="1" smtClean="0"/>
              <a:t>registrereras</a:t>
            </a:r>
            <a:r>
              <a:rPr lang="sv-SE" baseline="0" dirty="0" smtClean="0"/>
              <a:t> och skickas till verksamheten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Svarstid 2 veckor barn, 4 för vuxna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-   Anmälare har möjlighet att lämna synpunkter på svaret en gång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B83-4AE8-4E6F-A88B-8345ACE9669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97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 smtClean="0"/>
              <a:t>Vård och behandlings delområden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Undersökning/bedömning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Diagnos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Behandling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Läkemedel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Omvårdnad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 smtClean="0"/>
          </a:p>
          <a:p>
            <a:r>
              <a:rPr lang="sv-SE" b="1" dirty="0" smtClean="0"/>
              <a:t>Kommunikations delområden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Delaktighet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Samtycke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Bemötande</a:t>
            </a:r>
          </a:p>
          <a:p>
            <a:pPr marL="171450" indent="-171450">
              <a:buFontTx/>
              <a:buChar char="-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1000 patientnämndsärenden/år</a:t>
            </a:r>
          </a:p>
          <a:p>
            <a:pPr marL="171450" indent="-171450">
              <a:buFontTx/>
              <a:buChar char="-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500 SBK-ärenden/år</a:t>
            </a:r>
          </a:p>
          <a:p>
            <a:pPr marL="171450" indent="-171450">
              <a:buFontTx/>
              <a:buChar char="-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Flest inom de stora vårddivisionerna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(primärvården, kirurgen, ortopeden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o.s.v</a:t>
            </a:r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Kvinnor 57%, män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43%</a:t>
            </a:r>
          </a:p>
          <a:p>
            <a:pPr marL="171450" indent="-171450">
              <a:buFontTx/>
              <a:buChar char="-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Kvinnor vanligtvis en jämnare fördelning av ärenden per åldersgrupp.</a:t>
            </a:r>
          </a:p>
          <a:p>
            <a:pPr marL="171450" indent="-171450">
              <a:buFontTx/>
              <a:buChar char="-"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skillnad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män där flest ärenden finns i åldersgruppen 30-39 och 60-79 år.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B83-4AE8-4E6F-A88B-8345ACE9669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73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B83-4AE8-4E6F-A88B-8345ACE966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66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  LÖF,</a:t>
            </a:r>
            <a:r>
              <a:rPr lang="sv-SE" baseline="0" dirty="0" smtClean="0"/>
              <a:t> Regionernas Ömsesidiga Försäkringsbolag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Anmälan ekonomisk ersättning vid patientskada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Inom 10 år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Läkemedelsförsäkringen, sålts och lämnats ut i Sverige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Drabbats av oförutsedd skada/</a:t>
            </a:r>
            <a:r>
              <a:rPr lang="sv-SE" baseline="0" dirty="0" err="1" smtClean="0"/>
              <a:t>sjd</a:t>
            </a:r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Drabbats ej känd biverkan, reaktion utöver det förväntade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D500-1297-4EDE-B9F8-A261B42E5E1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Årligen analysera inkomna anmälningar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Uppmärksamma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vården riskområden och hinder för utveckling av vården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 fram rapporter patientsäkerhetsronder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IVO viktig uppdragsgivare när det gäller rapporter.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ppdrag att titta på särskilt identifierade problemområden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t.ex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barn med psykisk ohälsa  eller tillgänglighet 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 vården.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vården, studerande och patient/brukarorganisationer 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0AB83-4AE8-4E6F-A88B-8345ACE9669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8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7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8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5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6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5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2022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Patientnämnden Dalarna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73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dagen.se/sv/dokument-lagar/dokument/svensk-forfattningssamling/lag-19911128-om-psykiatrisk-tvangsvard_sfs-1991-1128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zfalitesr001\GEM$\ADM\Frist&#229;ende%20Verksamheter\Patientn&#228;mnden\Information\PN%20filmer\Kortfilm_dalarna_bli_st&#246;dperson_44sek_221025_v2.mp4" TargetMode="External"/><Relationship Id="rId5" Type="http://schemas.openxmlformats.org/officeDocument/2006/relationships/hyperlink" Target="https://www.riksdagen.se/sv/dokument-lagar/dokument/svensk-forfattningssamling/smittskyddslag-2004168_sfs-2004-168" TargetMode="External"/><Relationship Id="rId4" Type="http://schemas.openxmlformats.org/officeDocument/2006/relationships/hyperlink" Target="https://www.riksdagen.se/sv/dokument-lagar/dokument/svensk-forfattningssamling/lag-19911128-om-psykiatrisk-tvangsvard_sfs-1991-112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dalarna.se/patientnamnd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dagen.se/sv/dokument-lagar/dokument/svensk-forfattningssamling/lag-2017372-om-stod-vid-klagomal-mot-halso-_sfs-2017-3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dalarna.se/patientnamnd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dagen.se/sv/dokument-lagar/dokument/svensk-forfattningssamling/patientlag-2014821_sfs-2014-8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f.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ff.s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dalarna.se/om-regionen/organisation/tjanstemanna-organisation/patientnamndsforvaltning/analysrapporter/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36700" y="1638299"/>
            <a:ext cx="9144000" cy="1698519"/>
          </a:xfrm>
        </p:spPr>
        <p:txBody>
          <a:bodyPr/>
          <a:lstStyle/>
          <a:p>
            <a:r>
              <a:rPr lang="sv-SE" dirty="0" smtClean="0"/>
              <a:t>Patientnämnden Dalarna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936999"/>
            <a:ext cx="7874000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 29"/>
          <p:cNvSpPr/>
          <p:nvPr/>
        </p:nvSpPr>
        <p:spPr>
          <a:xfrm>
            <a:off x="4846535" y="3974893"/>
            <a:ext cx="2482749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/>
          <p:cNvSpPr/>
          <p:nvPr/>
        </p:nvSpPr>
        <p:spPr>
          <a:xfrm>
            <a:off x="410546" y="2704159"/>
            <a:ext cx="2878491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>
            <a:off x="3579845" y="2523437"/>
            <a:ext cx="4926891" cy="11784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/>
          <p:cNvSpPr/>
          <p:nvPr/>
        </p:nvSpPr>
        <p:spPr>
          <a:xfrm>
            <a:off x="7568046" y="1319233"/>
            <a:ext cx="3495425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2022-12-12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Patientnämnden Dalarna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855950" y="1486065"/>
            <a:ext cx="302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Patientsäkerhetsfunktionen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073307" y="4139260"/>
            <a:ext cx="2255977" cy="36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Verksamhetschefer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6783" y="2826364"/>
            <a:ext cx="240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Politiska ledamöter</a:t>
            </a:r>
            <a:endParaRPr lang="sv-SE" dirty="0"/>
          </a:p>
        </p:txBody>
      </p:sp>
      <p:sp>
        <p:nvSpPr>
          <p:cNvPr id="16" name="Ellips 15"/>
          <p:cNvSpPr/>
          <p:nvPr/>
        </p:nvSpPr>
        <p:spPr>
          <a:xfrm>
            <a:off x="2947908" y="1491432"/>
            <a:ext cx="1448972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3164105" y="1616627"/>
            <a:ext cx="101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Jurister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3820396" y="2590096"/>
            <a:ext cx="4445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tx2">
                    <a:lumMod val="75000"/>
                  </a:schemeClr>
                </a:solidFill>
              </a:rPr>
              <a:t>Viktiga samverkansparter</a:t>
            </a:r>
            <a:endParaRPr lang="sv-S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5371514" y="1195805"/>
            <a:ext cx="1448972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5400107" y="1323825"/>
            <a:ext cx="134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Chefläkare</a:t>
            </a:r>
            <a:endParaRPr lang="sv-SE" dirty="0"/>
          </a:p>
        </p:txBody>
      </p:sp>
      <p:sp>
        <p:nvSpPr>
          <p:cNvPr id="22" name="Ellips 21"/>
          <p:cNvSpPr/>
          <p:nvPr/>
        </p:nvSpPr>
        <p:spPr>
          <a:xfrm>
            <a:off x="8612612" y="2586023"/>
            <a:ext cx="2271210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8718488" y="2724611"/>
            <a:ext cx="205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Vårdlots Dalarna</a:t>
            </a:r>
            <a:endParaRPr lang="sv-SE" dirty="0"/>
          </a:p>
        </p:txBody>
      </p:sp>
      <p:sp>
        <p:nvSpPr>
          <p:cNvPr id="23" name="Ellips 22"/>
          <p:cNvSpPr/>
          <p:nvPr/>
        </p:nvSpPr>
        <p:spPr>
          <a:xfrm>
            <a:off x="8209656" y="3824677"/>
            <a:ext cx="1448972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8585366" y="3974893"/>
            <a:ext cx="90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HSN</a:t>
            </a:r>
            <a:endParaRPr lang="sv-SE" dirty="0"/>
          </a:p>
        </p:txBody>
      </p:sp>
      <p:sp>
        <p:nvSpPr>
          <p:cNvPr id="24" name="Ellips 23"/>
          <p:cNvSpPr/>
          <p:nvPr/>
        </p:nvSpPr>
        <p:spPr>
          <a:xfrm>
            <a:off x="1670351" y="300684"/>
            <a:ext cx="5672983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2193365" y="423893"/>
            <a:ext cx="4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Patientnämndens nationella chefsnätverk</a:t>
            </a:r>
            <a:endParaRPr lang="sv-SE" dirty="0"/>
          </a:p>
        </p:txBody>
      </p:sp>
      <p:sp>
        <p:nvSpPr>
          <p:cNvPr id="27" name="Ellips 26"/>
          <p:cNvSpPr/>
          <p:nvPr/>
        </p:nvSpPr>
        <p:spPr>
          <a:xfrm>
            <a:off x="2223422" y="3788444"/>
            <a:ext cx="1448972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578439" y="3927032"/>
            <a:ext cx="73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IVO</a:t>
            </a:r>
            <a:endParaRPr lang="sv-SE" dirty="0"/>
          </a:p>
        </p:txBody>
      </p:sp>
      <p:sp>
        <p:nvSpPr>
          <p:cNvPr id="28" name="Ellips 27"/>
          <p:cNvSpPr/>
          <p:nvPr/>
        </p:nvSpPr>
        <p:spPr>
          <a:xfrm>
            <a:off x="2429261" y="4812310"/>
            <a:ext cx="2198412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/>
          <p:nvPr/>
        </p:nvSpPr>
        <p:spPr>
          <a:xfrm>
            <a:off x="2556955" y="4945563"/>
            <a:ext cx="207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Hälsovalsenheten</a:t>
            </a:r>
            <a:endParaRPr lang="sv-SE" dirty="0"/>
          </a:p>
        </p:txBody>
      </p:sp>
      <p:sp>
        <p:nvSpPr>
          <p:cNvPr id="31" name="Ellips 30"/>
          <p:cNvSpPr/>
          <p:nvPr/>
        </p:nvSpPr>
        <p:spPr>
          <a:xfrm>
            <a:off x="5508057" y="4991640"/>
            <a:ext cx="2482749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/>
          <p:cNvSpPr txBox="1"/>
          <p:nvPr/>
        </p:nvSpPr>
        <p:spPr>
          <a:xfrm>
            <a:off x="5891216" y="5168794"/>
            <a:ext cx="206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Divisionschefer</a:t>
            </a:r>
            <a:endParaRPr lang="sv-SE" dirty="0"/>
          </a:p>
        </p:txBody>
      </p:sp>
      <p:sp>
        <p:nvSpPr>
          <p:cNvPr id="33" name="Ellips 32"/>
          <p:cNvSpPr/>
          <p:nvPr/>
        </p:nvSpPr>
        <p:spPr>
          <a:xfrm>
            <a:off x="8704419" y="4740076"/>
            <a:ext cx="2482749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Kommunerna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4" name="Ellips 33"/>
          <p:cNvSpPr/>
          <p:nvPr/>
        </p:nvSpPr>
        <p:spPr>
          <a:xfrm>
            <a:off x="237898" y="4312395"/>
            <a:ext cx="2034443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MAS/MAR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5" name="Ellips 34"/>
          <p:cNvSpPr/>
          <p:nvPr/>
        </p:nvSpPr>
        <p:spPr>
          <a:xfrm>
            <a:off x="7855950" y="315018"/>
            <a:ext cx="1344321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1177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533857" y="1162810"/>
            <a:ext cx="2040547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Tandvården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7" name="Ellips 36"/>
          <p:cNvSpPr/>
          <p:nvPr/>
        </p:nvSpPr>
        <p:spPr>
          <a:xfrm>
            <a:off x="10053460" y="3661194"/>
            <a:ext cx="1448972" cy="64650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LÖF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632" y="143543"/>
            <a:ext cx="10619402" cy="121058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Lagstadgad rättighet för tvångsvårdade patienter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2022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Patientnämnden Dalarna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226632" y="2024049"/>
            <a:ext cx="8545407" cy="49201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sz="2400" b="1" dirty="0" smtClean="0"/>
          </a:p>
          <a:p>
            <a:r>
              <a:rPr lang="sv-SE" sz="2400" dirty="0" smtClean="0"/>
              <a:t>Lagen </a:t>
            </a:r>
            <a:r>
              <a:rPr lang="sv-SE" sz="2400" dirty="0"/>
              <a:t>om psykiatrisk tvångsvård, LPT (</a:t>
            </a:r>
            <a:r>
              <a:rPr lang="sv-SE" sz="2400" dirty="0">
                <a:hlinkClick r:id="rId3"/>
              </a:rPr>
              <a:t>1991:1128</a:t>
            </a:r>
            <a:r>
              <a:rPr lang="sv-SE" sz="2400" dirty="0" smtClean="0"/>
              <a:t>)</a:t>
            </a:r>
          </a:p>
          <a:p>
            <a:r>
              <a:rPr lang="sv-SE" sz="2400" dirty="0" smtClean="0"/>
              <a:t>Lagen </a:t>
            </a:r>
            <a:r>
              <a:rPr lang="sv-SE" sz="2400" dirty="0"/>
              <a:t>om rättspsykiatrisk vård, LRV </a:t>
            </a:r>
            <a:r>
              <a:rPr lang="sv-SE" sz="2400" dirty="0" smtClean="0"/>
              <a:t>(</a:t>
            </a:r>
            <a:r>
              <a:rPr lang="sv-SE" sz="2400" dirty="0" smtClean="0">
                <a:hlinkClick r:id="rId4"/>
              </a:rPr>
              <a:t>1991:1129</a:t>
            </a:r>
            <a:r>
              <a:rPr lang="sv-SE" sz="2400" dirty="0" smtClean="0"/>
              <a:t>)</a:t>
            </a:r>
          </a:p>
          <a:p>
            <a:r>
              <a:rPr lang="sv-SE" sz="2400" dirty="0" smtClean="0"/>
              <a:t>Smittskyddslagen</a:t>
            </a:r>
            <a:r>
              <a:rPr lang="sv-SE" sz="2400" dirty="0"/>
              <a:t>, SmL (</a:t>
            </a:r>
            <a:r>
              <a:rPr lang="sv-SE" sz="2400" dirty="0">
                <a:hlinkClick r:id="rId5"/>
              </a:rPr>
              <a:t>2004:168</a:t>
            </a:r>
            <a:r>
              <a:rPr lang="sv-SE" sz="2400" dirty="0"/>
              <a:t>)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smtClean="0">
                <a:hlinkClick r:id="rId6" action="ppaction://hlinkfile"/>
              </a:rPr>
              <a:t>Film</a:t>
            </a:r>
            <a:endParaRPr lang="sv-SE" sz="24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478" y="1566796"/>
            <a:ext cx="2611556" cy="3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Välkommen att ta kontakt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7" name="Bildobjekt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4217599"/>
            <a:ext cx="6062477" cy="10402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10546" y="1256705"/>
            <a:ext cx="895759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v-SE" dirty="0"/>
              <a:t/>
            </a:r>
            <a:br>
              <a:rPr lang="sv-SE" dirty="0"/>
            </a:br>
            <a:r>
              <a:rPr lang="sv-SE" sz="4400" dirty="0" smtClean="0"/>
              <a:t>📞</a:t>
            </a:r>
            <a:r>
              <a:rPr lang="sv-SE" dirty="0" smtClean="0"/>
              <a:t>	</a:t>
            </a:r>
            <a:r>
              <a:rPr lang="sv-SE" sz="3200" dirty="0" smtClean="0"/>
              <a:t>023 - 49 </a:t>
            </a:r>
            <a:r>
              <a:rPr lang="sv-SE" sz="3200" dirty="0"/>
              <a:t>01 00</a:t>
            </a:r>
            <a:br>
              <a:rPr lang="sv-SE" sz="3200" dirty="0"/>
            </a:br>
            <a:r>
              <a:rPr lang="sv-SE" sz="4400" dirty="0" smtClean="0"/>
              <a:t>🌐</a:t>
            </a:r>
            <a:r>
              <a:rPr lang="sv-SE" sz="3200" dirty="0" smtClean="0"/>
              <a:t>	1177.se</a:t>
            </a:r>
          </a:p>
          <a:p>
            <a:r>
              <a:rPr lang="sv-SE" sz="4400" dirty="0" smtClean="0"/>
              <a:t>📧</a:t>
            </a:r>
            <a:r>
              <a:rPr lang="sv-SE" sz="3200" dirty="0" smtClean="0"/>
              <a:t>	patientnamnden@regiondalarna.se</a:t>
            </a:r>
            <a:endParaRPr lang="sv-SE" sz="3200" dirty="0"/>
          </a:p>
          <a:p>
            <a:endParaRPr lang="sv-SE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v-SE" dirty="0">
                <a:solidFill>
                  <a:schemeClr val="accent4">
                    <a:lumMod val="50000"/>
                  </a:schemeClr>
                </a:solidFill>
              </a:rPr>
            </a:b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4188">
            <a:off x="8210151" y="2736490"/>
            <a:ext cx="4399404" cy="25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Patientnämnden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2043864"/>
            <a:ext cx="11370906" cy="48053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altLang="sv-SE" b="1" dirty="0">
                <a:solidFill>
                  <a:prstClr val="black"/>
                </a:solidFill>
              </a:rPr>
              <a:t>Reglerad enligt l</a:t>
            </a:r>
            <a:r>
              <a:rPr lang="sv-SE" b="1" dirty="0">
                <a:solidFill>
                  <a:prstClr val="black"/>
                </a:solidFill>
              </a:rPr>
              <a:t>ag (</a:t>
            </a:r>
            <a:r>
              <a:rPr lang="sv-SE" b="1" dirty="0">
                <a:solidFill>
                  <a:prstClr val="black"/>
                </a:solidFill>
                <a:hlinkClick r:id="rId3"/>
              </a:rPr>
              <a:t>2017:372</a:t>
            </a:r>
            <a:r>
              <a:rPr lang="sv-SE" b="1" dirty="0">
                <a:solidFill>
                  <a:prstClr val="black"/>
                </a:solidFill>
              </a:rPr>
              <a:t>) om stöd vid klagomål mot hälso- och sjukvården</a:t>
            </a:r>
          </a:p>
          <a:p>
            <a:pPr lvl="0"/>
            <a:r>
              <a:rPr lang="sv-SE" sz="2400" dirty="0">
                <a:solidFill>
                  <a:prstClr val="black"/>
                </a:solidFill>
              </a:rPr>
              <a:t>I varje region och kommun ska det finnas en eller flera patientnämnder med uppgift att stödja och hjälpa patienter och deras närstående </a:t>
            </a:r>
            <a:r>
              <a:rPr lang="sv-SE" sz="2400" dirty="0" smtClean="0">
                <a:solidFill>
                  <a:prstClr val="black"/>
                </a:solidFill>
              </a:rPr>
              <a:t>inom;</a:t>
            </a:r>
            <a:endParaRPr lang="sv-SE" sz="1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v-SE" sz="2400" dirty="0">
                <a:solidFill>
                  <a:prstClr val="black"/>
                </a:solidFill>
              </a:rPr>
              <a:t>	</a:t>
            </a:r>
            <a:r>
              <a:rPr lang="sv-SE" sz="2400" dirty="0" smtClean="0">
                <a:solidFill>
                  <a:prstClr val="black"/>
                </a:solidFill>
              </a:rPr>
              <a:t>- hälso- </a:t>
            </a:r>
            <a:r>
              <a:rPr lang="sv-SE" sz="2400" dirty="0">
                <a:solidFill>
                  <a:prstClr val="black"/>
                </a:solidFill>
              </a:rPr>
              <a:t>och sjukvård enligt hälso- och sjukvårdslagen (2017:30)</a:t>
            </a:r>
            <a:br>
              <a:rPr lang="sv-SE" sz="2400" dirty="0">
                <a:solidFill>
                  <a:prstClr val="black"/>
                </a:solidFill>
              </a:rPr>
            </a:br>
            <a:r>
              <a:rPr lang="sv-SE" sz="2400" dirty="0">
                <a:solidFill>
                  <a:prstClr val="black"/>
                </a:solidFill>
              </a:rPr>
              <a:t>	- hälso- och sjukvård enligt hälso- och sjukvårdslagen som bedrivs av 		  </a:t>
            </a:r>
            <a:r>
              <a:rPr lang="sv-SE" sz="2400" dirty="0" smtClean="0">
                <a:solidFill>
                  <a:prstClr val="black"/>
                </a:solidFill>
              </a:rPr>
              <a:t>kommuner </a:t>
            </a:r>
            <a:r>
              <a:rPr lang="sv-SE" sz="2400" dirty="0">
                <a:solidFill>
                  <a:prstClr val="black"/>
                </a:solidFill>
              </a:rPr>
              <a:t>och den allmänna omvårdnad enligt socialtjänstlagen 	  	 	  </a:t>
            </a:r>
            <a:r>
              <a:rPr lang="sv-SE" sz="2400" dirty="0" smtClean="0">
                <a:solidFill>
                  <a:prstClr val="black"/>
                </a:solidFill>
              </a:rPr>
              <a:t>(</a:t>
            </a:r>
            <a:r>
              <a:rPr lang="sv-SE" sz="2400" dirty="0">
                <a:solidFill>
                  <a:prstClr val="black"/>
                </a:solidFill>
              </a:rPr>
              <a:t>2001:453) som ges i samband med sådan hälso- och sjukvård</a:t>
            </a:r>
            <a:br>
              <a:rPr lang="sv-SE" sz="2400" dirty="0">
                <a:solidFill>
                  <a:prstClr val="black"/>
                </a:solidFill>
              </a:rPr>
            </a:br>
            <a:r>
              <a:rPr lang="sv-SE" sz="2400" dirty="0">
                <a:solidFill>
                  <a:prstClr val="black"/>
                </a:solidFill>
              </a:rPr>
              <a:t>	- tandvård enligt tandvårdslagen (1985:125</a:t>
            </a:r>
            <a:r>
              <a:rPr lang="sv-SE" sz="2400" dirty="0" smtClean="0">
                <a:solidFill>
                  <a:prstClr val="black"/>
                </a:solidFill>
              </a:rPr>
              <a:t>)</a:t>
            </a:r>
            <a:endParaRPr lang="sv-SE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v-SE" sz="1000" dirty="0">
              <a:solidFill>
                <a:prstClr val="black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Patientnämnden Dalarna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Patientnämnden Dalarna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49" y="2267770"/>
            <a:ext cx="2875301" cy="2875301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10547" y="2151148"/>
            <a:ext cx="68596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Egen förvaltning med politiker och tjänstepersoner</a:t>
            </a:r>
          </a:p>
          <a:p>
            <a:endParaRPr lang="sv-SE" sz="2800" dirty="0"/>
          </a:p>
          <a:p>
            <a:r>
              <a:rPr lang="sv-SE" sz="2800" dirty="0" smtClean="0"/>
              <a:t>Legitimerad hälso- och sjukvårdspersonal</a:t>
            </a:r>
          </a:p>
          <a:p>
            <a:endParaRPr lang="sv-SE" sz="2800" dirty="0"/>
          </a:p>
          <a:p>
            <a:r>
              <a:rPr lang="sv-SE" sz="2800" dirty="0" smtClean="0"/>
              <a:t>Samarbetsavtal med samtliga 15 kommuner i Dalarna</a:t>
            </a:r>
          </a:p>
        </p:txBody>
      </p:sp>
    </p:spTree>
    <p:extLst>
      <p:ext uri="{BB962C8B-B14F-4D97-AF65-F5344CB8AC3E}">
        <p14:creationId xmlns:p14="http://schemas.microsoft.com/office/powerpoint/2010/main" val="19003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Kontakta patientnämnden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sv-SE" smtClean="0">
                <a:solidFill>
                  <a:prstClr val="white"/>
                </a:solidFill>
              </a:rPr>
              <a:t>2022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Patientnämnden Dalarna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innehåll 4"/>
          <p:cNvSpPr>
            <a:spLocks noGrp="1"/>
          </p:cNvSpPr>
          <p:nvPr>
            <p:ph idx="1"/>
          </p:nvPr>
        </p:nvSpPr>
        <p:spPr>
          <a:xfrm>
            <a:off x="410546" y="1811666"/>
            <a:ext cx="6859683" cy="4351337"/>
          </a:xfrm>
        </p:spPr>
        <p:txBody>
          <a:bodyPr>
            <a:noAutofit/>
          </a:bodyPr>
          <a:lstStyle/>
          <a:p>
            <a:r>
              <a:rPr lang="sv-SE" dirty="0"/>
              <a:t>Patientnämnden hjälper patienter och närstående att </a:t>
            </a:r>
            <a:r>
              <a:rPr lang="sv-SE" dirty="0" smtClean="0"/>
              <a:t>skicka sina </a:t>
            </a:r>
            <a:r>
              <a:rPr lang="sv-SE" dirty="0"/>
              <a:t>synpunkter </a:t>
            </a:r>
            <a:r>
              <a:rPr lang="sv-SE" dirty="0" smtClean="0"/>
              <a:t>till </a:t>
            </a:r>
            <a:r>
              <a:rPr lang="sv-SE" dirty="0"/>
              <a:t>vårdgivare </a:t>
            </a:r>
            <a:endParaRPr lang="sv-SE" dirty="0" smtClean="0"/>
          </a:p>
          <a:p>
            <a:r>
              <a:rPr lang="sv-SE" dirty="0" smtClean="0"/>
              <a:t>Lämpligt när synpunkterna berör flera vårdenheter</a:t>
            </a:r>
          </a:p>
          <a:p>
            <a:r>
              <a:rPr lang="sv-SE" dirty="0" smtClean="0"/>
              <a:t>Patientnämnden ser </a:t>
            </a:r>
            <a:r>
              <a:rPr lang="sv-SE" dirty="0"/>
              <a:t>till att </a:t>
            </a:r>
            <a:r>
              <a:rPr lang="sv-SE" dirty="0" smtClean="0"/>
              <a:t>synpunkterna </a:t>
            </a:r>
            <a:r>
              <a:rPr lang="sv-SE" dirty="0"/>
              <a:t>blir </a:t>
            </a:r>
            <a:r>
              <a:rPr lang="sv-SE" dirty="0" smtClean="0"/>
              <a:t>besvarade</a:t>
            </a:r>
            <a:r>
              <a:rPr lang="sv-SE" dirty="0"/>
              <a:t> </a:t>
            </a:r>
            <a:r>
              <a:rPr lang="sv-SE" dirty="0" smtClean="0"/>
              <a:t>och påminner vården om svar dröjer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>
                <a:hlinkClick r:id="rId3"/>
              </a:rPr>
              <a:t>www.regiondalarna.se/patientnamnden</a:t>
            </a:r>
            <a:endParaRPr lang="sv-SE" dirty="0" smtClean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3" name="Rektangel 2"/>
          <p:cNvSpPr/>
          <p:nvPr/>
        </p:nvSpPr>
        <p:spPr>
          <a:xfrm>
            <a:off x="7857609" y="60108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FFFFFF"/>
                </a:solidFill>
                <a:latin typeface="&amp;quot"/>
              </a:rPr>
              <a:t>Fi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b="23573"/>
          <a:stretch/>
        </p:blipFill>
        <p:spPr>
          <a:xfrm>
            <a:off x="8234635" y="1575707"/>
            <a:ext cx="3799102" cy="43635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019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6601" y="227685"/>
            <a:ext cx="10619402" cy="121058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Flöde ärendehantering Patientnämnden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149902" y="2597357"/>
            <a:ext cx="10702480" cy="2504560"/>
            <a:chOff x="596601" y="2597357"/>
            <a:chExt cx="10255781" cy="2005638"/>
          </a:xfrm>
        </p:grpSpPr>
        <p:sp>
          <p:nvSpPr>
            <p:cNvPr id="6" name="Frihandsfigur 5"/>
            <p:cNvSpPr/>
            <p:nvPr/>
          </p:nvSpPr>
          <p:spPr>
            <a:xfrm>
              <a:off x="596601" y="2612347"/>
              <a:ext cx="1731741" cy="912017"/>
            </a:xfrm>
            <a:custGeom>
              <a:avLst/>
              <a:gdLst>
                <a:gd name="connsiteX0" fmla="*/ 0 w 1731741"/>
                <a:gd name="connsiteY0" fmla="*/ 91202 h 912017"/>
                <a:gd name="connsiteX1" fmla="*/ 91202 w 1731741"/>
                <a:gd name="connsiteY1" fmla="*/ 0 h 912017"/>
                <a:gd name="connsiteX2" fmla="*/ 1640539 w 1731741"/>
                <a:gd name="connsiteY2" fmla="*/ 0 h 912017"/>
                <a:gd name="connsiteX3" fmla="*/ 1731741 w 1731741"/>
                <a:gd name="connsiteY3" fmla="*/ 91202 h 912017"/>
                <a:gd name="connsiteX4" fmla="*/ 1731741 w 1731741"/>
                <a:gd name="connsiteY4" fmla="*/ 820815 h 912017"/>
                <a:gd name="connsiteX5" fmla="*/ 1640539 w 1731741"/>
                <a:gd name="connsiteY5" fmla="*/ 912017 h 912017"/>
                <a:gd name="connsiteX6" fmla="*/ 91202 w 1731741"/>
                <a:gd name="connsiteY6" fmla="*/ 912017 h 912017"/>
                <a:gd name="connsiteX7" fmla="*/ 0 w 1731741"/>
                <a:gd name="connsiteY7" fmla="*/ 820815 h 912017"/>
                <a:gd name="connsiteX8" fmla="*/ 0 w 1731741"/>
                <a:gd name="connsiteY8" fmla="*/ 91202 h 91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912017">
                  <a:moveTo>
                    <a:pt x="0" y="91202"/>
                  </a:moveTo>
                  <a:cubicBezTo>
                    <a:pt x="0" y="40833"/>
                    <a:pt x="40833" y="0"/>
                    <a:pt x="91202" y="0"/>
                  </a:cubicBezTo>
                  <a:lnTo>
                    <a:pt x="1640539" y="0"/>
                  </a:lnTo>
                  <a:cubicBezTo>
                    <a:pt x="1690908" y="0"/>
                    <a:pt x="1731741" y="40833"/>
                    <a:pt x="1731741" y="91202"/>
                  </a:cubicBezTo>
                  <a:lnTo>
                    <a:pt x="1731741" y="820815"/>
                  </a:lnTo>
                  <a:cubicBezTo>
                    <a:pt x="1731741" y="871184"/>
                    <a:pt x="1690908" y="912017"/>
                    <a:pt x="1640539" y="912017"/>
                  </a:cubicBezTo>
                  <a:lnTo>
                    <a:pt x="91202" y="912017"/>
                  </a:lnTo>
                  <a:cubicBezTo>
                    <a:pt x="40833" y="912017"/>
                    <a:pt x="0" y="871184"/>
                    <a:pt x="0" y="820815"/>
                  </a:cubicBezTo>
                  <a:lnTo>
                    <a:pt x="0" y="912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357346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 smtClean="0"/>
                <a:t>Synpunkter på vården Dialog med anmälare om ärendets hantering  </a:t>
              </a:r>
              <a:endParaRPr lang="sv-SE" sz="1400" kern="1200" dirty="0"/>
            </a:p>
          </p:txBody>
        </p:sp>
        <p:sp>
          <p:nvSpPr>
            <p:cNvPr id="9" name="Frihandsfigur 8"/>
            <p:cNvSpPr/>
            <p:nvPr/>
          </p:nvSpPr>
          <p:spPr>
            <a:xfrm>
              <a:off x="951295" y="3450351"/>
              <a:ext cx="1731741" cy="1107734"/>
            </a:xfrm>
            <a:custGeom>
              <a:avLst/>
              <a:gdLst>
                <a:gd name="connsiteX0" fmla="*/ 0 w 1731741"/>
                <a:gd name="connsiteY0" fmla="*/ 138353 h 1383525"/>
                <a:gd name="connsiteX1" fmla="*/ 138353 w 1731741"/>
                <a:gd name="connsiteY1" fmla="*/ 0 h 1383525"/>
                <a:gd name="connsiteX2" fmla="*/ 1593389 w 1731741"/>
                <a:gd name="connsiteY2" fmla="*/ 0 h 1383525"/>
                <a:gd name="connsiteX3" fmla="*/ 1731742 w 1731741"/>
                <a:gd name="connsiteY3" fmla="*/ 138353 h 1383525"/>
                <a:gd name="connsiteX4" fmla="*/ 1731741 w 1731741"/>
                <a:gd name="connsiteY4" fmla="*/ 1245173 h 1383525"/>
                <a:gd name="connsiteX5" fmla="*/ 1593388 w 1731741"/>
                <a:gd name="connsiteY5" fmla="*/ 1383526 h 1383525"/>
                <a:gd name="connsiteX6" fmla="*/ 138353 w 1731741"/>
                <a:gd name="connsiteY6" fmla="*/ 1383525 h 1383525"/>
                <a:gd name="connsiteX7" fmla="*/ 0 w 1731741"/>
                <a:gd name="connsiteY7" fmla="*/ 1245172 h 1383525"/>
                <a:gd name="connsiteX8" fmla="*/ 0 w 1731741"/>
                <a:gd name="connsiteY8" fmla="*/ 138353 h 13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1383525">
                  <a:moveTo>
                    <a:pt x="0" y="138353"/>
                  </a:moveTo>
                  <a:cubicBezTo>
                    <a:pt x="0" y="61943"/>
                    <a:pt x="61943" y="0"/>
                    <a:pt x="138353" y="0"/>
                  </a:cubicBezTo>
                  <a:lnTo>
                    <a:pt x="1593389" y="0"/>
                  </a:lnTo>
                  <a:cubicBezTo>
                    <a:pt x="1669799" y="0"/>
                    <a:pt x="1731742" y="61943"/>
                    <a:pt x="1731742" y="138353"/>
                  </a:cubicBezTo>
                  <a:cubicBezTo>
                    <a:pt x="1731742" y="507293"/>
                    <a:pt x="1731741" y="876233"/>
                    <a:pt x="1731741" y="1245173"/>
                  </a:cubicBezTo>
                  <a:cubicBezTo>
                    <a:pt x="1731741" y="1321583"/>
                    <a:pt x="1669798" y="1383526"/>
                    <a:pt x="1593388" y="1383526"/>
                  </a:cubicBezTo>
                  <a:lnTo>
                    <a:pt x="138353" y="1383525"/>
                  </a:lnTo>
                  <a:cubicBezTo>
                    <a:pt x="61943" y="1383525"/>
                    <a:pt x="0" y="1321582"/>
                    <a:pt x="0" y="1245172"/>
                  </a:cubicBezTo>
                  <a:lnTo>
                    <a:pt x="0" y="13835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978" tIns="132978" rIns="132978" bIns="13297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Telefon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Mail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Brev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1177</a:t>
              </a:r>
              <a:endParaRPr lang="sv-SE" sz="1300" kern="1200" dirty="0"/>
            </a:p>
          </p:txBody>
        </p:sp>
        <p:sp>
          <p:nvSpPr>
            <p:cNvPr id="11" name="Frihandsfigur 10"/>
            <p:cNvSpPr/>
            <p:nvPr/>
          </p:nvSpPr>
          <p:spPr>
            <a:xfrm rot="6175">
              <a:off x="2590868" y="2703302"/>
              <a:ext cx="556555" cy="431153"/>
            </a:xfrm>
            <a:custGeom>
              <a:avLst/>
              <a:gdLst>
                <a:gd name="connsiteX0" fmla="*/ 0 w 556555"/>
                <a:gd name="connsiteY0" fmla="*/ 86231 h 431153"/>
                <a:gd name="connsiteX1" fmla="*/ 340979 w 556555"/>
                <a:gd name="connsiteY1" fmla="*/ 86231 h 431153"/>
                <a:gd name="connsiteX2" fmla="*/ 340979 w 556555"/>
                <a:gd name="connsiteY2" fmla="*/ 0 h 431153"/>
                <a:gd name="connsiteX3" fmla="*/ 556555 w 556555"/>
                <a:gd name="connsiteY3" fmla="*/ 215577 h 431153"/>
                <a:gd name="connsiteX4" fmla="*/ 340979 w 556555"/>
                <a:gd name="connsiteY4" fmla="*/ 431153 h 431153"/>
                <a:gd name="connsiteX5" fmla="*/ 340979 w 556555"/>
                <a:gd name="connsiteY5" fmla="*/ 344922 h 431153"/>
                <a:gd name="connsiteX6" fmla="*/ 0 w 556555"/>
                <a:gd name="connsiteY6" fmla="*/ 344922 h 431153"/>
                <a:gd name="connsiteX7" fmla="*/ 0 w 556555"/>
                <a:gd name="connsiteY7" fmla="*/ 86231 h 43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555" h="431153">
                  <a:moveTo>
                    <a:pt x="0" y="86231"/>
                  </a:moveTo>
                  <a:lnTo>
                    <a:pt x="340979" y="86231"/>
                  </a:lnTo>
                  <a:lnTo>
                    <a:pt x="340979" y="0"/>
                  </a:lnTo>
                  <a:lnTo>
                    <a:pt x="556555" y="215577"/>
                  </a:lnTo>
                  <a:lnTo>
                    <a:pt x="340979" y="431153"/>
                  </a:lnTo>
                  <a:lnTo>
                    <a:pt x="340979" y="344922"/>
                  </a:lnTo>
                  <a:lnTo>
                    <a:pt x="0" y="344922"/>
                  </a:lnTo>
                  <a:lnTo>
                    <a:pt x="0" y="8623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6231" rIns="129346" bIns="8623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kern="1200"/>
            </a:p>
          </p:txBody>
        </p:sp>
        <p:sp>
          <p:nvSpPr>
            <p:cNvPr id="12" name="Frihandsfigur 11"/>
            <p:cNvSpPr/>
            <p:nvPr/>
          </p:nvSpPr>
          <p:spPr>
            <a:xfrm>
              <a:off x="3378446" y="2597357"/>
              <a:ext cx="1731741" cy="971974"/>
            </a:xfrm>
            <a:custGeom>
              <a:avLst/>
              <a:gdLst>
                <a:gd name="connsiteX0" fmla="*/ 0 w 1731741"/>
                <a:gd name="connsiteY0" fmla="*/ 97197 h 971974"/>
                <a:gd name="connsiteX1" fmla="*/ 97197 w 1731741"/>
                <a:gd name="connsiteY1" fmla="*/ 0 h 971974"/>
                <a:gd name="connsiteX2" fmla="*/ 1634544 w 1731741"/>
                <a:gd name="connsiteY2" fmla="*/ 0 h 971974"/>
                <a:gd name="connsiteX3" fmla="*/ 1731741 w 1731741"/>
                <a:gd name="connsiteY3" fmla="*/ 97197 h 971974"/>
                <a:gd name="connsiteX4" fmla="*/ 1731741 w 1731741"/>
                <a:gd name="connsiteY4" fmla="*/ 874777 h 971974"/>
                <a:gd name="connsiteX5" fmla="*/ 1634544 w 1731741"/>
                <a:gd name="connsiteY5" fmla="*/ 971974 h 971974"/>
                <a:gd name="connsiteX6" fmla="*/ 97197 w 1731741"/>
                <a:gd name="connsiteY6" fmla="*/ 971974 h 971974"/>
                <a:gd name="connsiteX7" fmla="*/ 0 w 1731741"/>
                <a:gd name="connsiteY7" fmla="*/ 874777 h 971974"/>
                <a:gd name="connsiteX8" fmla="*/ 0 w 1731741"/>
                <a:gd name="connsiteY8" fmla="*/ 97197 h 9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971974">
                  <a:moveTo>
                    <a:pt x="0" y="97197"/>
                  </a:moveTo>
                  <a:cubicBezTo>
                    <a:pt x="0" y="43517"/>
                    <a:pt x="43517" y="0"/>
                    <a:pt x="97197" y="0"/>
                  </a:cubicBezTo>
                  <a:lnTo>
                    <a:pt x="1634544" y="0"/>
                  </a:lnTo>
                  <a:cubicBezTo>
                    <a:pt x="1688224" y="0"/>
                    <a:pt x="1731741" y="43517"/>
                    <a:pt x="1731741" y="97197"/>
                  </a:cubicBezTo>
                  <a:lnTo>
                    <a:pt x="1731741" y="874777"/>
                  </a:lnTo>
                  <a:cubicBezTo>
                    <a:pt x="1731741" y="928457"/>
                    <a:pt x="1688224" y="971974"/>
                    <a:pt x="1634544" y="971974"/>
                  </a:cubicBezTo>
                  <a:lnTo>
                    <a:pt x="97197" y="971974"/>
                  </a:lnTo>
                  <a:cubicBezTo>
                    <a:pt x="43517" y="971974"/>
                    <a:pt x="0" y="928457"/>
                    <a:pt x="0" y="874777"/>
                  </a:cubicBezTo>
                  <a:lnTo>
                    <a:pt x="0" y="97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377331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 smtClean="0"/>
                <a:t>Registrering i Synergi</a:t>
              </a:r>
              <a:endParaRPr lang="sv-SE" sz="1400" kern="1200" dirty="0"/>
            </a:p>
          </p:txBody>
        </p:sp>
        <p:sp>
          <p:nvSpPr>
            <p:cNvPr id="14" name="Frihandsfigur 13"/>
            <p:cNvSpPr/>
            <p:nvPr/>
          </p:nvSpPr>
          <p:spPr>
            <a:xfrm>
              <a:off x="3771913" y="3455338"/>
              <a:ext cx="1731741" cy="1147657"/>
            </a:xfrm>
            <a:custGeom>
              <a:avLst/>
              <a:gdLst>
                <a:gd name="connsiteX0" fmla="*/ 0 w 1731741"/>
                <a:gd name="connsiteY0" fmla="*/ 138353 h 1383525"/>
                <a:gd name="connsiteX1" fmla="*/ 138353 w 1731741"/>
                <a:gd name="connsiteY1" fmla="*/ 0 h 1383525"/>
                <a:gd name="connsiteX2" fmla="*/ 1593389 w 1731741"/>
                <a:gd name="connsiteY2" fmla="*/ 0 h 1383525"/>
                <a:gd name="connsiteX3" fmla="*/ 1731742 w 1731741"/>
                <a:gd name="connsiteY3" fmla="*/ 138353 h 1383525"/>
                <a:gd name="connsiteX4" fmla="*/ 1731741 w 1731741"/>
                <a:gd name="connsiteY4" fmla="*/ 1245173 h 1383525"/>
                <a:gd name="connsiteX5" fmla="*/ 1593388 w 1731741"/>
                <a:gd name="connsiteY5" fmla="*/ 1383526 h 1383525"/>
                <a:gd name="connsiteX6" fmla="*/ 138353 w 1731741"/>
                <a:gd name="connsiteY6" fmla="*/ 1383525 h 1383525"/>
                <a:gd name="connsiteX7" fmla="*/ 0 w 1731741"/>
                <a:gd name="connsiteY7" fmla="*/ 1245172 h 1383525"/>
                <a:gd name="connsiteX8" fmla="*/ 0 w 1731741"/>
                <a:gd name="connsiteY8" fmla="*/ 138353 h 13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1383525">
                  <a:moveTo>
                    <a:pt x="0" y="138353"/>
                  </a:moveTo>
                  <a:cubicBezTo>
                    <a:pt x="0" y="61943"/>
                    <a:pt x="61943" y="0"/>
                    <a:pt x="138353" y="0"/>
                  </a:cubicBezTo>
                  <a:lnTo>
                    <a:pt x="1593389" y="0"/>
                  </a:lnTo>
                  <a:cubicBezTo>
                    <a:pt x="1669799" y="0"/>
                    <a:pt x="1731742" y="61943"/>
                    <a:pt x="1731742" y="138353"/>
                  </a:cubicBezTo>
                  <a:cubicBezTo>
                    <a:pt x="1731742" y="507293"/>
                    <a:pt x="1731741" y="876233"/>
                    <a:pt x="1731741" y="1245173"/>
                  </a:cubicBezTo>
                  <a:cubicBezTo>
                    <a:pt x="1731741" y="1321583"/>
                    <a:pt x="1669798" y="1383526"/>
                    <a:pt x="1593388" y="1383526"/>
                  </a:cubicBezTo>
                  <a:lnTo>
                    <a:pt x="138353" y="1383525"/>
                  </a:lnTo>
                  <a:cubicBezTo>
                    <a:pt x="61943" y="1383525"/>
                    <a:pt x="0" y="1321582"/>
                    <a:pt x="0" y="1245172"/>
                  </a:cubicBezTo>
                  <a:lnTo>
                    <a:pt x="0" y="13835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978" tIns="132978" rIns="132978" bIns="13297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Registreras på respektive vårdenhet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Kategorisering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Fokusområden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Åtgärd till vården</a:t>
              </a:r>
              <a:endParaRPr lang="sv-SE" sz="1300" kern="1200" dirty="0"/>
            </a:p>
          </p:txBody>
        </p:sp>
        <p:sp>
          <p:nvSpPr>
            <p:cNvPr id="15" name="Frihandsfigur 14"/>
            <p:cNvSpPr/>
            <p:nvPr/>
          </p:nvSpPr>
          <p:spPr>
            <a:xfrm rot="21593825">
              <a:off x="5372713" y="2703245"/>
              <a:ext cx="556555" cy="431153"/>
            </a:xfrm>
            <a:custGeom>
              <a:avLst/>
              <a:gdLst>
                <a:gd name="connsiteX0" fmla="*/ 0 w 556555"/>
                <a:gd name="connsiteY0" fmla="*/ 86231 h 431153"/>
                <a:gd name="connsiteX1" fmla="*/ 340979 w 556555"/>
                <a:gd name="connsiteY1" fmla="*/ 86231 h 431153"/>
                <a:gd name="connsiteX2" fmla="*/ 340979 w 556555"/>
                <a:gd name="connsiteY2" fmla="*/ 0 h 431153"/>
                <a:gd name="connsiteX3" fmla="*/ 556555 w 556555"/>
                <a:gd name="connsiteY3" fmla="*/ 215577 h 431153"/>
                <a:gd name="connsiteX4" fmla="*/ 340979 w 556555"/>
                <a:gd name="connsiteY4" fmla="*/ 431153 h 431153"/>
                <a:gd name="connsiteX5" fmla="*/ 340979 w 556555"/>
                <a:gd name="connsiteY5" fmla="*/ 344922 h 431153"/>
                <a:gd name="connsiteX6" fmla="*/ 0 w 556555"/>
                <a:gd name="connsiteY6" fmla="*/ 344922 h 431153"/>
                <a:gd name="connsiteX7" fmla="*/ 0 w 556555"/>
                <a:gd name="connsiteY7" fmla="*/ 86231 h 43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555" h="431153">
                  <a:moveTo>
                    <a:pt x="0" y="86231"/>
                  </a:moveTo>
                  <a:lnTo>
                    <a:pt x="340979" y="86231"/>
                  </a:lnTo>
                  <a:lnTo>
                    <a:pt x="340979" y="0"/>
                  </a:lnTo>
                  <a:lnTo>
                    <a:pt x="556555" y="215577"/>
                  </a:lnTo>
                  <a:lnTo>
                    <a:pt x="340979" y="431153"/>
                  </a:lnTo>
                  <a:lnTo>
                    <a:pt x="340979" y="344922"/>
                  </a:lnTo>
                  <a:lnTo>
                    <a:pt x="0" y="344922"/>
                  </a:lnTo>
                  <a:lnTo>
                    <a:pt x="0" y="8623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6230" rIns="129346" bIns="86231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kern="1200"/>
            </a:p>
          </p:txBody>
        </p:sp>
        <p:sp>
          <p:nvSpPr>
            <p:cNvPr id="16" name="Frihandsfigur 15"/>
            <p:cNvSpPr/>
            <p:nvPr/>
          </p:nvSpPr>
          <p:spPr>
            <a:xfrm>
              <a:off x="6160291" y="2612347"/>
              <a:ext cx="1731741" cy="912017"/>
            </a:xfrm>
            <a:custGeom>
              <a:avLst/>
              <a:gdLst>
                <a:gd name="connsiteX0" fmla="*/ 0 w 1731741"/>
                <a:gd name="connsiteY0" fmla="*/ 91202 h 912017"/>
                <a:gd name="connsiteX1" fmla="*/ 91202 w 1731741"/>
                <a:gd name="connsiteY1" fmla="*/ 0 h 912017"/>
                <a:gd name="connsiteX2" fmla="*/ 1640539 w 1731741"/>
                <a:gd name="connsiteY2" fmla="*/ 0 h 912017"/>
                <a:gd name="connsiteX3" fmla="*/ 1731741 w 1731741"/>
                <a:gd name="connsiteY3" fmla="*/ 91202 h 912017"/>
                <a:gd name="connsiteX4" fmla="*/ 1731741 w 1731741"/>
                <a:gd name="connsiteY4" fmla="*/ 820815 h 912017"/>
                <a:gd name="connsiteX5" fmla="*/ 1640539 w 1731741"/>
                <a:gd name="connsiteY5" fmla="*/ 912017 h 912017"/>
                <a:gd name="connsiteX6" fmla="*/ 91202 w 1731741"/>
                <a:gd name="connsiteY6" fmla="*/ 912017 h 912017"/>
                <a:gd name="connsiteX7" fmla="*/ 0 w 1731741"/>
                <a:gd name="connsiteY7" fmla="*/ 820815 h 912017"/>
                <a:gd name="connsiteX8" fmla="*/ 0 w 1731741"/>
                <a:gd name="connsiteY8" fmla="*/ 91202 h 91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912017">
                  <a:moveTo>
                    <a:pt x="0" y="91202"/>
                  </a:moveTo>
                  <a:cubicBezTo>
                    <a:pt x="0" y="40833"/>
                    <a:pt x="40833" y="0"/>
                    <a:pt x="91202" y="0"/>
                  </a:cubicBezTo>
                  <a:lnTo>
                    <a:pt x="1640539" y="0"/>
                  </a:lnTo>
                  <a:cubicBezTo>
                    <a:pt x="1690908" y="0"/>
                    <a:pt x="1731741" y="40833"/>
                    <a:pt x="1731741" y="91202"/>
                  </a:cubicBezTo>
                  <a:lnTo>
                    <a:pt x="1731741" y="820815"/>
                  </a:lnTo>
                  <a:cubicBezTo>
                    <a:pt x="1731741" y="871184"/>
                    <a:pt x="1690908" y="912017"/>
                    <a:pt x="1640539" y="912017"/>
                  </a:cubicBezTo>
                  <a:lnTo>
                    <a:pt x="91202" y="912017"/>
                  </a:lnTo>
                  <a:cubicBezTo>
                    <a:pt x="40833" y="912017"/>
                    <a:pt x="0" y="871184"/>
                    <a:pt x="0" y="820815"/>
                  </a:cubicBezTo>
                  <a:lnTo>
                    <a:pt x="0" y="912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357346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 smtClean="0"/>
                <a:t>Ärendet skickas till vården med begäran om svar</a:t>
              </a:r>
              <a:endParaRPr lang="sv-SE" sz="1400" kern="1200" dirty="0"/>
            </a:p>
          </p:txBody>
        </p:sp>
        <p:sp>
          <p:nvSpPr>
            <p:cNvPr id="17" name="Frihandsfigur 16"/>
            <p:cNvSpPr/>
            <p:nvPr/>
          </p:nvSpPr>
          <p:spPr>
            <a:xfrm>
              <a:off x="6529116" y="3424106"/>
              <a:ext cx="1731741" cy="1178889"/>
            </a:xfrm>
            <a:custGeom>
              <a:avLst/>
              <a:gdLst>
                <a:gd name="connsiteX0" fmla="*/ 0 w 1731741"/>
                <a:gd name="connsiteY0" fmla="*/ 138353 h 1383525"/>
                <a:gd name="connsiteX1" fmla="*/ 138353 w 1731741"/>
                <a:gd name="connsiteY1" fmla="*/ 0 h 1383525"/>
                <a:gd name="connsiteX2" fmla="*/ 1593389 w 1731741"/>
                <a:gd name="connsiteY2" fmla="*/ 0 h 1383525"/>
                <a:gd name="connsiteX3" fmla="*/ 1731742 w 1731741"/>
                <a:gd name="connsiteY3" fmla="*/ 138353 h 1383525"/>
                <a:gd name="connsiteX4" fmla="*/ 1731741 w 1731741"/>
                <a:gd name="connsiteY4" fmla="*/ 1245173 h 1383525"/>
                <a:gd name="connsiteX5" fmla="*/ 1593388 w 1731741"/>
                <a:gd name="connsiteY5" fmla="*/ 1383526 h 1383525"/>
                <a:gd name="connsiteX6" fmla="*/ 138353 w 1731741"/>
                <a:gd name="connsiteY6" fmla="*/ 1383525 h 1383525"/>
                <a:gd name="connsiteX7" fmla="*/ 0 w 1731741"/>
                <a:gd name="connsiteY7" fmla="*/ 1245172 h 1383525"/>
                <a:gd name="connsiteX8" fmla="*/ 0 w 1731741"/>
                <a:gd name="connsiteY8" fmla="*/ 138353 h 13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1383525">
                  <a:moveTo>
                    <a:pt x="0" y="138353"/>
                  </a:moveTo>
                  <a:cubicBezTo>
                    <a:pt x="0" y="61943"/>
                    <a:pt x="61943" y="0"/>
                    <a:pt x="138353" y="0"/>
                  </a:cubicBezTo>
                  <a:lnTo>
                    <a:pt x="1593389" y="0"/>
                  </a:lnTo>
                  <a:cubicBezTo>
                    <a:pt x="1669799" y="0"/>
                    <a:pt x="1731742" y="61943"/>
                    <a:pt x="1731742" y="138353"/>
                  </a:cubicBezTo>
                  <a:cubicBezTo>
                    <a:pt x="1731742" y="507293"/>
                    <a:pt x="1731741" y="876233"/>
                    <a:pt x="1731741" y="1245173"/>
                  </a:cubicBezTo>
                  <a:cubicBezTo>
                    <a:pt x="1731741" y="1321583"/>
                    <a:pt x="1669798" y="1383526"/>
                    <a:pt x="1593388" y="1383526"/>
                  </a:cubicBezTo>
                  <a:lnTo>
                    <a:pt x="138353" y="1383525"/>
                  </a:lnTo>
                  <a:cubicBezTo>
                    <a:pt x="61943" y="1383525"/>
                    <a:pt x="0" y="1321582"/>
                    <a:pt x="0" y="1245172"/>
                  </a:cubicBezTo>
                  <a:lnTo>
                    <a:pt x="0" y="13835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978" tIns="132978" rIns="132978" bIns="13297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Skriftlig återkoppling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Telefonkontakt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Möte i vården</a:t>
              </a:r>
              <a:endParaRPr lang="sv-SE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Önskar ingen återkoppling</a:t>
              </a:r>
              <a:endParaRPr lang="sv-SE" sz="1300" kern="1200" dirty="0"/>
            </a:p>
          </p:txBody>
        </p:sp>
        <p:sp>
          <p:nvSpPr>
            <p:cNvPr id="18" name="Frihandsfigur 17"/>
            <p:cNvSpPr/>
            <p:nvPr/>
          </p:nvSpPr>
          <p:spPr>
            <a:xfrm rot="3087">
              <a:off x="8154558" y="2702039"/>
              <a:ext cx="556554" cy="431153"/>
            </a:xfrm>
            <a:custGeom>
              <a:avLst/>
              <a:gdLst>
                <a:gd name="connsiteX0" fmla="*/ 0 w 556554"/>
                <a:gd name="connsiteY0" fmla="*/ 86231 h 431153"/>
                <a:gd name="connsiteX1" fmla="*/ 340978 w 556554"/>
                <a:gd name="connsiteY1" fmla="*/ 86231 h 431153"/>
                <a:gd name="connsiteX2" fmla="*/ 340978 w 556554"/>
                <a:gd name="connsiteY2" fmla="*/ 0 h 431153"/>
                <a:gd name="connsiteX3" fmla="*/ 556554 w 556554"/>
                <a:gd name="connsiteY3" fmla="*/ 215577 h 431153"/>
                <a:gd name="connsiteX4" fmla="*/ 340978 w 556554"/>
                <a:gd name="connsiteY4" fmla="*/ 431153 h 431153"/>
                <a:gd name="connsiteX5" fmla="*/ 340978 w 556554"/>
                <a:gd name="connsiteY5" fmla="*/ 344922 h 431153"/>
                <a:gd name="connsiteX6" fmla="*/ 0 w 556554"/>
                <a:gd name="connsiteY6" fmla="*/ 344922 h 431153"/>
                <a:gd name="connsiteX7" fmla="*/ 0 w 556554"/>
                <a:gd name="connsiteY7" fmla="*/ 86231 h 43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554" h="431153">
                  <a:moveTo>
                    <a:pt x="0" y="86231"/>
                  </a:moveTo>
                  <a:lnTo>
                    <a:pt x="340978" y="86231"/>
                  </a:lnTo>
                  <a:lnTo>
                    <a:pt x="340978" y="0"/>
                  </a:lnTo>
                  <a:lnTo>
                    <a:pt x="556554" y="215577"/>
                  </a:lnTo>
                  <a:lnTo>
                    <a:pt x="340978" y="431153"/>
                  </a:lnTo>
                  <a:lnTo>
                    <a:pt x="340978" y="344922"/>
                  </a:lnTo>
                  <a:lnTo>
                    <a:pt x="0" y="344922"/>
                  </a:lnTo>
                  <a:lnTo>
                    <a:pt x="0" y="8623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6231" rIns="129346" bIns="8623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v-SE" sz="1000" kern="1200"/>
            </a:p>
          </p:txBody>
        </p:sp>
        <p:sp>
          <p:nvSpPr>
            <p:cNvPr id="19" name="Frihandsfigur 18"/>
            <p:cNvSpPr/>
            <p:nvPr/>
          </p:nvSpPr>
          <p:spPr>
            <a:xfrm>
              <a:off x="8942136" y="2604852"/>
              <a:ext cx="1731741" cy="941995"/>
            </a:xfrm>
            <a:custGeom>
              <a:avLst/>
              <a:gdLst>
                <a:gd name="connsiteX0" fmla="*/ 0 w 1731741"/>
                <a:gd name="connsiteY0" fmla="*/ 94200 h 941995"/>
                <a:gd name="connsiteX1" fmla="*/ 94200 w 1731741"/>
                <a:gd name="connsiteY1" fmla="*/ 0 h 941995"/>
                <a:gd name="connsiteX2" fmla="*/ 1637542 w 1731741"/>
                <a:gd name="connsiteY2" fmla="*/ 0 h 941995"/>
                <a:gd name="connsiteX3" fmla="*/ 1731742 w 1731741"/>
                <a:gd name="connsiteY3" fmla="*/ 94200 h 941995"/>
                <a:gd name="connsiteX4" fmla="*/ 1731741 w 1731741"/>
                <a:gd name="connsiteY4" fmla="*/ 847796 h 941995"/>
                <a:gd name="connsiteX5" fmla="*/ 1637541 w 1731741"/>
                <a:gd name="connsiteY5" fmla="*/ 941996 h 941995"/>
                <a:gd name="connsiteX6" fmla="*/ 94200 w 1731741"/>
                <a:gd name="connsiteY6" fmla="*/ 941995 h 941995"/>
                <a:gd name="connsiteX7" fmla="*/ 0 w 1731741"/>
                <a:gd name="connsiteY7" fmla="*/ 847795 h 941995"/>
                <a:gd name="connsiteX8" fmla="*/ 0 w 1731741"/>
                <a:gd name="connsiteY8" fmla="*/ 94200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941995">
                  <a:moveTo>
                    <a:pt x="0" y="94200"/>
                  </a:moveTo>
                  <a:cubicBezTo>
                    <a:pt x="0" y="42175"/>
                    <a:pt x="42175" y="0"/>
                    <a:pt x="94200" y="0"/>
                  </a:cubicBezTo>
                  <a:lnTo>
                    <a:pt x="1637542" y="0"/>
                  </a:lnTo>
                  <a:cubicBezTo>
                    <a:pt x="1689567" y="0"/>
                    <a:pt x="1731742" y="42175"/>
                    <a:pt x="1731742" y="94200"/>
                  </a:cubicBezTo>
                  <a:cubicBezTo>
                    <a:pt x="1731742" y="345399"/>
                    <a:pt x="1731741" y="596597"/>
                    <a:pt x="1731741" y="847796"/>
                  </a:cubicBezTo>
                  <a:cubicBezTo>
                    <a:pt x="1731741" y="899821"/>
                    <a:pt x="1689566" y="941996"/>
                    <a:pt x="1637541" y="941996"/>
                  </a:cubicBezTo>
                  <a:lnTo>
                    <a:pt x="94200" y="941995"/>
                  </a:lnTo>
                  <a:cubicBezTo>
                    <a:pt x="42175" y="941995"/>
                    <a:pt x="0" y="899820"/>
                    <a:pt x="0" y="847795"/>
                  </a:cubicBezTo>
                  <a:lnTo>
                    <a:pt x="0" y="942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367338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 smtClean="0"/>
                <a:t>Svar till patient Möjlighet för återkoppling   </a:t>
              </a:r>
              <a:endParaRPr lang="sv-SE" sz="1400" kern="1200" dirty="0"/>
            </a:p>
          </p:txBody>
        </p:sp>
        <p:sp>
          <p:nvSpPr>
            <p:cNvPr id="20" name="Frihandsfigur 19"/>
            <p:cNvSpPr/>
            <p:nvPr/>
          </p:nvSpPr>
          <p:spPr>
            <a:xfrm>
              <a:off x="9172210" y="3444689"/>
              <a:ext cx="1680172" cy="1158306"/>
            </a:xfrm>
            <a:custGeom>
              <a:avLst/>
              <a:gdLst>
                <a:gd name="connsiteX0" fmla="*/ 0 w 1731741"/>
                <a:gd name="connsiteY0" fmla="*/ 138353 h 1383525"/>
                <a:gd name="connsiteX1" fmla="*/ 138353 w 1731741"/>
                <a:gd name="connsiteY1" fmla="*/ 0 h 1383525"/>
                <a:gd name="connsiteX2" fmla="*/ 1593389 w 1731741"/>
                <a:gd name="connsiteY2" fmla="*/ 0 h 1383525"/>
                <a:gd name="connsiteX3" fmla="*/ 1731742 w 1731741"/>
                <a:gd name="connsiteY3" fmla="*/ 138353 h 1383525"/>
                <a:gd name="connsiteX4" fmla="*/ 1731741 w 1731741"/>
                <a:gd name="connsiteY4" fmla="*/ 1245173 h 1383525"/>
                <a:gd name="connsiteX5" fmla="*/ 1593388 w 1731741"/>
                <a:gd name="connsiteY5" fmla="*/ 1383526 h 1383525"/>
                <a:gd name="connsiteX6" fmla="*/ 138353 w 1731741"/>
                <a:gd name="connsiteY6" fmla="*/ 1383525 h 1383525"/>
                <a:gd name="connsiteX7" fmla="*/ 0 w 1731741"/>
                <a:gd name="connsiteY7" fmla="*/ 1245172 h 1383525"/>
                <a:gd name="connsiteX8" fmla="*/ 0 w 1731741"/>
                <a:gd name="connsiteY8" fmla="*/ 138353 h 138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741" h="1383525">
                  <a:moveTo>
                    <a:pt x="0" y="138353"/>
                  </a:moveTo>
                  <a:cubicBezTo>
                    <a:pt x="0" y="61943"/>
                    <a:pt x="61943" y="0"/>
                    <a:pt x="138353" y="0"/>
                  </a:cubicBezTo>
                  <a:lnTo>
                    <a:pt x="1593389" y="0"/>
                  </a:lnTo>
                  <a:cubicBezTo>
                    <a:pt x="1669799" y="0"/>
                    <a:pt x="1731742" y="61943"/>
                    <a:pt x="1731742" y="138353"/>
                  </a:cubicBezTo>
                  <a:cubicBezTo>
                    <a:pt x="1731742" y="507293"/>
                    <a:pt x="1731741" y="876233"/>
                    <a:pt x="1731741" y="1245173"/>
                  </a:cubicBezTo>
                  <a:cubicBezTo>
                    <a:pt x="1731741" y="1321583"/>
                    <a:pt x="1669798" y="1383526"/>
                    <a:pt x="1593388" y="1383526"/>
                  </a:cubicBezTo>
                  <a:lnTo>
                    <a:pt x="138353" y="1383525"/>
                  </a:lnTo>
                  <a:cubicBezTo>
                    <a:pt x="61943" y="1383525"/>
                    <a:pt x="0" y="1321582"/>
                    <a:pt x="0" y="1245172"/>
                  </a:cubicBezTo>
                  <a:lnTo>
                    <a:pt x="0" y="13835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978" tIns="132978" rIns="132978" bIns="13297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sv-SE" sz="1300" kern="1200" dirty="0" smtClean="0"/>
                <a:t>Kompletterande frågor/synpunkter</a:t>
              </a:r>
              <a:endParaRPr lang="sv-SE" sz="1300" kern="1200" dirty="0"/>
            </a:p>
          </p:txBody>
        </p:sp>
      </p:grpSp>
      <p:sp>
        <p:nvSpPr>
          <p:cNvPr id="5" name="Flödesschema: Summeringspunkt 4"/>
          <p:cNvSpPr/>
          <p:nvPr/>
        </p:nvSpPr>
        <p:spPr>
          <a:xfrm>
            <a:off x="10739654" y="2553453"/>
            <a:ext cx="1452346" cy="135731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Ärendet avslutas</a:t>
            </a:r>
            <a:endParaRPr lang="sv-SE" sz="1400" dirty="0"/>
          </a:p>
        </p:txBody>
      </p:sp>
      <p:cxnSp>
        <p:nvCxnSpPr>
          <p:cNvPr id="7" name="Rak pilkoppling 6"/>
          <p:cNvCxnSpPr/>
          <p:nvPr/>
        </p:nvCxnSpPr>
        <p:spPr>
          <a:xfrm>
            <a:off x="5377032" y="2192278"/>
            <a:ext cx="3033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5906675" y="1742973"/>
            <a:ext cx="224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Svarstid 4 veckor, 2 veckor </a:t>
            </a:r>
          </a:p>
          <a:p>
            <a:r>
              <a:rPr lang="sv-SE" sz="1200" b="1" dirty="0" smtClean="0"/>
              <a:t>för barn/ungdom &lt; 19 år </a:t>
            </a:r>
            <a:endParaRPr lang="sv-SE" sz="1200" b="1" dirty="0"/>
          </a:p>
        </p:txBody>
      </p:sp>
      <p:cxnSp>
        <p:nvCxnSpPr>
          <p:cNvPr id="10" name="Rak pilkoppling 9"/>
          <p:cNvCxnSpPr/>
          <p:nvPr/>
        </p:nvCxnSpPr>
        <p:spPr>
          <a:xfrm flipV="1">
            <a:off x="8689768" y="2193960"/>
            <a:ext cx="2340182" cy="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8858934" y="1689090"/>
            <a:ext cx="199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2 veckor för patient att återkoppla på svar</a:t>
            </a:r>
            <a:endParaRPr lang="sv-SE" sz="1200" b="1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7383294" y="2293479"/>
            <a:ext cx="1789889" cy="28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Påminnelseprocess</a:t>
            </a:r>
            <a:endParaRPr lang="sv-SE" sz="1400" dirty="0"/>
          </a:p>
        </p:txBody>
      </p:sp>
      <p:sp>
        <p:nvSpPr>
          <p:cNvPr id="22" name="textruta 21"/>
          <p:cNvSpPr txBox="1"/>
          <p:nvPr/>
        </p:nvSpPr>
        <p:spPr>
          <a:xfrm>
            <a:off x="2240644" y="5290803"/>
            <a:ext cx="159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Vid misstänkt </a:t>
            </a:r>
            <a:r>
              <a:rPr lang="sv-SE" sz="1000" dirty="0" err="1" smtClean="0"/>
              <a:t>vårdskada</a:t>
            </a:r>
            <a:r>
              <a:rPr lang="sv-SE" sz="1000" dirty="0" smtClean="0"/>
              <a:t> skickas ärendet till Patientsäkerhet/Vårdval </a:t>
            </a:r>
          </a:p>
          <a:p>
            <a:r>
              <a:rPr lang="sv-SE" sz="1000" dirty="0" smtClean="0"/>
              <a:t>för kännedom</a:t>
            </a:r>
            <a:endParaRPr lang="sv-SE" sz="1000" dirty="0"/>
          </a:p>
        </p:txBody>
      </p:sp>
      <p:sp>
        <p:nvSpPr>
          <p:cNvPr id="25" name="Explosion 1 24"/>
          <p:cNvSpPr/>
          <p:nvPr/>
        </p:nvSpPr>
        <p:spPr>
          <a:xfrm>
            <a:off x="1344435" y="4748270"/>
            <a:ext cx="3148013" cy="189490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</a:t>
            </a:r>
            <a:endParaRPr lang="sv-SE" dirty="0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Patientnämnden Dalarna</a:t>
            </a:r>
            <a:endParaRPr lang="sv-SE" dirty="0"/>
          </a:p>
        </p:txBody>
      </p:sp>
      <p:sp>
        <p:nvSpPr>
          <p:cNvPr id="24" name="Platshållare för bildnumm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73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pPr/>
              <a:t>2022-12-12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66635" y="368695"/>
            <a:ext cx="11825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tx2"/>
                </a:solidFill>
              </a:rPr>
              <a:t>Andel </a:t>
            </a:r>
            <a:r>
              <a:rPr lang="sv-SE" sz="3200" b="1" dirty="0" smtClean="0">
                <a:solidFill>
                  <a:schemeClr val="tx2"/>
                </a:solidFill>
              </a:rPr>
              <a:t>patientnämndsärenden </a:t>
            </a:r>
            <a:r>
              <a:rPr lang="sv-SE" sz="3200" b="1" dirty="0">
                <a:solidFill>
                  <a:schemeClr val="tx2"/>
                </a:solidFill>
              </a:rPr>
              <a:t>per </a:t>
            </a:r>
            <a:r>
              <a:rPr lang="sv-SE" sz="3200" b="1" dirty="0" smtClean="0">
                <a:solidFill>
                  <a:schemeClr val="tx2"/>
                </a:solidFill>
              </a:rPr>
              <a:t>huvudproblem 2021</a:t>
            </a:r>
            <a:endParaRPr lang="sv-SE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15" name="Diagram 14"/>
          <p:cNvGraphicFramePr>
            <a:graphicFrameLocks/>
          </p:cNvGraphicFramePr>
          <p:nvPr>
            <p:extLst/>
          </p:nvPr>
        </p:nvGraphicFramePr>
        <p:xfrm>
          <a:off x="77888" y="1215226"/>
          <a:ext cx="11489624" cy="516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p 6"/>
          <p:cNvGrpSpPr/>
          <p:nvPr/>
        </p:nvGrpSpPr>
        <p:grpSpPr>
          <a:xfrm>
            <a:off x="8724208" y="1215226"/>
            <a:ext cx="3259965" cy="2123658"/>
            <a:chOff x="7928495" y="2253867"/>
            <a:chExt cx="3259965" cy="2123658"/>
          </a:xfrm>
        </p:grpSpPr>
        <p:sp>
          <p:nvSpPr>
            <p:cNvPr id="8" name="Rektangel med rundade hörn 7"/>
            <p:cNvSpPr/>
            <p:nvPr/>
          </p:nvSpPr>
          <p:spPr>
            <a:xfrm>
              <a:off x="7988523" y="2253867"/>
              <a:ext cx="3199937" cy="193899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8242540" y="2253867"/>
              <a:ext cx="28596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200" b="1" dirty="0" smtClean="0"/>
            </a:p>
            <a:p>
              <a:r>
                <a:rPr lang="sv-SE" sz="1200" b="1" dirty="0" smtClean="0"/>
                <a:t>Vad är en händelsekategori?</a:t>
              </a:r>
            </a:p>
            <a:p>
              <a:r>
                <a:rPr lang="sv-SE" sz="1200" dirty="0" smtClean="0"/>
                <a:t>För varje ärende registreras en kategori, detta påvisar vad ett ärende handlar om. </a:t>
              </a:r>
            </a:p>
            <a:p>
              <a:endParaRPr lang="sv-SE" sz="1200" dirty="0" smtClean="0"/>
            </a:p>
            <a:p>
              <a:r>
                <a:rPr lang="sv-SE" sz="1200" b="1" dirty="0" smtClean="0"/>
                <a:t>Vad styr kategorierna?</a:t>
              </a:r>
            </a:p>
            <a:p>
              <a:r>
                <a:rPr lang="sv-SE" sz="1200" dirty="0" smtClean="0"/>
                <a:t>Kategorierna är de samma över hela landet och görs på samma sätt utifrån patientnämndernas nationella handbok </a:t>
              </a:r>
              <a:endParaRPr lang="sv-SE" sz="1200" dirty="0"/>
            </a:p>
            <a:p>
              <a:endParaRPr lang="sv-SE" sz="1200" dirty="0"/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7928495" y="2253867"/>
              <a:ext cx="3199937" cy="193899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8182512" y="2253867"/>
              <a:ext cx="28596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200" b="1" dirty="0" smtClean="0"/>
            </a:p>
            <a:p>
              <a:r>
                <a:rPr lang="sv-SE" sz="1200" b="1" dirty="0" smtClean="0"/>
                <a:t>Vad är en huvudkategori?</a:t>
              </a:r>
            </a:p>
            <a:p>
              <a:r>
                <a:rPr lang="sv-SE" sz="1200" dirty="0" smtClean="0"/>
                <a:t>För varje ärende registreras en kategori, detta påvisar vad ett ärende handlar om. </a:t>
              </a:r>
            </a:p>
            <a:p>
              <a:endParaRPr lang="sv-SE" sz="1200" dirty="0" smtClean="0"/>
            </a:p>
            <a:p>
              <a:r>
                <a:rPr lang="sv-SE" sz="1200" b="1" dirty="0" smtClean="0"/>
                <a:t>Vad styr kategorierna?</a:t>
              </a:r>
            </a:p>
            <a:p>
              <a:r>
                <a:rPr lang="sv-SE" sz="1200" dirty="0" smtClean="0"/>
                <a:t>Kategorierna är de samma över hela landet och görs på samma sätt utifrån patientnämndernas nationella handbok </a:t>
              </a:r>
              <a:endParaRPr lang="sv-SE" sz="1200" dirty="0"/>
            </a:p>
            <a:p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97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En </a:t>
            </a:r>
            <a:r>
              <a:rPr lang="sv-SE" dirty="0"/>
              <a:t>patient som har drabbats av en </a:t>
            </a:r>
            <a:r>
              <a:rPr lang="sv-SE" dirty="0" smtClean="0"/>
              <a:t>skada i vården </a:t>
            </a:r>
            <a:r>
              <a:rPr lang="sv-SE" dirty="0"/>
              <a:t>ska snarast informeras </a:t>
            </a:r>
            <a:r>
              <a:rPr lang="sv-SE" dirty="0" smtClean="0"/>
              <a:t>om: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2022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Patientnämnden Dalarna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751698"/>
            <a:ext cx="11370906" cy="4382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500" dirty="0">
                <a:hlinkClick r:id="rId3"/>
              </a:rPr>
              <a:t>Patientlagen</a:t>
            </a:r>
            <a:r>
              <a:rPr lang="sv-SE" sz="2500" dirty="0"/>
              <a:t> 11kap 2§</a:t>
            </a:r>
          </a:p>
          <a:p>
            <a:pPr marL="0" indent="0">
              <a:buNone/>
            </a:pPr>
            <a:endParaRPr lang="sv-SE" sz="2500" dirty="0" smtClean="0"/>
          </a:p>
          <a:p>
            <a:pPr lvl="1"/>
            <a:r>
              <a:rPr lang="sv-SE" sz="2500" dirty="0" smtClean="0"/>
              <a:t>att skada i vården har inträffat</a:t>
            </a:r>
          </a:p>
          <a:p>
            <a:pPr lvl="1"/>
            <a:r>
              <a:rPr lang="sv-SE" sz="2500" dirty="0" smtClean="0"/>
              <a:t>vilka åtgärder vårdgivaren avser att vidta </a:t>
            </a:r>
          </a:p>
          <a:p>
            <a:pPr lvl="1"/>
            <a:r>
              <a:rPr lang="sv-SE" sz="2500" dirty="0" smtClean="0"/>
              <a:t>vårdgivares skyldighet att hantera klagomål och synpunkter</a:t>
            </a:r>
          </a:p>
          <a:p>
            <a:pPr lvl="1"/>
            <a:r>
              <a:rPr lang="sv-SE" sz="2500" dirty="0" smtClean="0"/>
              <a:t>patientnämndernas uppgift</a:t>
            </a:r>
          </a:p>
          <a:p>
            <a:pPr lvl="1"/>
            <a:r>
              <a:rPr lang="sv-SE" sz="2500" dirty="0" smtClean="0"/>
              <a:t>möjligheten att anmäla till IVO </a:t>
            </a:r>
            <a:r>
              <a:rPr lang="sv-SE" sz="2000" dirty="0" smtClean="0"/>
              <a:t>(efter att anmälan är gjord hos patientnämnden)</a:t>
            </a:r>
            <a:endParaRPr lang="sv-SE" sz="2500" dirty="0" smtClean="0"/>
          </a:p>
          <a:p>
            <a:pPr lvl="1"/>
            <a:r>
              <a:rPr lang="sv-SE" sz="2500" dirty="0" smtClean="0"/>
              <a:t>möjlighet att begära ersättning (LÖF, Läkemedelsförsäkring)</a:t>
            </a:r>
          </a:p>
          <a:p>
            <a:pPr lvl="1"/>
            <a:endParaRPr lang="sv-SE" sz="2500" dirty="0"/>
          </a:p>
        </p:txBody>
      </p:sp>
    </p:spTree>
    <p:extLst>
      <p:ext uri="{BB962C8B-B14F-4D97-AF65-F5344CB8AC3E}">
        <p14:creationId xmlns:p14="http://schemas.microsoft.com/office/powerpoint/2010/main" val="27178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299" y="606665"/>
            <a:ext cx="10619402" cy="1210581"/>
          </a:xfrm>
        </p:spPr>
        <p:txBody>
          <a:bodyPr/>
          <a:lstStyle/>
          <a:p>
            <a:r>
              <a:rPr lang="sv-SE" dirty="0" smtClean="0"/>
              <a:t>Patientförsäkring </a:t>
            </a:r>
            <a:r>
              <a:rPr lang="sv-SE" dirty="0" smtClean="0">
                <a:hlinkClick r:id="rId3"/>
              </a:rPr>
              <a:t>LÖF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Patientnämnden Dalarna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786299" y="1588646"/>
            <a:ext cx="10381373" cy="4351337"/>
          </a:xfrm>
        </p:spPr>
        <p:txBody>
          <a:bodyPr>
            <a:normAutofit/>
          </a:bodyPr>
          <a:lstStyle/>
          <a:p>
            <a:r>
              <a:rPr lang="sv-SE" altLang="sv-SE" dirty="0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Landstingens/Regionernas </a:t>
            </a:r>
            <a:r>
              <a:rPr lang="sv-SE" altLang="sv-SE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Ömsesidiga Försäkringsbolag LÖF</a:t>
            </a:r>
          </a:p>
          <a:p>
            <a:r>
              <a:rPr lang="sv-SE" altLang="sv-SE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Ekonomisk ersättning vid patientskada</a:t>
            </a:r>
          </a:p>
          <a:p>
            <a:r>
              <a:rPr lang="sv-SE" altLang="sv-SE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Anmäls inom tio </a:t>
            </a:r>
            <a:r>
              <a:rPr lang="sv-SE" altLang="sv-SE" dirty="0" smtClean="0">
                <a:solidFill>
                  <a:srgbClr val="404040"/>
                </a:solidFill>
                <a:ea typeface="ＭＳ Ｐゴシック" panose="020B0600070205080204" pitchFamily="34" charset="-128"/>
              </a:rPr>
              <a:t>år</a:t>
            </a:r>
          </a:p>
          <a:p>
            <a:pPr marL="0" indent="0">
              <a:buNone/>
            </a:pPr>
            <a:endParaRPr lang="sv-SE" altLang="sv-SE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sv-SE" altLang="sv-SE" sz="4000" b="1" dirty="0">
                <a:solidFill>
                  <a:schemeClr val="tx2"/>
                </a:solidFill>
                <a:ea typeface="ＭＳ Ｐゴシック" panose="020B0600070205080204" pitchFamily="34" charset="-128"/>
                <a:hlinkClick r:id="rId4"/>
              </a:rPr>
              <a:t>Läkemedelsförsäkring</a:t>
            </a:r>
            <a:endParaRPr lang="sv-SE" altLang="sv-SE" sz="4000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r>
              <a:rPr lang="sv-SE" altLang="sv-SE" dirty="0">
                <a:ea typeface="ＭＳ Ｐゴシック" panose="020B0600070205080204" pitchFamily="34" charset="-128"/>
              </a:rPr>
              <a:t>Läkemedel som sålts och lämnats ut i Sverige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Oförutsedd skada eller sjukdom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Ej känd biverkan eller om man reagerat utöver förväntat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1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7"/>
            <a:ext cx="10619402" cy="1008882"/>
          </a:xfrm>
        </p:spPr>
        <p:txBody>
          <a:bodyPr/>
          <a:lstStyle/>
          <a:p>
            <a:r>
              <a:rPr lang="sv-SE" dirty="0" smtClean="0"/>
              <a:t>Övriga uppdrag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2022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Patientnämnden Dalarna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10547" y="1620455"/>
            <a:ext cx="7633858" cy="4556507"/>
          </a:xfrm>
        </p:spPr>
        <p:txBody>
          <a:bodyPr>
            <a:normAutofit/>
          </a:bodyPr>
          <a:lstStyle/>
          <a:p>
            <a:r>
              <a:rPr lang="sv-SE" dirty="0"/>
              <a:t>Vara samverkanspart i det övergripande patientsäkerhetsarbetet i Region </a:t>
            </a:r>
            <a:r>
              <a:rPr lang="sv-SE" dirty="0" smtClean="0"/>
              <a:t>Dalarna</a:t>
            </a:r>
          </a:p>
          <a:p>
            <a:endParaRPr lang="sv-SE" dirty="0"/>
          </a:p>
          <a:p>
            <a:r>
              <a:rPr lang="sv-SE" dirty="0" smtClean="0"/>
              <a:t>Genomföra </a:t>
            </a:r>
            <a:r>
              <a:rPr lang="sv-SE" dirty="0" smtClean="0">
                <a:hlinkClick r:id="rId3"/>
              </a:rPr>
              <a:t>Analyser/Rapporter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Informera </a:t>
            </a:r>
            <a:r>
              <a:rPr lang="sv-SE" dirty="0"/>
              <a:t>om verksamheten till </a:t>
            </a:r>
            <a:r>
              <a:rPr lang="sv-SE" dirty="0" smtClean="0"/>
              <a:t>medborgare, patient-/brukarorganisationer, </a:t>
            </a:r>
            <a:r>
              <a:rPr lang="sv-SE" dirty="0"/>
              <a:t>vårdenheter och </a:t>
            </a:r>
            <a:r>
              <a:rPr lang="sv-SE" dirty="0" smtClean="0"/>
              <a:t>studerande</a:t>
            </a:r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/>
          <a:srcRect l="-1438" t="548" r="1514" b="-795"/>
          <a:stretch/>
        </p:blipFill>
        <p:spPr>
          <a:xfrm rot="21022802">
            <a:off x="8702555" y="3105566"/>
            <a:ext cx="1200944" cy="1626061"/>
          </a:xfrm>
          <a:prstGeom prst="rect">
            <a:avLst/>
          </a:prstGeom>
          <a:solidFill>
            <a:schemeClr val="bg1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3" y="3578498"/>
            <a:ext cx="1286689" cy="19238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8110">
            <a:off x="8288388" y="4655000"/>
            <a:ext cx="1679108" cy="100992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32" y="612366"/>
            <a:ext cx="1797375" cy="25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867</Words>
  <Application>Microsoft Office PowerPoint</Application>
  <PresentationFormat>Bredbild</PresentationFormat>
  <Paragraphs>213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ＭＳ Ｐゴシック</vt:lpstr>
      <vt:lpstr>&amp;quot</vt:lpstr>
      <vt:lpstr>Arial</vt:lpstr>
      <vt:lpstr>Calibri</vt:lpstr>
      <vt:lpstr>Verdana</vt:lpstr>
      <vt:lpstr>VCdag</vt:lpstr>
      <vt:lpstr>Patientnämnden Dalarna</vt:lpstr>
      <vt:lpstr>Patientnämnden</vt:lpstr>
      <vt:lpstr>Patientnämnden Dalarna</vt:lpstr>
      <vt:lpstr>Kontakta patientnämnden</vt:lpstr>
      <vt:lpstr>Flöde ärendehantering Patientnämnden</vt:lpstr>
      <vt:lpstr>PowerPoint-presentation</vt:lpstr>
      <vt:lpstr> En patient som har drabbats av en skada i vården ska snarast informeras om:  </vt:lpstr>
      <vt:lpstr>Patientförsäkring LÖF</vt:lpstr>
      <vt:lpstr>Övriga uppdrag </vt:lpstr>
      <vt:lpstr>PowerPoint-presentation</vt:lpstr>
      <vt:lpstr>Lagstadgad rättighet för tvångsvårdade patienter</vt:lpstr>
      <vt:lpstr>Välkommen att ta kontakt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Stödpersonsverksamhet</dc:title>
  <dc:creator>Forsberg Paula /Patientnämnd /Falun</dc:creator>
  <cp:lastModifiedBy>Rosin Mats Olof Rune /Central förvaltning Hälso- och sjukvårdsenhet /Falun</cp:lastModifiedBy>
  <cp:revision>247</cp:revision>
  <cp:lastPrinted>2022-11-16T07:54:46Z</cp:lastPrinted>
  <dcterms:created xsi:type="dcterms:W3CDTF">2019-09-03T07:21:54Z</dcterms:created>
  <dcterms:modified xsi:type="dcterms:W3CDTF">2022-12-12T14:41:10Z</dcterms:modified>
</cp:coreProperties>
</file>