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2" r:id="rId6"/>
  </p:sldMasterIdLst>
  <p:notesMasterIdLst>
    <p:notesMasterId r:id="rId55"/>
  </p:notesMasterIdLst>
  <p:handoutMasterIdLst>
    <p:handoutMasterId r:id="rId56"/>
  </p:handoutMasterIdLst>
  <p:sldIdLst>
    <p:sldId id="309" r:id="rId7"/>
    <p:sldId id="390" r:id="rId8"/>
    <p:sldId id="325" r:id="rId9"/>
    <p:sldId id="310" r:id="rId10"/>
    <p:sldId id="399" r:id="rId11"/>
    <p:sldId id="387" r:id="rId12"/>
    <p:sldId id="311" r:id="rId13"/>
    <p:sldId id="312" r:id="rId14"/>
    <p:sldId id="314" r:id="rId15"/>
    <p:sldId id="372" r:id="rId16"/>
    <p:sldId id="398" r:id="rId17"/>
    <p:sldId id="373" r:id="rId18"/>
    <p:sldId id="374" r:id="rId19"/>
    <p:sldId id="378" r:id="rId20"/>
    <p:sldId id="379" r:id="rId21"/>
    <p:sldId id="319" r:id="rId22"/>
    <p:sldId id="315" r:id="rId23"/>
    <p:sldId id="394" r:id="rId24"/>
    <p:sldId id="320" r:id="rId25"/>
    <p:sldId id="356" r:id="rId26"/>
    <p:sldId id="357" r:id="rId27"/>
    <p:sldId id="395" r:id="rId28"/>
    <p:sldId id="355" r:id="rId29"/>
    <p:sldId id="316" r:id="rId30"/>
    <p:sldId id="318" r:id="rId31"/>
    <p:sldId id="321" r:id="rId32"/>
    <p:sldId id="329" r:id="rId33"/>
    <p:sldId id="380" r:id="rId34"/>
    <p:sldId id="330" r:id="rId35"/>
    <p:sldId id="366" r:id="rId36"/>
    <p:sldId id="331" r:id="rId37"/>
    <p:sldId id="365" r:id="rId38"/>
    <p:sldId id="332" r:id="rId39"/>
    <p:sldId id="342" r:id="rId40"/>
    <p:sldId id="333" r:id="rId41"/>
    <p:sldId id="343" r:id="rId42"/>
    <p:sldId id="334" r:id="rId43"/>
    <p:sldId id="344" r:id="rId44"/>
    <p:sldId id="336" r:id="rId45"/>
    <p:sldId id="347" r:id="rId46"/>
    <p:sldId id="337" r:id="rId47"/>
    <p:sldId id="348" r:id="rId48"/>
    <p:sldId id="338" r:id="rId49"/>
    <p:sldId id="349" r:id="rId50"/>
    <p:sldId id="339" r:id="rId51"/>
    <p:sldId id="350" r:id="rId52"/>
    <p:sldId id="340" r:id="rId53"/>
    <p:sldId id="351" r:id="rId54"/>
  </p:sldIdLst>
  <p:sldSz cx="12192000" cy="6858000"/>
  <p:notesSz cx="6858000" cy="9144000"/>
  <p:custDataLst>
    <p:tags r:id="rId57"/>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C1026F7-0088-4477-B73C-1312E64D82C6}">
          <p14:sldIdLst>
            <p14:sldId id="309"/>
            <p14:sldId id="390"/>
            <p14:sldId id="325"/>
            <p14:sldId id="310"/>
            <p14:sldId id="399"/>
            <p14:sldId id="387"/>
            <p14:sldId id="311"/>
            <p14:sldId id="312"/>
            <p14:sldId id="314"/>
            <p14:sldId id="372"/>
            <p14:sldId id="398"/>
            <p14:sldId id="373"/>
            <p14:sldId id="374"/>
            <p14:sldId id="378"/>
            <p14:sldId id="379"/>
            <p14:sldId id="319"/>
            <p14:sldId id="315"/>
            <p14:sldId id="394"/>
            <p14:sldId id="320"/>
            <p14:sldId id="356"/>
            <p14:sldId id="357"/>
            <p14:sldId id="395"/>
            <p14:sldId id="355"/>
            <p14:sldId id="316"/>
            <p14:sldId id="318"/>
            <p14:sldId id="321"/>
            <p14:sldId id="329"/>
            <p14:sldId id="380"/>
            <p14:sldId id="330"/>
            <p14:sldId id="366"/>
            <p14:sldId id="331"/>
            <p14:sldId id="365"/>
            <p14:sldId id="332"/>
            <p14:sldId id="342"/>
            <p14:sldId id="333"/>
            <p14:sldId id="343"/>
            <p14:sldId id="334"/>
            <p14:sldId id="344"/>
            <p14:sldId id="336"/>
            <p14:sldId id="347"/>
            <p14:sldId id="337"/>
            <p14:sldId id="348"/>
            <p14:sldId id="338"/>
            <p14:sldId id="349"/>
            <p14:sldId id="339"/>
            <p14:sldId id="350"/>
            <p14:sldId id="340"/>
            <p14:sldId id="35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90" autoAdjust="0"/>
    <p:restoredTop sz="96433" autoAdjust="0"/>
  </p:normalViewPr>
  <p:slideViewPr>
    <p:cSldViewPr snapToGrid="0">
      <p:cViewPr varScale="1">
        <p:scale>
          <a:sx n="115" d="100"/>
          <a:sy n="115" d="100"/>
        </p:scale>
        <p:origin x="486"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notesMaster" Target="notesMasters/notesMaster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tags" Target="tags/tag1.xml"/><Relationship Id="rId61"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handoutMaster" Target="handoutMasters/handoutMaster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latin typeface="Arial" panose="020B0604020202020204" pitchFamily="34" charset="0"/>
              <a:cs typeface="Arial" panose="020B0604020202020204" pitchFamily="34" charset="0"/>
            </a:endParaRPr>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278FD9-274F-45DD-8681-13E82509E9F5}" type="datetimeFigureOut">
              <a:rPr lang="sv-SE" smtClean="0">
                <a:latin typeface="Arial" panose="020B0604020202020204" pitchFamily="34" charset="0"/>
                <a:cs typeface="Arial" panose="020B0604020202020204" pitchFamily="34" charset="0"/>
              </a:rPr>
              <a:t>2018-06-20</a:t>
            </a:fld>
            <a:endParaRPr lang="sv-SE" dirty="0">
              <a:latin typeface="Arial" panose="020B0604020202020204" pitchFamily="34" charset="0"/>
              <a:cs typeface="Arial" panose="020B0604020202020204" pitchFamily="34" charset="0"/>
            </a:endParaRPr>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latin typeface="Arial" panose="020B0604020202020204" pitchFamily="34" charset="0"/>
              <a:cs typeface="Arial" panose="020B0604020202020204" pitchFamily="34" charset="0"/>
            </a:endParaRPr>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AD47A8-29E2-4799-924A-9047124D4761}" type="slidenum">
              <a:rPr lang="sv-SE" smtClean="0">
                <a:latin typeface="Arial" panose="020B0604020202020204" pitchFamily="34" charset="0"/>
                <a:cs typeface="Arial" panose="020B0604020202020204" pitchFamily="34" charset="0"/>
              </a:rPr>
              <a:t>‹#›</a:t>
            </a:fld>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04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DDE94DB4-BC2A-49E2-AD0D-3F1E0B6714A7}" type="datetimeFigureOut">
              <a:rPr lang="sv-SE" smtClean="0"/>
              <a:pPr/>
              <a:t>2018-06-20</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0F33D500-1297-4EDE-B9F8-A261B42E5E11}" type="slidenum">
              <a:rPr lang="sv-SE" smtClean="0"/>
              <a:pPr/>
              <a:t>‹#›</a:t>
            </a:fld>
            <a:endParaRPr lang="sv-SE" dirty="0"/>
          </a:p>
        </p:txBody>
      </p:sp>
    </p:spTree>
    <p:extLst>
      <p:ext uri="{BB962C8B-B14F-4D97-AF65-F5344CB8AC3E}">
        <p14:creationId xmlns:p14="http://schemas.microsoft.com/office/powerpoint/2010/main" val="350904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p:txBody>
      </p:sp>
      <p:sp>
        <p:nvSpPr>
          <p:cNvPr id="4" name="Platshållare för bildnummer 3"/>
          <p:cNvSpPr>
            <a:spLocks noGrp="1"/>
          </p:cNvSpPr>
          <p:nvPr>
            <p:ph type="sldNum" sz="quarter" idx="10"/>
          </p:nvPr>
        </p:nvSpPr>
        <p:spPr/>
        <p:txBody>
          <a:bodyPr/>
          <a:lstStyle/>
          <a:p>
            <a:fld id="{FA80F0AD-F3FF-40D9-8C7B-7F369E5F42A1}" type="slidenum">
              <a:rPr lang="sv-SE" smtClean="0"/>
              <a:t>10</a:t>
            </a:fld>
            <a:endParaRPr lang="sv-SE"/>
          </a:p>
        </p:txBody>
      </p:sp>
    </p:spTree>
    <p:extLst>
      <p:ext uri="{BB962C8B-B14F-4D97-AF65-F5344CB8AC3E}">
        <p14:creationId xmlns:p14="http://schemas.microsoft.com/office/powerpoint/2010/main" val="3440383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p:txBody>
      </p:sp>
      <p:sp>
        <p:nvSpPr>
          <p:cNvPr id="4" name="Platshållare för bildnummer 3"/>
          <p:cNvSpPr>
            <a:spLocks noGrp="1"/>
          </p:cNvSpPr>
          <p:nvPr>
            <p:ph type="sldNum" sz="quarter" idx="10"/>
          </p:nvPr>
        </p:nvSpPr>
        <p:spPr/>
        <p:txBody>
          <a:bodyPr/>
          <a:lstStyle/>
          <a:p>
            <a:fld id="{FA80F0AD-F3FF-40D9-8C7B-7F369E5F42A1}" type="slidenum">
              <a:rPr lang="sv-SE" smtClean="0"/>
              <a:t>13</a:t>
            </a:fld>
            <a:endParaRPr lang="sv-SE"/>
          </a:p>
        </p:txBody>
      </p:sp>
    </p:spTree>
    <p:extLst>
      <p:ext uri="{BB962C8B-B14F-4D97-AF65-F5344CB8AC3E}">
        <p14:creationId xmlns:p14="http://schemas.microsoft.com/office/powerpoint/2010/main" val="11317300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10701"/>
            <a:ext cx="9144000" cy="3241878"/>
          </a:xfrm>
        </p:spPr>
        <p:txBody>
          <a:bodyPr anchor="b"/>
          <a:lstStyle>
            <a:lvl1pPr algn="ctr">
              <a:defRPr sz="6000" b="1"/>
            </a:lvl1pPr>
          </a:lstStyle>
          <a:p>
            <a:r>
              <a:rPr lang="sv-SE" dirty="0" smtClean="0"/>
              <a:t>Klicka här för att ändra format</a:t>
            </a:r>
            <a:endParaRPr lang="sv-SE" dirty="0"/>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dirty="0" smtClean="0"/>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5307" y="410701"/>
            <a:ext cx="1016146" cy="1037099"/>
          </a:xfrm>
          <a:prstGeom prst="rect">
            <a:avLst/>
          </a:prstGeom>
        </p:spPr>
      </p:pic>
      <p:sp>
        <p:nvSpPr>
          <p:cNvPr id="11" name="Platshållare för datum 3"/>
          <p:cNvSpPr>
            <a:spLocks noGrp="1"/>
          </p:cNvSpPr>
          <p:nvPr>
            <p:ph type="dt" sz="half" idx="10"/>
          </p:nvPr>
        </p:nvSpPr>
        <p:spPr>
          <a:xfrm>
            <a:off x="410547" y="6356350"/>
            <a:ext cx="2743200" cy="492876"/>
          </a:xfrm>
        </p:spPr>
        <p:txBody>
          <a:bodyPr/>
          <a:lstStyle>
            <a:lvl1pPr>
              <a:defRPr sz="1050">
                <a:solidFill>
                  <a:schemeClr val="tx1"/>
                </a:solidFill>
              </a:defRPr>
            </a:lvl1pPr>
          </a:lstStyle>
          <a:p>
            <a:fld id="{FC5DA319-72F1-4F70-9BE7-0CBB4F12E5D2}" type="datetime1">
              <a:rPr lang="sv-SE" smtClean="0"/>
              <a:t>2018-06-20</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tx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tx1"/>
                </a:solidFill>
              </a:defRPr>
            </a:lvl1pPr>
          </a:lstStyle>
          <a:p>
            <a:fld id="{130DDE8C-17E0-4539-9C15-C1E9D231907F}" type="slidenum">
              <a:rPr lang="sv-SE" smtClean="0"/>
              <a:pPr/>
              <a:t>‹#›</a:t>
            </a:fld>
            <a:endParaRPr lang="sv-SE" dirty="0">
              <a:solidFill>
                <a:schemeClr val="bg2">
                  <a:lumMod val="40000"/>
                  <a:lumOff val="60000"/>
                </a:schemeClr>
              </a:solidFill>
            </a:endParaRPr>
          </a:p>
        </p:txBody>
      </p:sp>
    </p:spTree>
    <p:extLst>
      <p:ext uri="{BB962C8B-B14F-4D97-AF65-F5344CB8AC3E}">
        <p14:creationId xmlns:p14="http://schemas.microsoft.com/office/powerpoint/2010/main" val="103017858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text 2"/>
          <p:cNvSpPr>
            <a:spLocks noGrp="1"/>
          </p:cNvSpPr>
          <p:nvPr>
            <p:ph type="body"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a:t>
            </a:fld>
            <a:endParaRPr lang="sv-SE"/>
          </a:p>
        </p:txBody>
      </p:sp>
    </p:spTree>
    <p:extLst>
      <p:ext uri="{BB962C8B-B14F-4D97-AF65-F5344CB8AC3E}">
        <p14:creationId xmlns:p14="http://schemas.microsoft.com/office/powerpoint/2010/main" val="2160268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Rektangel 7"/>
          <p:cNvSpPr/>
          <p:nvPr userDrawn="1"/>
        </p:nvSpPr>
        <p:spPr>
          <a:xfrm>
            <a:off x="1" y="6356350"/>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410548" y="365126"/>
            <a:ext cx="10619402" cy="1210581"/>
          </a:xfrm>
        </p:spPr>
        <p:txBody>
          <a:bodyPr/>
          <a:lstStyle>
            <a:lvl1pPr>
              <a:defRPr b="1">
                <a:solidFill>
                  <a:schemeClr val="tx2"/>
                </a:solidFill>
              </a:defRPr>
            </a:lvl1pPr>
          </a:lstStyle>
          <a:p>
            <a:r>
              <a:rPr lang="sv-SE" dirty="0" smtClean="0"/>
              <a:t>Klicka här för att ändra format</a:t>
            </a:r>
            <a:endParaRPr lang="sv-SE" dirty="0"/>
          </a:p>
        </p:txBody>
      </p:sp>
      <p:sp>
        <p:nvSpPr>
          <p:cNvPr id="3" name="Platshållare för innehåll 2"/>
          <p:cNvSpPr>
            <a:spLocks noGrp="1"/>
          </p:cNvSpPr>
          <p:nvPr>
            <p:ph idx="1"/>
          </p:nvPr>
        </p:nvSpPr>
        <p:spPr>
          <a:xfrm>
            <a:off x="410547" y="1825625"/>
            <a:ext cx="11370906" cy="4351337"/>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6"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4" name="Rektangel 13"/>
          <p:cNvSpPr/>
          <p:nvPr userDrawn="1"/>
        </p:nvSpPr>
        <p:spPr>
          <a:xfrm>
            <a:off x="11182636" y="365125"/>
            <a:ext cx="1009365" cy="7882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4663" y="535818"/>
            <a:ext cx="456790" cy="466210"/>
          </a:xfrm>
          <a:prstGeom prst="rect">
            <a:avLst/>
          </a:prstGeom>
        </p:spPr>
      </p:pic>
    </p:spTree>
    <p:extLst>
      <p:ext uri="{BB962C8B-B14F-4D97-AF65-F5344CB8AC3E}">
        <p14:creationId xmlns:p14="http://schemas.microsoft.com/office/powerpoint/2010/main" val="27082379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lstStyle>
            <a:lvl1pPr>
              <a:defRPr sz="6000"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11" name="Rektangel 10"/>
          <p:cNvSpPr/>
          <p:nvPr userDrawn="1"/>
        </p:nvSpPr>
        <p:spPr>
          <a:xfrm>
            <a:off x="1" y="6356350"/>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775DD86-983D-4097-A028-87EAC6BF841B}" type="datetime1">
              <a:rPr lang="sv-SE" smtClean="0"/>
              <a:t>2018-06-20</a:t>
            </a:fld>
            <a:endParaRPr lang="sv-SE" dirty="0"/>
          </a:p>
        </p:txBody>
      </p:sp>
      <p:sp>
        <p:nvSpPr>
          <p:cNvPr id="13"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5" name="Rektangel 14"/>
          <p:cNvSpPr/>
          <p:nvPr userDrawn="1"/>
        </p:nvSpPr>
        <p:spPr>
          <a:xfrm>
            <a:off x="11182636" y="365125"/>
            <a:ext cx="1009365" cy="7882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6" name="Bildobjekt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4663" y="535818"/>
            <a:ext cx="456790" cy="466210"/>
          </a:xfrm>
          <a:prstGeom prst="rect">
            <a:avLst/>
          </a:prstGeom>
        </p:spPr>
      </p:pic>
    </p:spTree>
    <p:extLst>
      <p:ext uri="{BB962C8B-B14F-4D97-AF65-F5344CB8AC3E}">
        <p14:creationId xmlns:p14="http://schemas.microsoft.com/office/powerpoint/2010/main" val="21180515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03074" cy="1206500"/>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sz="half" idx="1"/>
          </p:nvPr>
        </p:nvSpPr>
        <p:spPr>
          <a:xfrm>
            <a:off x="410547"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199"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2" name="Rektangel 11"/>
          <p:cNvSpPr/>
          <p:nvPr userDrawn="1"/>
        </p:nvSpPr>
        <p:spPr>
          <a:xfrm>
            <a:off x="1" y="6356350"/>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21684484-201B-44CD-9746-00FED4EFCD5B}" type="datetime1">
              <a:rPr lang="sv-SE" smtClean="0"/>
              <a:t>2018-06-20</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6" name="Rektangel 15"/>
          <p:cNvSpPr/>
          <p:nvPr userDrawn="1"/>
        </p:nvSpPr>
        <p:spPr>
          <a:xfrm>
            <a:off x="11182636" y="365125"/>
            <a:ext cx="1009365" cy="7882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4663" y="535818"/>
            <a:ext cx="456790" cy="466210"/>
          </a:xfrm>
          <a:prstGeom prst="rect">
            <a:avLst/>
          </a:prstGeom>
        </p:spPr>
      </p:pic>
    </p:spTree>
    <p:extLst>
      <p:ext uri="{BB962C8B-B14F-4D97-AF65-F5344CB8AC3E}">
        <p14:creationId xmlns:p14="http://schemas.microsoft.com/office/powerpoint/2010/main" val="36227717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19402" cy="1235075"/>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8" y="1690687"/>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10548" y="2505075"/>
            <a:ext cx="558702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90687"/>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199" y="2505075"/>
            <a:ext cx="5609253"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4" name="Rektangel 13"/>
          <p:cNvSpPr/>
          <p:nvPr userDrawn="1"/>
        </p:nvSpPr>
        <p:spPr>
          <a:xfrm>
            <a:off x="1" y="6356350"/>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33C59008-A271-48C6-B77D-A5EBCC61C08A}" type="datetime1">
              <a:rPr lang="sv-SE" smtClean="0"/>
              <a:t>2018-06-20</a:t>
            </a:fld>
            <a:endParaRPr lang="sv-SE" dirty="0"/>
          </a:p>
        </p:txBody>
      </p:sp>
      <p:sp>
        <p:nvSpPr>
          <p:cNvPr id="16"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7"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8" name="Rektangel 17"/>
          <p:cNvSpPr/>
          <p:nvPr userDrawn="1"/>
        </p:nvSpPr>
        <p:spPr>
          <a:xfrm>
            <a:off x="11182636" y="365125"/>
            <a:ext cx="1009365" cy="7882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9" name="Bildobjekt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4663" y="535818"/>
            <a:ext cx="456790" cy="466210"/>
          </a:xfrm>
          <a:prstGeom prst="rect">
            <a:avLst/>
          </a:prstGeom>
        </p:spPr>
      </p:pic>
    </p:spTree>
    <p:extLst>
      <p:ext uri="{BB962C8B-B14F-4D97-AF65-F5344CB8AC3E}">
        <p14:creationId xmlns:p14="http://schemas.microsoft.com/office/powerpoint/2010/main" val="1190497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6"/>
            <a:ext cx="10611239" cy="1216024"/>
          </a:xfrm>
        </p:spPr>
        <p:txBody>
          <a:bodyPr/>
          <a:lstStyle>
            <a:lvl1pPr>
              <a:defRPr b="1">
                <a:solidFill>
                  <a:schemeClr val="tx2"/>
                </a:solidFill>
              </a:defRPr>
            </a:lvl1pPr>
          </a:lstStyle>
          <a:p>
            <a:r>
              <a:rPr lang="sv-SE" smtClean="0"/>
              <a:t>Klicka här för att ändra format</a:t>
            </a:r>
            <a:endParaRPr lang="sv-SE" dirty="0"/>
          </a:p>
        </p:txBody>
      </p:sp>
      <p:sp>
        <p:nvSpPr>
          <p:cNvPr id="10" name="Rektangel 9"/>
          <p:cNvSpPr/>
          <p:nvPr userDrawn="1"/>
        </p:nvSpPr>
        <p:spPr>
          <a:xfrm>
            <a:off x="1" y="6356350"/>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0905C11-AE40-4DD3-B577-1575C80BAAED}" type="datetime1">
              <a:rPr lang="sv-SE" smtClean="0"/>
              <a:t>2018-06-20</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4" name="Rektangel 13"/>
          <p:cNvSpPr/>
          <p:nvPr userDrawn="1"/>
        </p:nvSpPr>
        <p:spPr>
          <a:xfrm>
            <a:off x="11182636" y="365125"/>
            <a:ext cx="1009365" cy="7882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4663" y="535818"/>
            <a:ext cx="456790" cy="466210"/>
          </a:xfrm>
          <a:prstGeom prst="rect">
            <a:avLst/>
          </a:prstGeom>
        </p:spPr>
      </p:pic>
    </p:spTree>
    <p:extLst>
      <p:ext uri="{BB962C8B-B14F-4D97-AF65-F5344CB8AC3E}">
        <p14:creationId xmlns:p14="http://schemas.microsoft.com/office/powerpoint/2010/main" val="424839982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Rektangel 8"/>
          <p:cNvSpPr/>
          <p:nvPr userDrawn="1"/>
        </p:nvSpPr>
        <p:spPr>
          <a:xfrm>
            <a:off x="1" y="6356350"/>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B4152674-6AB9-4668-8AED-4226128661A6}" type="datetime1">
              <a:rPr lang="sv-SE" smtClean="0"/>
              <a:t>2018-06-20</a:t>
            </a:fld>
            <a:endParaRPr lang="sv-SE" dirty="0"/>
          </a:p>
        </p:txBody>
      </p:sp>
      <p:sp>
        <p:nvSpPr>
          <p:cNvPr id="11"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2"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3" name="Rektangel 12"/>
          <p:cNvSpPr/>
          <p:nvPr userDrawn="1"/>
        </p:nvSpPr>
        <p:spPr>
          <a:xfrm>
            <a:off x="11182636" y="365125"/>
            <a:ext cx="1009365" cy="7882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4" name="Bildobjekt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4663" y="535818"/>
            <a:ext cx="456790" cy="466210"/>
          </a:xfrm>
          <a:prstGeom prst="rect">
            <a:avLst/>
          </a:prstGeom>
        </p:spPr>
      </p:pic>
    </p:spTree>
    <p:extLst>
      <p:ext uri="{BB962C8B-B14F-4D97-AF65-F5344CB8AC3E}">
        <p14:creationId xmlns:p14="http://schemas.microsoft.com/office/powerpoint/2010/main" val="39250620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5183188" y="1085851"/>
            <a:ext cx="5675312" cy="5019674"/>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text 3"/>
          <p:cNvSpPr>
            <a:spLocks noGrp="1"/>
          </p:cNvSpPr>
          <p:nvPr>
            <p:ph type="body" sz="half" idx="2"/>
          </p:nvPr>
        </p:nvSpPr>
        <p:spPr>
          <a:xfrm>
            <a:off x="410548" y="205740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0"/>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6401B1E7-2B4C-4E93-9B83-9D444BAB3785}" type="datetime1">
              <a:rPr lang="sv-SE" smtClean="0"/>
              <a:t>2018-06-20</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6" name="Rektangel 15"/>
          <p:cNvSpPr/>
          <p:nvPr userDrawn="1"/>
        </p:nvSpPr>
        <p:spPr>
          <a:xfrm>
            <a:off x="11182636" y="365125"/>
            <a:ext cx="1009365" cy="7882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4663" y="535818"/>
            <a:ext cx="456790" cy="466210"/>
          </a:xfrm>
          <a:prstGeom prst="rect">
            <a:avLst/>
          </a:prstGeom>
        </p:spPr>
      </p:pic>
    </p:spTree>
    <p:extLst>
      <p:ext uri="{BB962C8B-B14F-4D97-AF65-F5344CB8AC3E}">
        <p14:creationId xmlns:p14="http://schemas.microsoft.com/office/powerpoint/2010/main" val="6283547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bild 2"/>
          <p:cNvSpPr>
            <a:spLocks noGrp="1"/>
          </p:cNvSpPr>
          <p:nvPr>
            <p:ph type="pic" idx="1"/>
          </p:nvPr>
        </p:nvSpPr>
        <p:spPr>
          <a:xfrm>
            <a:off x="5183188" y="1085850"/>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4" name="Platshållare för text 3"/>
          <p:cNvSpPr>
            <a:spLocks noGrp="1"/>
          </p:cNvSpPr>
          <p:nvPr>
            <p:ph type="body" sz="half" idx="2"/>
          </p:nvPr>
        </p:nvSpPr>
        <p:spPr>
          <a:xfrm>
            <a:off x="410548" y="2057400"/>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0"/>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7037B5D3-587F-424B-B03D-31C4263C7226}" type="datetime1">
              <a:rPr lang="sv-SE" smtClean="0"/>
              <a:t>2018-06-20</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6" name="Rektangel 15"/>
          <p:cNvSpPr/>
          <p:nvPr userDrawn="1"/>
        </p:nvSpPr>
        <p:spPr>
          <a:xfrm>
            <a:off x="11182636" y="365125"/>
            <a:ext cx="1009365" cy="7882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4663" y="535818"/>
            <a:ext cx="456790" cy="466210"/>
          </a:xfrm>
          <a:prstGeom prst="rect">
            <a:avLst/>
          </a:prstGeom>
        </p:spPr>
      </p:pic>
    </p:spTree>
    <p:extLst>
      <p:ext uri="{BB962C8B-B14F-4D97-AF65-F5344CB8AC3E}">
        <p14:creationId xmlns:p14="http://schemas.microsoft.com/office/powerpoint/2010/main" val="13452073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FF4FD-A897-495D-BDCD-BC1A3ECAF875}" type="datetime1">
              <a:rPr lang="sv-SE" smtClean="0"/>
              <a:t>2018-06-20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DE8C-17E0-4539-9C15-C1E9D231907F}" type="slidenum">
              <a:rPr lang="sv-SE" smtClean="0"/>
              <a:t>‹#›</a:t>
            </a:fld>
            <a:endParaRPr lang="sv-SE"/>
          </a:p>
        </p:txBody>
      </p:sp>
    </p:spTree>
    <p:extLst>
      <p:ext uri="{BB962C8B-B14F-4D97-AF65-F5344CB8AC3E}">
        <p14:creationId xmlns:p14="http://schemas.microsoft.com/office/powerpoint/2010/main" val="20692006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21.emf"/><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7.xml"/><Relationship Id="rId4" Type="http://schemas.openxmlformats.org/officeDocument/2006/relationships/tags" Target="../tags/tag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22.emf"/><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Layout" Target="../slideLayouts/slideLayout7.xml"/><Relationship Id="rId4" Type="http://schemas.openxmlformats.org/officeDocument/2006/relationships/tags" Target="../tags/tag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23.emf"/><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Layout" Target="../slideLayouts/slideLayout7.xml"/><Relationship Id="rId4" Type="http://schemas.openxmlformats.org/officeDocument/2006/relationships/tags" Target="../tags/tag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24.emf"/><Relationship Id="rId2" Type="http://schemas.openxmlformats.org/officeDocument/2006/relationships/tags" Target="../tags/tag11.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Layout" Target="../slideLayouts/slideLayout7.xml"/><Relationship Id="rId4" Type="http://schemas.openxmlformats.org/officeDocument/2006/relationships/tags" Target="../tags/tag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25.emf"/><Relationship Id="rId2" Type="http://schemas.openxmlformats.org/officeDocument/2006/relationships/tags" Target="../tags/tag14.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Layout" Target="../slideLayouts/slideLayout7.xml"/><Relationship Id="rId4" Type="http://schemas.openxmlformats.org/officeDocument/2006/relationships/tags" Target="../tags/tag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image" Target="../media/image26.emf"/><Relationship Id="rId2" Type="http://schemas.openxmlformats.org/officeDocument/2006/relationships/tags" Target="../tags/tag17.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Layout" Target="../slideLayouts/slideLayout7.xml"/><Relationship Id="rId4" Type="http://schemas.openxmlformats.org/officeDocument/2006/relationships/tags" Target="../tags/tag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27.emf"/><Relationship Id="rId2" Type="http://schemas.openxmlformats.org/officeDocument/2006/relationships/tags" Target="../tags/tag20.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slideLayout" Target="../slideLayouts/slideLayout7.xml"/><Relationship Id="rId4" Type="http://schemas.openxmlformats.org/officeDocument/2006/relationships/tags" Target="../tags/tag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28.emf"/><Relationship Id="rId2" Type="http://schemas.openxmlformats.org/officeDocument/2006/relationships/tags" Target="../tags/tag23.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slideLayout" Target="../slideLayouts/slideLayout7.xml"/><Relationship Id="rId4" Type="http://schemas.openxmlformats.org/officeDocument/2006/relationships/tags" Target="../tags/tag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29.emf"/><Relationship Id="rId2" Type="http://schemas.openxmlformats.org/officeDocument/2006/relationships/tags" Target="../tags/tag2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Layout" Target="../slideLayouts/slideLayout7.xml"/><Relationship Id="rId4" Type="http://schemas.openxmlformats.org/officeDocument/2006/relationships/tags" Target="../tags/tag2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image" Target="../media/image30.emf"/><Relationship Id="rId2" Type="http://schemas.openxmlformats.org/officeDocument/2006/relationships/tags" Target="../tags/tag2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Layout" Target="../slideLayouts/slideLayout7.xml"/><Relationship Id="rId4" Type="http://schemas.openxmlformats.org/officeDocument/2006/relationships/tags" Target="../tags/tag3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image" Target="../media/image31.emf"/><Relationship Id="rId2" Type="http://schemas.openxmlformats.org/officeDocument/2006/relationships/tags" Target="../tags/tag32.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slideLayout" Target="../slideLayouts/slideLayout7.xml"/><Relationship Id="rId4" Type="http://schemas.openxmlformats.org/officeDocument/2006/relationships/tags" Target="../tags/tag3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ctrTitle"/>
          </p:nvPr>
        </p:nvSpPr>
        <p:spPr/>
        <p:txBody>
          <a:bodyPr/>
          <a:lstStyle/>
          <a:p>
            <a:r>
              <a:rPr lang="sv-SE" dirty="0" smtClean="0"/>
              <a:t>Infektionsverktyget</a:t>
            </a:r>
            <a:endParaRPr lang="sv-SE" dirty="0"/>
          </a:p>
        </p:txBody>
      </p:sp>
      <p:sp>
        <p:nvSpPr>
          <p:cNvPr id="8" name="Underrubrik 7"/>
          <p:cNvSpPr>
            <a:spLocks noGrp="1"/>
          </p:cNvSpPr>
          <p:nvPr>
            <p:ph type="subTitle" idx="1"/>
          </p:nvPr>
        </p:nvSpPr>
        <p:spPr/>
        <p:txBody>
          <a:bodyPr>
            <a:normAutofit/>
          </a:bodyPr>
          <a:lstStyle/>
          <a:p>
            <a:r>
              <a:rPr lang="sv-SE" sz="3200" dirty="0" smtClean="0"/>
              <a:t>… med fokus på vårdrelaterade infektioner (VRI)</a:t>
            </a:r>
          </a:p>
          <a:p>
            <a:endParaRPr lang="sv-SE" sz="3200" dirty="0" smtClean="0"/>
          </a:p>
          <a:p>
            <a:endParaRPr lang="sv-SE" sz="3200" dirty="0"/>
          </a:p>
          <a:p>
            <a:endParaRPr lang="sv-SE" sz="3200"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a:t>
            </a:fld>
            <a:endParaRPr lang="sv-SE" dirty="0"/>
          </a:p>
        </p:txBody>
      </p:sp>
    </p:spTree>
    <p:extLst>
      <p:ext uri="{BB962C8B-B14F-4D97-AF65-F5344CB8AC3E}">
        <p14:creationId xmlns:p14="http://schemas.microsoft.com/office/powerpoint/2010/main" val="520992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aja\Desktop\untitled.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8960" y="1169586"/>
            <a:ext cx="7415182" cy="52117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extruta 2"/>
          <p:cNvSpPr txBox="1"/>
          <p:nvPr/>
        </p:nvSpPr>
        <p:spPr>
          <a:xfrm>
            <a:off x="1703512" y="6381329"/>
            <a:ext cx="8856984" cy="461665"/>
          </a:xfrm>
          <a:prstGeom prst="rect">
            <a:avLst/>
          </a:prstGeom>
          <a:noFill/>
        </p:spPr>
        <p:txBody>
          <a:bodyPr wrap="square" rtlCol="0">
            <a:spAutoFit/>
          </a:bodyPr>
          <a:lstStyle/>
          <a:p>
            <a:r>
              <a:rPr lang="sv-SE" sz="800" dirty="0"/>
              <a:t>test 2: [Vårdtillfällen] fördelat på [Tid - år - månad], avgränsad till [Infektion: Lunginflammation - vård, Urinvägsinfektion med feber - vård, ...], [Tidsperiod: 2017-01-01 -- 2017-12-31], [Organisatorisk enhet: Infektionssjukvård Falun, Akutmottagning Infektionssjukvård Falun...], som andel av Vårdtillfällen, avgränsad till [Tidsperiod: 2017-01-01 -- 2017-12-31], [Organisatorisk enhet: Infektionssjukvård Falun, Akutmottagning Infektionssjukvård Falun...]</a:t>
            </a:r>
          </a:p>
        </p:txBody>
      </p:sp>
      <p:sp>
        <p:nvSpPr>
          <p:cNvPr id="2" name="Rubrik 1"/>
          <p:cNvSpPr>
            <a:spLocks noGrp="1"/>
          </p:cNvSpPr>
          <p:nvPr>
            <p:ph type="title"/>
          </p:nvPr>
        </p:nvSpPr>
        <p:spPr/>
        <p:txBody>
          <a:bodyPr>
            <a:normAutofit/>
          </a:bodyPr>
          <a:lstStyle/>
          <a:p>
            <a:r>
              <a:rPr lang="sv-SE" sz="3200" dirty="0" smtClean="0"/>
              <a:t>Andel vårdtillfällen med VRI (i procent) av totalt antal vårdtillfällen 2017, på en klinik, fördelat på månad</a:t>
            </a:r>
            <a:endParaRPr lang="sv-SE" sz="3200" dirty="0"/>
          </a:p>
        </p:txBody>
      </p:sp>
      <p:sp>
        <p:nvSpPr>
          <p:cNvPr id="5" name="Platshållare för innehåll 4"/>
          <p:cNvSpPr>
            <a:spLocks noGrp="1"/>
          </p:cNvSpPr>
          <p:nvPr>
            <p:ph idx="1"/>
          </p:nvPr>
        </p:nvSpPr>
        <p:spPr/>
        <p:txBody>
          <a:bodyPr/>
          <a:lstStyle/>
          <a:p>
            <a:endParaRPr lang="sv-SE"/>
          </a:p>
        </p:txBody>
      </p:sp>
    </p:spTree>
    <p:extLst>
      <p:ext uri="{BB962C8B-B14F-4D97-AF65-F5344CB8AC3E}">
        <p14:creationId xmlns:p14="http://schemas.microsoft.com/office/powerpoint/2010/main" val="1915067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normAutofit fontScale="90000"/>
          </a:bodyPr>
          <a:lstStyle/>
          <a:p>
            <a:r>
              <a:rPr lang="sv-SE" dirty="0" smtClean="0"/>
              <a:t>Antal postoperativa infektioner fördelat på typ av ingrepp</a:t>
            </a:r>
            <a:endParaRPr lang="sv-SE" dirty="0"/>
          </a:p>
        </p:txBody>
      </p:sp>
      <p:sp>
        <p:nvSpPr>
          <p:cNvPr id="9" name="Platshållare för innehåll 8"/>
          <p:cNvSpPr>
            <a:spLocks noGrp="1"/>
          </p:cNvSpPr>
          <p:nvPr>
            <p:ph idx="1"/>
          </p:nvPr>
        </p:nvSpPr>
        <p:spPr/>
        <p:txBody>
          <a:bodyPr/>
          <a:lstStyle/>
          <a:p>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11</a:t>
            </a:fld>
            <a:endParaRPr lang="sv-SE" dirty="0"/>
          </a:p>
        </p:txBody>
      </p:sp>
      <p:pic>
        <p:nvPicPr>
          <p:cNvPr id="7" name="Picture 2" descr="C:\Users\haja\Desktop\untitled.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4356" y="1140132"/>
            <a:ext cx="7742413" cy="54417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ruta 9"/>
          <p:cNvSpPr txBox="1"/>
          <p:nvPr/>
        </p:nvSpPr>
        <p:spPr>
          <a:xfrm>
            <a:off x="4031673" y="4006735"/>
            <a:ext cx="6683638" cy="2036618"/>
          </a:xfrm>
          <a:prstGeom prst="rect">
            <a:avLst/>
          </a:prstGeom>
          <a:solidFill>
            <a:schemeClr val="bg1"/>
          </a:solidFill>
        </p:spPr>
        <p:txBody>
          <a:bodyPr wrap="square" rtlCol="0">
            <a:spAutoFit/>
          </a:bodyPr>
          <a:lstStyle/>
          <a:p>
            <a:endParaRPr lang="sv-SE" dirty="0"/>
          </a:p>
        </p:txBody>
      </p:sp>
      <p:sp>
        <p:nvSpPr>
          <p:cNvPr id="11" name="textruta 10"/>
          <p:cNvSpPr txBox="1"/>
          <p:nvPr/>
        </p:nvSpPr>
        <p:spPr>
          <a:xfrm>
            <a:off x="5960227" y="3940228"/>
            <a:ext cx="972589" cy="307777"/>
          </a:xfrm>
          <a:prstGeom prst="rect">
            <a:avLst/>
          </a:prstGeom>
          <a:noFill/>
        </p:spPr>
        <p:txBody>
          <a:bodyPr wrap="square" rtlCol="0">
            <a:spAutoFit/>
          </a:bodyPr>
          <a:lstStyle/>
          <a:p>
            <a:r>
              <a:rPr lang="sv-SE" sz="1400" dirty="0" smtClean="0"/>
              <a:t>GI-kanalen</a:t>
            </a:r>
            <a:endParaRPr lang="sv-SE" sz="1400" dirty="0"/>
          </a:p>
        </p:txBody>
      </p:sp>
      <p:sp>
        <p:nvSpPr>
          <p:cNvPr id="12" name="textruta 11"/>
          <p:cNvSpPr txBox="1"/>
          <p:nvPr/>
        </p:nvSpPr>
        <p:spPr>
          <a:xfrm>
            <a:off x="6625240" y="1454723"/>
            <a:ext cx="1172094" cy="523220"/>
          </a:xfrm>
          <a:prstGeom prst="rect">
            <a:avLst/>
          </a:prstGeom>
          <a:noFill/>
        </p:spPr>
        <p:txBody>
          <a:bodyPr wrap="square" rtlCol="0">
            <a:spAutoFit/>
          </a:bodyPr>
          <a:lstStyle/>
          <a:p>
            <a:r>
              <a:rPr lang="sv-SE" sz="1400" dirty="0" smtClean="0"/>
              <a:t>Kvinnliga könsorgan</a:t>
            </a:r>
            <a:endParaRPr lang="sv-SE" sz="1400" dirty="0"/>
          </a:p>
        </p:txBody>
      </p:sp>
      <p:sp>
        <p:nvSpPr>
          <p:cNvPr id="13" name="textruta 12"/>
          <p:cNvSpPr txBox="1"/>
          <p:nvPr/>
        </p:nvSpPr>
        <p:spPr>
          <a:xfrm>
            <a:off x="7124013" y="3915292"/>
            <a:ext cx="1005844" cy="523220"/>
          </a:xfrm>
          <a:prstGeom prst="rect">
            <a:avLst/>
          </a:prstGeom>
          <a:noFill/>
        </p:spPr>
        <p:txBody>
          <a:bodyPr wrap="square" rtlCol="0">
            <a:spAutoFit/>
          </a:bodyPr>
          <a:lstStyle/>
          <a:p>
            <a:r>
              <a:rPr lang="sv-SE" sz="1400" dirty="0" smtClean="0"/>
              <a:t>Obstetriska ingrepp</a:t>
            </a:r>
            <a:endParaRPr lang="sv-SE" sz="1400" dirty="0"/>
          </a:p>
        </p:txBody>
      </p:sp>
      <p:sp>
        <p:nvSpPr>
          <p:cNvPr id="14" name="textruta 13"/>
          <p:cNvSpPr txBox="1"/>
          <p:nvPr/>
        </p:nvSpPr>
        <p:spPr>
          <a:xfrm>
            <a:off x="7963600" y="3316780"/>
            <a:ext cx="565265" cy="307777"/>
          </a:xfrm>
          <a:prstGeom prst="rect">
            <a:avLst/>
          </a:prstGeom>
          <a:noFill/>
        </p:spPr>
        <p:txBody>
          <a:bodyPr wrap="square" rtlCol="0">
            <a:spAutoFit/>
          </a:bodyPr>
          <a:lstStyle/>
          <a:p>
            <a:r>
              <a:rPr lang="sv-SE" sz="1400" dirty="0" smtClean="0"/>
              <a:t>Hud</a:t>
            </a:r>
            <a:endParaRPr lang="sv-SE" sz="1400" dirty="0"/>
          </a:p>
        </p:txBody>
      </p:sp>
      <p:sp>
        <p:nvSpPr>
          <p:cNvPr id="15" name="textruta 14"/>
          <p:cNvSpPr txBox="1"/>
          <p:nvPr/>
        </p:nvSpPr>
        <p:spPr>
          <a:xfrm>
            <a:off x="8769930" y="3940229"/>
            <a:ext cx="723208" cy="523220"/>
          </a:xfrm>
          <a:prstGeom prst="rect">
            <a:avLst/>
          </a:prstGeom>
          <a:noFill/>
        </p:spPr>
        <p:txBody>
          <a:bodyPr wrap="square" rtlCol="0">
            <a:spAutoFit/>
          </a:bodyPr>
          <a:lstStyle/>
          <a:p>
            <a:r>
              <a:rPr lang="sv-SE" sz="1400" dirty="0" smtClean="0"/>
              <a:t>Mindre kirurgi</a:t>
            </a:r>
            <a:endParaRPr lang="sv-SE" sz="1400" dirty="0"/>
          </a:p>
        </p:txBody>
      </p:sp>
      <p:sp>
        <p:nvSpPr>
          <p:cNvPr id="16" name="textruta 15"/>
          <p:cNvSpPr txBox="1"/>
          <p:nvPr/>
        </p:nvSpPr>
        <p:spPr>
          <a:xfrm>
            <a:off x="9301938" y="2909449"/>
            <a:ext cx="606829" cy="523220"/>
          </a:xfrm>
          <a:prstGeom prst="rect">
            <a:avLst/>
          </a:prstGeom>
          <a:noFill/>
        </p:spPr>
        <p:txBody>
          <a:bodyPr wrap="square" rtlCol="0">
            <a:spAutoFit/>
          </a:bodyPr>
          <a:lstStyle/>
          <a:p>
            <a:r>
              <a:rPr lang="sv-SE" sz="1400" dirty="0" err="1" smtClean="0"/>
              <a:t>Endo</a:t>
            </a:r>
            <a:r>
              <a:rPr lang="sv-SE" sz="1400" dirty="0" smtClean="0"/>
              <a:t>-</a:t>
            </a:r>
          </a:p>
          <a:p>
            <a:r>
              <a:rPr lang="sv-SE" sz="1400" dirty="0" err="1" smtClean="0"/>
              <a:t>skopi</a:t>
            </a:r>
            <a:endParaRPr lang="sv-SE" sz="1400" dirty="0"/>
          </a:p>
        </p:txBody>
      </p:sp>
      <p:sp>
        <p:nvSpPr>
          <p:cNvPr id="17" name="textruta 16"/>
          <p:cNvSpPr txBox="1"/>
          <p:nvPr/>
        </p:nvSpPr>
        <p:spPr>
          <a:xfrm>
            <a:off x="9966959" y="2576943"/>
            <a:ext cx="947651" cy="523220"/>
          </a:xfrm>
          <a:prstGeom prst="rect">
            <a:avLst/>
          </a:prstGeom>
          <a:noFill/>
        </p:spPr>
        <p:txBody>
          <a:bodyPr wrap="square" rtlCol="0">
            <a:spAutoFit/>
          </a:bodyPr>
          <a:lstStyle/>
          <a:p>
            <a:r>
              <a:rPr lang="sv-SE" sz="1400" dirty="0" smtClean="0"/>
              <a:t>Tilläggs-koder</a:t>
            </a:r>
            <a:endParaRPr lang="sv-SE" sz="1400" dirty="0"/>
          </a:p>
        </p:txBody>
      </p:sp>
    </p:spTree>
    <p:extLst>
      <p:ext uri="{BB962C8B-B14F-4D97-AF65-F5344CB8AC3E}">
        <p14:creationId xmlns:p14="http://schemas.microsoft.com/office/powerpoint/2010/main" val="2026780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Förekomst av risk-</a:t>
            </a:r>
            <a:br>
              <a:rPr lang="sv-SE" dirty="0" smtClean="0"/>
            </a:br>
            <a:r>
              <a:rPr lang="sv-SE" dirty="0" smtClean="0"/>
              <a:t>faktor vid VRI 2017</a:t>
            </a:r>
            <a:endParaRPr lang="sv-SE" dirty="0"/>
          </a:p>
        </p:txBody>
      </p:sp>
      <p:pic>
        <p:nvPicPr>
          <p:cNvPr id="7" name="Picture 2" descr="C:\Users\haja\Desktop\untitled.bmp"/>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891895" y="1575707"/>
            <a:ext cx="6776264" cy="4601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12</a:t>
            </a:fld>
            <a:endParaRPr lang="sv-SE" dirty="0"/>
          </a:p>
        </p:txBody>
      </p:sp>
      <p:sp>
        <p:nvSpPr>
          <p:cNvPr id="3" name="textruta 2"/>
          <p:cNvSpPr txBox="1"/>
          <p:nvPr/>
        </p:nvSpPr>
        <p:spPr>
          <a:xfrm>
            <a:off x="3865415" y="4231174"/>
            <a:ext cx="2169621" cy="369332"/>
          </a:xfrm>
          <a:prstGeom prst="rect">
            <a:avLst/>
          </a:prstGeom>
          <a:noFill/>
        </p:spPr>
        <p:txBody>
          <a:bodyPr wrap="square" rtlCol="0">
            <a:spAutoFit/>
          </a:bodyPr>
          <a:lstStyle/>
          <a:p>
            <a:r>
              <a:rPr lang="sv-SE" dirty="0" smtClean="0"/>
              <a:t>Ingen riskfaktor</a:t>
            </a:r>
            <a:endParaRPr lang="sv-SE" dirty="0"/>
          </a:p>
        </p:txBody>
      </p:sp>
      <p:sp>
        <p:nvSpPr>
          <p:cNvPr id="10" name="textruta 9"/>
          <p:cNvSpPr txBox="1"/>
          <p:nvPr/>
        </p:nvSpPr>
        <p:spPr>
          <a:xfrm>
            <a:off x="7622939" y="1570428"/>
            <a:ext cx="939338" cy="369332"/>
          </a:xfrm>
          <a:prstGeom prst="rect">
            <a:avLst/>
          </a:prstGeom>
          <a:noFill/>
        </p:spPr>
        <p:txBody>
          <a:bodyPr wrap="square" rtlCol="0">
            <a:spAutoFit/>
          </a:bodyPr>
          <a:lstStyle/>
          <a:p>
            <a:r>
              <a:rPr lang="sv-SE" dirty="0" smtClean="0"/>
              <a:t>CVK</a:t>
            </a:r>
            <a:endParaRPr lang="sv-SE" dirty="0"/>
          </a:p>
        </p:txBody>
      </p:sp>
      <p:sp>
        <p:nvSpPr>
          <p:cNvPr id="11" name="textruta 10"/>
          <p:cNvSpPr txBox="1"/>
          <p:nvPr/>
        </p:nvSpPr>
        <p:spPr>
          <a:xfrm>
            <a:off x="9368442" y="3640976"/>
            <a:ext cx="1138844" cy="369332"/>
          </a:xfrm>
          <a:prstGeom prst="rect">
            <a:avLst/>
          </a:prstGeom>
          <a:noFill/>
        </p:spPr>
        <p:txBody>
          <a:bodyPr wrap="square" rtlCol="0">
            <a:spAutoFit/>
          </a:bodyPr>
          <a:lstStyle/>
          <a:p>
            <a:r>
              <a:rPr lang="sv-SE" dirty="0" smtClean="0"/>
              <a:t>KAD</a:t>
            </a:r>
            <a:endParaRPr lang="sv-SE" dirty="0"/>
          </a:p>
        </p:txBody>
      </p:sp>
      <p:sp>
        <p:nvSpPr>
          <p:cNvPr id="12" name="textruta 11"/>
          <p:cNvSpPr txBox="1"/>
          <p:nvPr/>
        </p:nvSpPr>
        <p:spPr>
          <a:xfrm>
            <a:off x="3025833" y="1665400"/>
            <a:ext cx="2186247" cy="462658"/>
          </a:xfrm>
          <a:prstGeom prst="rect">
            <a:avLst/>
          </a:prstGeom>
          <a:solidFill>
            <a:schemeClr val="bg1"/>
          </a:solidFill>
        </p:spPr>
        <p:txBody>
          <a:bodyPr wrap="square" rtlCol="0">
            <a:spAutoFit/>
          </a:bodyPr>
          <a:lstStyle/>
          <a:p>
            <a:endParaRPr lang="sv-SE" dirty="0"/>
          </a:p>
        </p:txBody>
      </p:sp>
    </p:spTree>
    <p:extLst>
      <p:ext uri="{BB962C8B-B14F-4D97-AF65-F5344CB8AC3E}">
        <p14:creationId xmlns:p14="http://schemas.microsoft.com/office/powerpoint/2010/main" val="126269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aja\Desktop\untitled.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3033" y="1432504"/>
            <a:ext cx="7041109" cy="49488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extruta 2"/>
          <p:cNvSpPr txBox="1"/>
          <p:nvPr/>
        </p:nvSpPr>
        <p:spPr>
          <a:xfrm>
            <a:off x="1703512" y="6381328"/>
            <a:ext cx="8856984" cy="338554"/>
          </a:xfrm>
          <a:prstGeom prst="rect">
            <a:avLst/>
          </a:prstGeom>
          <a:noFill/>
        </p:spPr>
        <p:txBody>
          <a:bodyPr wrap="square" rtlCol="0">
            <a:spAutoFit/>
          </a:bodyPr>
          <a:lstStyle/>
          <a:p>
            <a:r>
              <a:rPr lang="sv-SE" sz="800" dirty="0"/>
              <a:t>Avd 54 Lunginflammation antibiotika 2017 jan-nov: [Infektioner] fördelat på [Antibiotika (ATC)], avgränsad till [Infektion: Lunginflammation], [Vårdform: Slutenvård], [Antibiotika (ATC): Antibakteriella medel för systemiskt bruk [J01], Tetracykliner [J01A]...], [Organisatorisk enhet: Infektionssjukvård Falun, Landstinget Dalarna (VE-LTD)...], [Tidsperiod: 2017-01-01 -- 2017-11-30]</a:t>
            </a:r>
          </a:p>
        </p:txBody>
      </p:sp>
      <p:sp>
        <p:nvSpPr>
          <p:cNvPr id="5" name="Rubrik 4"/>
          <p:cNvSpPr>
            <a:spLocks noGrp="1"/>
          </p:cNvSpPr>
          <p:nvPr>
            <p:ph type="title"/>
          </p:nvPr>
        </p:nvSpPr>
        <p:spPr/>
        <p:txBody>
          <a:bodyPr>
            <a:normAutofit/>
          </a:bodyPr>
          <a:lstStyle/>
          <a:p>
            <a:r>
              <a:rPr lang="sv-SE" sz="3600" dirty="0" smtClean="0"/>
              <a:t>Antibiotikafördelning</a:t>
            </a:r>
            <a:r>
              <a:rPr lang="sv-SE" sz="3600" dirty="0"/>
              <a:t> </a:t>
            </a:r>
            <a:r>
              <a:rPr lang="sv-SE" sz="3600" dirty="0" smtClean="0"/>
              <a:t>vid </a:t>
            </a:r>
            <a:r>
              <a:rPr lang="sv-SE" sz="3600" dirty="0"/>
              <a:t>pneumoni </a:t>
            </a:r>
            <a:r>
              <a:rPr lang="sv-SE" sz="3600" dirty="0" smtClean="0"/>
              <a:t>2017</a:t>
            </a:r>
            <a:endParaRPr lang="sv-SE" sz="3600" dirty="0"/>
          </a:p>
        </p:txBody>
      </p:sp>
      <p:sp>
        <p:nvSpPr>
          <p:cNvPr id="16" name="Platshållare för innehåll 15"/>
          <p:cNvSpPr>
            <a:spLocks noGrp="1"/>
          </p:cNvSpPr>
          <p:nvPr>
            <p:ph idx="1"/>
          </p:nvPr>
        </p:nvSpPr>
        <p:spPr/>
        <p:txBody>
          <a:bodyPr/>
          <a:lstStyle/>
          <a:p>
            <a:endParaRPr lang="sv-SE" dirty="0"/>
          </a:p>
        </p:txBody>
      </p:sp>
      <p:sp>
        <p:nvSpPr>
          <p:cNvPr id="2" name="textruta 1"/>
          <p:cNvSpPr txBox="1"/>
          <p:nvPr/>
        </p:nvSpPr>
        <p:spPr>
          <a:xfrm>
            <a:off x="5045830" y="4771505"/>
            <a:ext cx="1105591" cy="523220"/>
          </a:xfrm>
          <a:prstGeom prst="rect">
            <a:avLst/>
          </a:prstGeom>
          <a:noFill/>
        </p:spPr>
        <p:txBody>
          <a:bodyPr wrap="square" rtlCol="0">
            <a:spAutoFit/>
          </a:bodyPr>
          <a:lstStyle/>
          <a:p>
            <a:r>
              <a:rPr lang="sv-SE" sz="1400" dirty="0" err="1" smtClean="0"/>
              <a:t>Amoxicillin</a:t>
            </a:r>
            <a:r>
              <a:rPr lang="sv-SE" sz="1400" dirty="0" smtClean="0"/>
              <a:t>/</a:t>
            </a:r>
          </a:p>
          <a:p>
            <a:r>
              <a:rPr lang="sv-SE" sz="1400" dirty="0" err="1" smtClean="0"/>
              <a:t>ampicillin</a:t>
            </a:r>
            <a:endParaRPr lang="sv-SE" sz="1400" dirty="0"/>
          </a:p>
        </p:txBody>
      </p:sp>
      <p:sp>
        <p:nvSpPr>
          <p:cNvPr id="4" name="textruta 3"/>
          <p:cNvSpPr txBox="1"/>
          <p:nvPr/>
        </p:nvSpPr>
        <p:spPr>
          <a:xfrm>
            <a:off x="4937771" y="3458098"/>
            <a:ext cx="1512916" cy="523220"/>
          </a:xfrm>
          <a:prstGeom prst="rect">
            <a:avLst/>
          </a:prstGeom>
          <a:noFill/>
        </p:spPr>
        <p:txBody>
          <a:bodyPr wrap="square" rtlCol="0">
            <a:spAutoFit/>
          </a:bodyPr>
          <a:lstStyle/>
          <a:p>
            <a:r>
              <a:rPr lang="sv-SE" sz="1400" dirty="0" err="1"/>
              <a:t>a</a:t>
            </a:r>
            <a:r>
              <a:rPr lang="sv-SE" sz="1400" dirty="0" err="1" smtClean="0"/>
              <a:t>moxicillin</a:t>
            </a:r>
            <a:r>
              <a:rPr lang="sv-SE" sz="1400" dirty="0" smtClean="0"/>
              <a:t>/</a:t>
            </a:r>
          </a:p>
          <a:p>
            <a:r>
              <a:rPr lang="sv-SE" sz="1400" dirty="0" smtClean="0"/>
              <a:t>klavulansyra</a:t>
            </a:r>
            <a:endParaRPr lang="sv-SE" sz="1400" dirty="0"/>
          </a:p>
        </p:txBody>
      </p:sp>
      <p:sp>
        <p:nvSpPr>
          <p:cNvPr id="7" name="textruta 6"/>
          <p:cNvSpPr txBox="1"/>
          <p:nvPr/>
        </p:nvSpPr>
        <p:spPr>
          <a:xfrm>
            <a:off x="9301939" y="5419899"/>
            <a:ext cx="1928553" cy="307777"/>
          </a:xfrm>
          <a:prstGeom prst="rect">
            <a:avLst/>
          </a:prstGeom>
          <a:noFill/>
        </p:spPr>
        <p:txBody>
          <a:bodyPr wrap="square" rtlCol="0">
            <a:spAutoFit/>
          </a:bodyPr>
          <a:lstStyle/>
          <a:p>
            <a:r>
              <a:rPr lang="sv-SE" sz="1400" dirty="0" err="1" smtClean="0"/>
              <a:t>PcV</a:t>
            </a:r>
            <a:r>
              <a:rPr lang="sv-SE" sz="1400" dirty="0" smtClean="0"/>
              <a:t>/</a:t>
            </a:r>
            <a:r>
              <a:rPr lang="sv-SE" sz="1400" dirty="0" err="1" smtClean="0"/>
              <a:t>pcG</a:t>
            </a:r>
            <a:endParaRPr lang="sv-SE" sz="1400" dirty="0"/>
          </a:p>
        </p:txBody>
      </p:sp>
      <p:sp>
        <p:nvSpPr>
          <p:cNvPr id="8" name="textruta 7"/>
          <p:cNvSpPr txBox="1"/>
          <p:nvPr/>
        </p:nvSpPr>
        <p:spPr>
          <a:xfrm>
            <a:off x="10008524" y="3200400"/>
            <a:ext cx="1346661" cy="307777"/>
          </a:xfrm>
          <a:prstGeom prst="rect">
            <a:avLst/>
          </a:prstGeom>
          <a:noFill/>
        </p:spPr>
        <p:txBody>
          <a:bodyPr wrap="square" rtlCol="0">
            <a:spAutoFit/>
          </a:bodyPr>
          <a:lstStyle/>
          <a:p>
            <a:r>
              <a:rPr lang="sv-SE" sz="1400" dirty="0" err="1" smtClean="0"/>
              <a:t>cefotaxim</a:t>
            </a:r>
            <a:endParaRPr lang="sv-SE" sz="1400" dirty="0"/>
          </a:p>
        </p:txBody>
      </p:sp>
      <p:sp>
        <p:nvSpPr>
          <p:cNvPr id="9" name="textruta 8"/>
          <p:cNvSpPr txBox="1"/>
          <p:nvPr/>
        </p:nvSpPr>
        <p:spPr>
          <a:xfrm>
            <a:off x="9202189" y="1908898"/>
            <a:ext cx="1487978" cy="307777"/>
          </a:xfrm>
          <a:prstGeom prst="rect">
            <a:avLst/>
          </a:prstGeom>
          <a:noFill/>
        </p:spPr>
        <p:txBody>
          <a:bodyPr wrap="square" rtlCol="0">
            <a:spAutoFit/>
          </a:bodyPr>
          <a:lstStyle/>
          <a:p>
            <a:r>
              <a:rPr lang="sv-SE" sz="1400" dirty="0" smtClean="0"/>
              <a:t>makrolider</a:t>
            </a:r>
            <a:endParaRPr lang="sv-SE" sz="1400" dirty="0"/>
          </a:p>
        </p:txBody>
      </p:sp>
      <p:sp>
        <p:nvSpPr>
          <p:cNvPr id="11" name="textruta 10"/>
          <p:cNvSpPr txBox="1"/>
          <p:nvPr/>
        </p:nvSpPr>
        <p:spPr>
          <a:xfrm>
            <a:off x="8021783" y="1468326"/>
            <a:ext cx="999378" cy="307777"/>
          </a:xfrm>
          <a:prstGeom prst="rect">
            <a:avLst/>
          </a:prstGeom>
          <a:noFill/>
        </p:spPr>
        <p:txBody>
          <a:bodyPr wrap="square" rtlCol="0">
            <a:spAutoFit/>
          </a:bodyPr>
          <a:lstStyle/>
          <a:p>
            <a:r>
              <a:rPr lang="sv-SE" sz="1400" dirty="0" err="1" smtClean="0"/>
              <a:t>kinoloner</a:t>
            </a:r>
            <a:endParaRPr lang="sv-SE" sz="1400" dirty="0"/>
          </a:p>
        </p:txBody>
      </p:sp>
      <p:sp>
        <p:nvSpPr>
          <p:cNvPr id="12" name="textruta 11"/>
          <p:cNvSpPr txBox="1"/>
          <p:nvPr/>
        </p:nvSpPr>
        <p:spPr>
          <a:xfrm>
            <a:off x="5852162" y="1834082"/>
            <a:ext cx="1288473" cy="307777"/>
          </a:xfrm>
          <a:prstGeom prst="rect">
            <a:avLst/>
          </a:prstGeom>
          <a:noFill/>
        </p:spPr>
        <p:txBody>
          <a:bodyPr wrap="square" rtlCol="0">
            <a:spAutoFit/>
          </a:bodyPr>
          <a:lstStyle/>
          <a:p>
            <a:r>
              <a:rPr lang="sv-SE" sz="1400" dirty="0" err="1" smtClean="0"/>
              <a:t>tetracykliner</a:t>
            </a:r>
            <a:endParaRPr lang="sv-SE" sz="1400" dirty="0"/>
          </a:p>
        </p:txBody>
      </p:sp>
      <p:sp>
        <p:nvSpPr>
          <p:cNvPr id="13" name="textruta 12"/>
          <p:cNvSpPr txBox="1"/>
          <p:nvPr/>
        </p:nvSpPr>
        <p:spPr>
          <a:xfrm>
            <a:off x="5054143" y="2942710"/>
            <a:ext cx="1463040" cy="523220"/>
          </a:xfrm>
          <a:prstGeom prst="rect">
            <a:avLst/>
          </a:prstGeom>
          <a:noFill/>
        </p:spPr>
        <p:txBody>
          <a:bodyPr wrap="square" rtlCol="0">
            <a:spAutoFit/>
          </a:bodyPr>
          <a:lstStyle/>
          <a:p>
            <a:r>
              <a:rPr lang="sv-SE" sz="1400" dirty="0" err="1"/>
              <a:t>p</a:t>
            </a:r>
            <a:r>
              <a:rPr lang="sv-SE" sz="1400" dirty="0" err="1" smtClean="0"/>
              <a:t>iperacillin</a:t>
            </a:r>
            <a:r>
              <a:rPr lang="sv-SE" sz="1400" dirty="0" smtClean="0"/>
              <a:t>/</a:t>
            </a:r>
          </a:p>
          <a:p>
            <a:r>
              <a:rPr lang="sv-SE" sz="1400" dirty="0" err="1" smtClean="0"/>
              <a:t>tazobactam</a:t>
            </a:r>
            <a:endParaRPr lang="sv-SE" sz="1400" dirty="0"/>
          </a:p>
        </p:txBody>
      </p:sp>
      <p:sp>
        <p:nvSpPr>
          <p:cNvPr id="15" name="textruta 14"/>
          <p:cNvSpPr txBox="1"/>
          <p:nvPr/>
        </p:nvSpPr>
        <p:spPr>
          <a:xfrm>
            <a:off x="3674226" y="1582678"/>
            <a:ext cx="1995054" cy="940245"/>
          </a:xfrm>
          <a:prstGeom prst="rect">
            <a:avLst/>
          </a:prstGeom>
          <a:solidFill>
            <a:schemeClr val="bg1"/>
          </a:solidFill>
        </p:spPr>
        <p:txBody>
          <a:bodyPr wrap="square" rtlCol="0">
            <a:spAutoFit/>
          </a:bodyPr>
          <a:lstStyle/>
          <a:p>
            <a:endParaRPr lang="sv-SE" dirty="0"/>
          </a:p>
        </p:txBody>
      </p:sp>
    </p:spTree>
    <p:extLst>
      <p:ext uri="{BB962C8B-B14F-4D97-AF65-F5344CB8AC3E}">
        <p14:creationId xmlns:p14="http://schemas.microsoft.com/office/powerpoint/2010/main" val="846928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Information som överförs </a:t>
            </a:r>
            <a:endParaRPr lang="sv-SE" dirty="0"/>
          </a:p>
        </p:txBody>
      </p:sp>
      <p:sp>
        <p:nvSpPr>
          <p:cNvPr id="3" name="Platshållare för innehåll 2"/>
          <p:cNvSpPr>
            <a:spLocks noGrp="1"/>
          </p:cNvSpPr>
          <p:nvPr>
            <p:ph idx="1"/>
          </p:nvPr>
        </p:nvSpPr>
        <p:spPr/>
        <p:txBody>
          <a:bodyPr>
            <a:normAutofit fontScale="92500" lnSpcReduction="20000"/>
          </a:bodyPr>
          <a:lstStyle/>
          <a:p>
            <a:r>
              <a:rPr lang="sv-SE" b="1" dirty="0"/>
              <a:t>Mätvärden</a:t>
            </a:r>
          </a:p>
          <a:p>
            <a:pPr lvl="1"/>
            <a:r>
              <a:rPr lang="sv-SE" dirty="0"/>
              <a:t>Urinkateter</a:t>
            </a:r>
          </a:p>
          <a:p>
            <a:pPr lvl="1"/>
            <a:r>
              <a:rPr lang="sv-SE" dirty="0"/>
              <a:t>Centrala infarter: CVK, CDK, </a:t>
            </a:r>
            <a:r>
              <a:rPr lang="sv-SE" dirty="0" smtClean="0"/>
              <a:t>PICC-</a:t>
            </a:r>
            <a:r>
              <a:rPr lang="sv-SE" dirty="0" err="1" smtClean="0"/>
              <a:t>line</a:t>
            </a:r>
            <a:r>
              <a:rPr lang="sv-SE" dirty="0" smtClean="0"/>
              <a:t> (inte PVK)</a:t>
            </a:r>
            <a:endParaRPr lang="sv-SE" dirty="0"/>
          </a:p>
          <a:p>
            <a:pPr lvl="1"/>
            <a:r>
              <a:rPr lang="sv-SE" dirty="0"/>
              <a:t>Endotrakealtub</a:t>
            </a:r>
          </a:p>
          <a:p>
            <a:r>
              <a:rPr lang="sv-SE" b="1" dirty="0" smtClean="0"/>
              <a:t>Antibiotika som ordinerats</a:t>
            </a:r>
          </a:p>
          <a:p>
            <a:r>
              <a:rPr lang="sv-SE" b="1" dirty="0"/>
              <a:t>Ordinationsorsak</a:t>
            </a:r>
          </a:p>
          <a:p>
            <a:pPr lvl="1"/>
            <a:r>
              <a:rPr lang="sv-SE" dirty="0"/>
              <a:t>Samhällsförvärvad infektion</a:t>
            </a:r>
          </a:p>
          <a:p>
            <a:pPr lvl="1"/>
            <a:r>
              <a:rPr lang="sv-SE" dirty="0"/>
              <a:t>VRI</a:t>
            </a:r>
          </a:p>
          <a:p>
            <a:pPr lvl="1"/>
            <a:r>
              <a:rPr lang="sv-SE" dirty="0" smtClean="0"/>
              <a:t>Antibiotikaprofylax</a:t>
            </a:r>
          </a:p>
          <a:p>
            <a:r>
              <a:rPr lang="sv-SE" b="1" dirty="0" smtClean="0"/>
              <a:t>Jämförelsetal</a:t>
            </a:r>
          </a:p>
          <a:p>
            <a:pPr lvl="1"/>
            <a:r>
              <a:rPr lang="sv-SE" dirty="0" smtClean="0"/>
              <a:t>Vårdtillfällen i sluten vård</a:t>
            </a:r>
          </a:p>
          <a:p>
            <a:pPr lvl="1"/>
            <a:r>
              <a:rPr lang="sv-SE" dirty="0" smtClean="0"/>
              <a:t>Diagnoskoder</a:t>
            </a:r>
          </a:p>
          <a:p>
            <a:pPr lvl="1"/>
            <a:r>
              <a:rPr lang="sv-SE" dirty="0" smtClean="0"/>
              <a:t>Vissa åtgärder (KVÅ=klassifikation av vårdåtgärder)</a:t>
            </a:r>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14</a:t>
            </a:fld>
            <a:endParaRPr lang="sv-SE" dirty="0"/>
          </a:p>
        </p:txBody>
      </p:sp>
    </p:spTree>
    <p:extLst>
      <p:ext uri="{BB962C8B-B14F-4D97-AF65-F5344CB8AC3E}">
        <p14:creationId xmlns:p14="http://schemas.microsoft.com/office/powerpoint/2010/main" val="4241834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15</a:t>
            </a:fld>
            <a:endParaRPr lang="sv-SE" dirty="0"/>
          </a:p>
        </p:txBody>
      </p:sp>
      <p:pic>
        <p:nvPicPr>
          <p:cNvPr id="8" name="Bildobjekt 7"/>
          <p:cNvPicPr>
            <a:picLocks noChangeAspect="1"/>
          </p:cNvPicPr>
          <p:nvPr/>
        </p:nvPicPr>
        <p:blipFill>
          <a:blip r:embed="rId2"/>
          <a:stretch>
            <a:fillRect/>
          </a:stretch>
        </p:blipFill>
        <p:spPr>
          <a:xfrm>
            <a:off x="375569" y="1763537"/>
            <a:ext cx="11743425" cy="1521633"/>
          </a:xfrm>
          <a:prstGeom prst="rect">
            <a:avLst/>
          </a:prstGeom>
        </p:spPr>
      </p:pic>
      <p:pic>
        <p:nvPicPr>
          <p:cNvPr id="9" name="Bildobjekt 8"/>
          <p:cNvPicPr>
            <a:picLocks noChangeAspect="1"/>
          </p:cNvPicPr>
          <p:nvPr/>
        </p:nvPicPr>
        <p:blipFill>
          <a:blip r:embed="rId3"/>
          <a:stretch>
            <a:fillRect/>
          </a:stretch>
        </p:blipFill>
        <p:spPr>
          <a:xfrm>
            <a:off x="410547" y="302457"/>
            <a:ext cx="3914775" cy="1419225"/>
          </a:xfrm>
          <a:prstGeom prst="rect">
            <a:avLst/>
          </a:prstGeom>
        </p:spPr>
      </p:pic>
      <p:sp>
        <p:nvSpPr>
          <p:cNvPr id="10" name="Ellips 9"/>
          <p:cNvSpPr/>
          <p:nvPr/>
        </p:nvSpPr>
        <p:spPr>
          <a:xfrm>
            <a:off x="224284" y="419726"/>
            <a:ext cx="1904319" cy="3897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Ellips 10"/>
          <p:cNvSpPr/>
          <p:nvPr/>
        </p:nvSpPr>
        <p:spPr>
          <a:xfrm flipV="1">
            <a:off x="2323475" y="629584"/>
            <a:ext cx="1109273" cy="2998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2" name="Bildobjekt 11"/>
          <p:cNvPicPr>
            <a:picLocks noChangeAspect="1"/>
          </p:cNvPicPr>
          <p:nvPr/>
        </p:nvPicPr>
        <p:blipFill>
          <a:blip r:embed="rId4"/>
          <a:stretch>
            <a:fillRect/>
          </a:stretch>
        </p:blipFill>
        <p:spPr>
          <a:xfrm>
            <a:off x="410547" y="4547768"/>
            <a:ext cx="5162550" cy="1704975"/>
          </a:xfrm>
          <a:prstGeom prst="rect">
            <a:avLst/>
          </a:prstGeom>
        </p:spPr>
      </p:pic>
      <p:pic>
        <p:nvPicPr>
          <p:cNvPr id="13" name="Bildobjekt 12"/>
          <p:cNvPicPr>
            <a:picLocks noChangeAspect="1"/>
          </p:cNvPicPr>
          <p:nvPr/>
        </p:nvPicPr>
        <p:blipFill>
          <a:blip r:embed="rId5"/>
          <a:stretch>
            <a:fillRect/>
          </a:stretch>
        </p:blipFill>
        <p:spPr>
          <a:xfrm>
            <a:off x="5573097" y="4281907"/>
            <a:ext cx="1476375" cy="981075"/>
          </a:xfrm>
          <a:prstGeom prst="rect">
            <a:avLst/>
          </a:prstGeom>
        </p:spPr>
      </p:pic>
      <p:pic>
        <p:nvPicPr>
          <p:cNvPr id="2" name="Bildobjekt 1"/>
          <p:cNvPicPr>
            <a:picLocks noChangeAspect="1"/>
          </p:cNvPicPr>
          <p:nvPr/>
        </p:nvPicPr>
        <p:blipFill>
          <a:blip r:embed="rId6"/>
          <a:stretch>
            <a:fillRect/>
          </a:stretch>
        </p:blipFill>
        <p:spPr>
          <a:xfrm>
            <a:off x="1358284" y="3385014"/>
            <a:ext cx="9906000" cy="781050"/>
          </a:xfrm>
          <a:prstGeom prst="rect">
            <a:avLst/>
          </a:prstGeom>
        </p:spPr>
      </p:pic>
      <p:sp>
        <p:nvSpPr>
          <p:cNvPr id="3" name="Ellips 2"/>
          <p:cNvSpPr/>
          <p:nvPr/>
        </p:nvSpPr>
        <p:spPr>
          <a:xfrm>
            <a:off x="140677" y="1524000"/>
            <a:ext cx="3439168" cy="20749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Ellips 6"/>
          <p:cNvSpPr/>
          <p:nvPr/>
        </p:nvSpPr>
        <p:spPr>
          <a:xfrm>
            <a:off x="1195754" y="3551031"/>
            <a:ext cx="1957993" cy="7308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Ellips 13"/>
          <p:cNvSpPr/>
          <p:nvPr/>
        </p:nvSpPr>
        <p:spPr>
          <a:xfrm>
            <a:off x="224284" y="4385514"/>
            <a:ext cx="2366516" cy="186722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158675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p:cNvSpPr>
            <a:spLocks noGrp="1"/>
          </p:cNvSpPr>
          <p:nvPr>
            <p:ph type="title"/>
          </p:nvPr>
        </p:nvSpPr>
        <p:spPr/>
        <p:txBody>
          <a:bodyPr>
            <a:normAutofit/>
          </a:bodyPr>
          <a:lstStyle/>
          <a:p>
            <a:r>
              <a:rPr lang="sv-SE" sz="3600" dirty="0" smtClean="0"/>
              <a:t>Vid val av preparat (antibiotika) som triggar infektionsverktyget…</a:t>
            </a:r>
            <a:endParaRPr lang="sv-SE" sz="3600" dirty="0"/>
          </a:p>
        </p:txBody>
      </p:sp>
      <p:sp>
        <p:nvSpPr>
          <p:cNvPr id="10" name="Platshållare för innehåll 9"/>
          <p:cNvSpPr>
            <a:spLocks noGrp="1"/>
          </p:cNvSpPr>
          <p:nvPr>
            <p:ph idx="1"/>
          </p:nvPr>
        </p:nvSpPr>
        <p:spPr/>
        <p:txBody>
          <a:bodyPr/>
          <a:lstStyle/>
          <a:p>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16</a:t>
            </a:fld>
            <a:endParaRPr lang="sv-SE" dirty="0"/>
          </a:p>
        </p:txBody>
      </p:sp>
      <p:pic>
        <p:nvPicPr>
          <p:cNvPr id="7" name="Bildobjekt 6"/>
          <p:cNvPicPr>
            <a:picLocks noChangeAspect="1"/>
          </p:cNvPicPr>
          <p:nvPr/>
        </p:nvPicPr>
        <p:blipFill>
          <a:blip r:embed="rId2"/>
          <a:stretch>
            <a:fillRect/>
          </a:stretch>
        </p:blipFill>
        <p:spPr>
          <a:xfrm>
            <a:off x="2296285" y="1709102"/>
            <a:ext cx="5602345" cy="4782490"/>
          </a:xfrm>
          <a:prstGeom prst="rect">
            <a:avLst/>
          </a:prstGeom>
        </p:spPr>
      </p:pic>
      <p:pic>
        <p:nvPicPr>
          <p:cNvPr id="8" name="Bildobjekt 7"/>
          <p:cNvPicPr>
            <a:picLocks noChangeAspect="1"/>
          </p:cNvPicPr>
          <p:nvPr/>
        </p:nvPicPr>
        <p:blipFill>
          <a:blip r:embed="rId3"/>
          <a:stretch>
            <a:fillRect/>
          </a:stretch>
        </p:blipFill>
        <p:spPr>
          <a:xfrm>
            <a:off x="6965631" y="1951498"/>
            <a:ext cx="2466975" cy="3819525"/>
          </a:xfrm>
          <a:prstGeom prst="rect">
            <a:avLst/>
          </a:prstGeom>
        </p:spPr>
      </p:pic>
    </p:spTree>
    <p:extLst>
      <p:ext uri="{BB962C8B-B14F-4D97-AF65-F5344CB8AC3E}">
        <p14:creationId xmlns:p14="http://schemas.microsoft.com/office/powerpoint/2010/main" val="3362839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Samhällsförvärvad infektion</a:t>
            </a:r>
            <a:endParaRPr lang="sv-SE" dirty="0"/>
          </a:p>
        </p:txBody>
      </p:sp>
      <p:sp>
        <p:nvSpPr>
          <p:cNvPr id="3" name="Platshållare för innehåll 2"/>
          <p:cNvSpPr>
            <a:spLocks noGrp="1"/>
          </p:cNvSpPr>
          <p:nvPr>
            <p:ph type="body" idx="1"/>
          </p:nvPr>
        </p:nvSpPr>
        <p:spPr/>
        <p:txBody>
          <a:bodyPr/>
          <a:lstStyle/>
          <a:p>
            <a:endParaRPr lang="sv-SE" dirty="0"/>
          </a:p>
          <a:p>
            <a:pPr>
              <a:buClr>
                <a:schemeClr val="tx2"/>
              </a:buClr>
            </a:pPr>
            <a:r>
              <a:rPr lang="sv-SE" b="1" dirty="0"/>
              <a:t>Infektion som uppstår utan samband med vård eller </a:t>
            </a:r>
            <a:r>
              <a:rPr lang="sv-SE" b="1" dirty="0" smtClean="0"/>
              <a:t>behandling. </a:t>
            </a:r>
            <a:endParaRPr lang="sv-SE" b="1" dirty="0"/>
          </a:p>
          <a:p>
            <a:endParaRPr lang="sv-SE" dirty="0"/>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17</a:t>
            </a:fld>
            <a:endParaRPr lang="sv-SE" dirty="0"/>
          </a:p>
        </p:txBody>
      </p:sp>
    </p:spTree>
    <p:extLst>
      <p:ext uri="{BB962C8B-B14F-4D97-AF65-F5344CB8AC3E}">
        <p14:creationId xmlns:p14="http://schemas.microsoft.com/office/powerpoint/2010/main" val="33659837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18</a:t>
            </a:fld>
            <a:endParaRPr lang="sv-SE" dirty="0"/>
          </a:p>
        </p:txBody>
      </p:sp>
      <p:graphicFrame>
        <p:nvGraphicFramePr>
          <p:cNvPr id="7" name="Tabell 6"/>
          <p:cNvGraphicFramePr>
            <a:graphicFrameLocks noGrp="1"/>
          </p:cNvGraphicFramePr>
          <p:nvPr>
            <p:extLst>
              <p:ext uri="{D42A27DB-BD31-4B8C-83A1-F6EECF244321}">
                <p14:modId xmlns:p14="http://schemas.microsoft.com/office/powerpoint/2010/main" val="361336849"/>
              </p:ext>
            </p:extLst>
          </p:nvPr>
        </p:nvGraphicFramePr>
        <p:xfrm>
          <a:off x="805396" y="317030"/>
          <a:ext cx="10222384" cy="5897880"/>
        </p:xfrm>
        <a:graphic>
          <a:graphicData uri="http://schemas.openxmlformats.org/drawingml/2006/table">
            <a:tbl>
              <a:tblPr firstRow="1" bandRow="1">
                <a:tableStyleId>{5C22544A-7EE6-4342-B048-85BDC9FD1C3A}</a:tableStyleId>
              </a:tblPr>
              <a:tblGrid>
                <a:gridCol w="5111192">
                  <a:extLst>
                    <a:ext uri="{9D8B030D-6E8A-4147-A177-3AD203B41FA5}">
                      <a16:colId xmlns:a16="http://schemas.microsoft.com/office/drawing/2014/main" val="20000"/>
                    </a:ext>
                  </a:extLst>
                </a:gridCol>
                <a:gridCol w="5111192">
                  <a:extLst>
                    <a:ext uri="{9D8B030D-6E8A-4147-A177-3AD203B41FA5}">
                      <a16:colId xmlns:a16="http://schemas.microsoft.com/office/drawing/2014/main" val="20001"/>
                    </a:ext>
                  </a:extLst>
                </a:gridCol>
              </a:tblGrid>
              <a:tr h="370840">
                <a:tc>
                  <a:txBody>
                    <a:bodyPr/>
                    <a:lstStyle/>
                    <a:p>
                      <a:endParaRPr lang="sv-SE" dirty="0"/>
                    </a:p>
                  </a:txBody>
                  <a:tcPr/>
                </a:tc>
                <a:tc>
                  <a:txBody>
                    <a:bodyPr/>
                    <a:lstStyle/>
                    <a:p>
                      <a:endParaRPr lang="sv-SE"/>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Akut bukinfektion/peritonit</a:t>
                      </a:r>
                    </a:p>
                  </a:txBody>
                  <a:tcPr/>
                </a:tc>
                <a:tc>
                  <a:txBody>
                    <a:bodyPr/>
                    <a:lstStyle/>
                    <a:p>
                      <a:r>
                        <a:rPr lang="sv-SE" dirty="0" smtClean="0"/>
                        <a:t>Peritonit, bukabscess, </a:t>
                      </a:r>
                      <a:r>
                        <a:rPr lang="sv-SE" dirty="0" err="1" smtClean="0"/>
                        <a:t>kolangit</a:t>
                      </a:r>
                      <a:r>
                        <a:rPr lang="sv-SE" dirty="0" smtClean="0"/>
                        <a:t> m fl. </a:t>
                      </a:r>
                    </a:p>
                    <a:p>
                      <a:r>
                        <a:rPr lang="sv-SE" dirty="0" smtClean="0"/>
                        <a:t>Inte </a:t>
                      </a:r>
                      <a:r>
                        <a:rPr lang="sv-SE" dirty="0" err="1" smtClean="0"/>
                        <a:t>gastroenterit</a:t>
                      </a:r>
                      <a:r>
                        <a:rPr lang="sv-SE" dirty="0" smtClean="0"/>
                        <a:t> eller </a:t>
                      </a:r>
                      <a:r>
                        <a:rPr lang="sv-SE" dirty="0" err="1" smtClean="0"/>
                        <a:t>gyninfektion</a:t>
                      </a:r>
                      <a:r>
                        <a:rPr lang="sv-SE" dirty="0" smtClean="0"/>
                        <a:t> utan peritonit.</a:t>
                      </a:r>
                    </a:p>
                  </a:txBody>
                  <a:tcPr/>
                </a:tc>
                <a:extLst>
                  <a:ext uri="{0D108BD9-81ED-4DB2-BD59-A6C34878D82A}">
                    <a16:rowId xmlns:a16="http://schemas.microsoft.com/office/drawing/2014/main" val="10001"/>
                  </a:ext>
                </a:extLst>
              </a:tr>
              <a:tr h="370840">
                <a:tc>
                  <a:txBody>
                    <a:bodyPr/>
                    <a:lstStyle/>
                    <a:p>
                      <a:r>
                        <a:rPr lang="sv-SE" dirty="0" err="1" smtClean="0"/>
                        <a:t>Erysipelas</a:t>
                      </a:r>
                      <a:endParaRPr lang="sv-SE" dirty="0" smtClean="0"/>
                    </a:p>
                  </a:txBody>
                  <a:tcPr/>
                </a:tc>
                <a:tc>
                  <a:txBody>
                    <a:bodyPr/>
                    <a:lstStyle/>
                    <a:p>
                      <a:endParaRPr lang="sv-SE" dirty="0" smtClean="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err="1" smtClean="0"/>
                        <a:t>Exacerbation</a:t>
                      </a:r>
                      <a:r>
                        <a:rPr lang="sv-SE" dirty="0" smtClean="0"/>
                        <a:t> av KOL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Ökad </a:t>
                      </a:r>
                      <a:r>
                        <a:rPr lang="sv-SE" dirty="0" err="1" smtClean="0"/>
                        <a:t>sputumvolym</a:t>
                      </a:r>
                      <a:r>
                        <a:rPr lang="sv-SE" dirty="0" smtClean="0"/>
                        <a:t>/</a:t>
                      </a:r>
                      <a:r>
                        <a:rPr lang="sv-SE" dirty="0" err="1" smtClean="0"/>
                        <a:t>purulens</a:t>
                      </a:r>
                      <a:r>
                        <a:rPr lang="sv-SE" dirty="0" smtClean="0"/>
                        <a:t>/</a:t>
                      </a:r>
                      <a:r>
                        <a:rPr lang="sv-SE" dirty="0" err="1" smtClean="0"/>
                        <a:t>dyspné</a:t>
                      </a:r>
                      <a:r>
                        <a:rPr lang="sv-SE" baseline="0" dirty="0" smtClean="0"/>
                        <a:t> med eller utan feber.</a:t>
                      </a:r>
                      <a:endParaRPr lang="sv-SE" dirty="0" smtClean="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Annan hud-/mjukdels-/skelettinfektion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Sårinfektion, subkutan abscess, septisk artrit, </a:t>
                      </a:r>
                      <a:r>
                        <a:rPr lang="sv-SE" dirty="0" err="1" smtClean="0"/>
                        <a:t>osteit</a:t>
                      </a:r>
                      <a:r>
                        <a:rPr lang="sv-SE" dirty="0" smtClean="0"/>
                        <a:t>.</a:t>
                      </a:r>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Lunginflammation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Även infektion i </a:t>
                      </a:r>
                      <a:r>
                        <a:rPr lang="sv-SE" dirty="0" err="1" smtClean="0"/>
                        <a:t>pleura</a:t>
                      </a:r>
                      <a:r>
                        <a:rPr lang="sv-SE" dirty="0" smtClean="0"/>
                        <a:t>.</a:t>
                      </a:r>
                      <a:r>
                        <a:rPr lang="sv-SE" baseline="0" dirty="0" smtClean="0"/>
                        <a:t> S</a:t>
                      </a:r>
                      <a:r>
                        <a:rPr lang="sv-SE" dirty="0" smtClean="0"/>
                        <a:t>epsis</a:t>
                      </a:r>
                      <a:r>
                        <a:rPr lang="sv-SE" baseline="0" dirty="0" smtClean="0"/>
                        <a:t> med pneumoni.</a:t>
                      </a:r>
                      <a:endParaRPr lang="sv-SE" dirty="0" smtClean="0"/>
                    </a:p>
                  </a:txBody>
                  <a:tcPr/>
                </a:tc>
                <a:extLst>
                  <a:ext uri="{0D108BD9-81ED-4DB2-BD59-A6C34878D82A}">
                    <a16:rowId xmlns:a16="http://schemas.microsoft.com/office/drawing/2014/main" val="100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Otit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txBody>
                  <a:tcPr/>
                </a:tc>
                <a:extLst>
                  <a:ext uri="{0D108BD9-81ED-4DB2-BD59-A6C34878D82A}">
                    <a16:rowId xmlns:a16="http://schemas.microsoft.com/office/drawing/2014/main" val="10006"/>
                  </a:ext>
                </a:extLst>
              </a:tr>
              <a:tr h="370840">
                <a:tc>
                  <a:txBody>
                    <a:bodyPr/>
                    <a:lstStyle/>
                    <a:p>
                      <a:r>
                        <a:rPr lang="sv-SE" dirty="0" smtClean="0"/>
                        <a:t>Sinuit</a:t>
                      </a:r>
                      <a:endParaRPr lang="sv-SE" dirty="0"/>
                    </a:p>
                  </a:txBody>
                  <a:tcPr/>
                </a:tc>
                <a:tc>
                  <a:txBody>
                    <a:bodyPr/>
                    <a:lstStyle/>
                    <a:p>
                      <a:endParaRPr lang="sv-SE" dirty="0"/>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Tonsillit</a:t>
                      </a:r>
                    </a:p>
                  </a:txBody>
                  <a:tcPr/>
                </a:tc>
                <a:tc>
                  <a:txBody>
                    <a:bodyPr/>
                    <a:lstStyle/>
                    <a:p>
                      <a:endParaRPr lang="sv-SE" dirty="0"/>
                    </a:p>
                  </a:txBody>
                  <a:tcPr/>
                </a:tc>
                <a:extLst>
                  <a:ext uri="{0D108BD9-81ED-4DB2-BD59-A6C34878D82A}">
                    <a16:rowId xmlns:a16="http://schemas.microsoft.com/office/drawing/2014/main" val="100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smtClean="0"/>
                        <a:t>Samhällsförvärvad</a:t>
                      </a:r>
                      <a:r>
                        <a:rPr lang="sv-SE" b="1" baseline="0" dirty="0" smtClean="0"/>
                        <a:t> sepsis med okänt fokus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smtClean="0"/>
                        <a:t>Oklar svår infektion/sepsis med allmänpåverkan</a:t>
                      </a:r>
                      <a:r>
                        <a:rPr lang="sv-SE" dirty="0" smtClean="0"/>
                        <a:t> där infektionsfokus är okänt.</a:t>
                      </a:r>
                    </a:p>
                  </a:txBody>
                  <a:tcPr/>
                </a:tc>
                <a:extLst>
                  <a:ext uri="{0D108BD9-81ED-4DB2-BD59-A6C34878D82A}">
                    <a16:rowId xmlns:a16="http://schemas.microsoft.com/office/drawing/2014/main" val="100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smtClean="0"/>
                        <a:t>UVI med</a:t>
                      </a:r>
                      <a:r>
                        <a:rPr lang="sv-SE" b="1" baseline="0" dirty="0" smtClean="0"/>
                        <a:t> </a:t>
                      </a:r>
                      <a:r>
                        <a:rPr lang="sv-SE" b="1" dirty="0" smtClean="0"/>
                        <a:t>feber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err="1" smtClean="0"/>
                        <a:t>Pyelonefrit</a:t>
                      </a:r>
                      <a:r>
                        <a:rPr lang="sv-SE" b="1" dirty="0" smtClean="0"/>
                        <a:t>, </a:t>
                      </a:r>
                      <a:r>
                        <a:rPr lang="sv-SE" b="1" dirty="0" err="1" smtClean="0"/>
                        <a:t>urosepsis</a:t>
                      </a:r>
                      <a:r>
                        <a:rPr lang="sv-SE" b="1" baseline="0" dirty="0" smtClean="0"/>
                        <a:t> (CRP &gt; ca 30 även utan feber)</a:t>
                      </a:r>
                      <a:endParaRPr lang="sv-SE" b="1" dirty="0" smtClean="0"/>
                    </a:p>
                  </a:txBody>
                  <a:tcPr/>
                </a:tc>
                <a:extLst>
                  <a:ext uri="{0D108BD9-81ED-4DB2-BD59-A6C34878D82A}">
                    <a16:rowId xmlns:a16="http://schemas.microsoft.com/office/drawing/2014/main" val="100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smtClean="0"/>
                        <a:t>UVI utan feber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smtClean="0"/>
                        <a:t>Cystit, symptomatisk nedre UVI.</a:t>
                      </a:r>
                    </a:p>
                  </a:txBody>
                  <a:tcPr/>
                </a:tc>
                <a:extLst>
                  <a:ext uri="{0D108BD9-81ED-4DB2-BD59-A6C34878D82A}">
                    <a16:rowId xmlns:a16="http://schemas.microsoft.com/office/drawing/2014/main" val="100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smtClean="0"/>
                        <a:t>Annat     </a:t>
                      </a:r>
                      <a:r>
                        <a:rPr lang="sv-SE" b="1" dirty="0" smtClean="0">
                          <a:solidFill>
                            <a:srgbClr val="FF0000"/>
                          </a:solidFill>
                        </a:rPr>
                        <a:t>UNDVIK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Övrig infektion som inte stämmer med någon annan valbar infektionsorsak.</a:t>
                      </a: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708047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4152674-6AB9-4668-8AED-4226128661A6}" type="datetime1">
              <a:rPr lang="sv-SE" smtClean="0"/>
              <a:t>2018-06-20</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130DDE8C-17E0-4539-9C15-C1E9D231907F}" type="slidenum">
              <a:rPr lang="sv-SE" smtClean="0"/>
              <a:pPr/>
              <a:t>19</a:t>
            </a:fld>
            <a:endParaRPr lang="sv-SE" dirty="0"/>
          </a:p>
        </p:txBody>
      </p:sp>
      <p:sp>
        <p:nvSpPr>
          <p:cNvPr id="6" name="Rubrik 5"/>
          <p:cNvSpPr>
            <a:spLocks noGrp="1"/>
          </p:cNvSpPr>
          <p:nvPr>
            <p:ph type="title" idx="4294967295"/>
          </p:nvPr>
        </p:nvSpPr>
        <p:spPr>
          <a:xfrm>
            <a:off x="0" y="365125"/>
            <a:ext cx="10618788" cy="1211263"/>
          </a:xfrm>
        </p:spPr>
        <p:txBody>
          <a:bodyPr>
            <a:normAutofit fontScale="90000"/>
          </a:bodyPr>
          <a:lstStyle/>
          <a:p>
            <a:r>
              <a:rPr lang="sv-SE" b="1" dirty="0" smtClean="0">
                <a:solidFill>
                  <a:srgbClr val="FF0000"/>
                </a:solidFill>
              </a:rPr>
              <a:t>Registrera ny ordinationsorsak: </a:t>
            </a:r>
            <a:r>
              <a:rPr lang="sv-SE" b="1" dirty="0" err="1" smtClean="0">
                <a:solidFill>
                  <a:srgbClr val="FF0000"/>
                </a:solidFill>
              </a:rPr>
              <a:t>Ciprofloxacin</a:t>
            </a:r>
            <a:r>
              <a:rPr lang="sv-SE" b="1" dirty="0" smtClean="0">
                <a:solidFill>
                  <a:srgbClr val="FF0000"/>
                </a:solidFill>
              </a:rPr>
              <a:t> mot UVI med feber</a:t>
            </a:r>
            <a:endParaRPr lang="sv-SE" b="1" dirty="0">
              <a:solidFill>
                <a:srgbClr val="FF0000"/>
              </a:solidFill>
            </a:endParaRPr>
          </a:p>
        </p:txBody>
      </p:sp>
      <p:pic>
        <p:nvPicPr>
          <p:cNvPr id="5" name="Bildobjekt 4"/>
          <p:cNvPicPr>
            <a:picLocks noChangeAspect="1"/>
          </p:cNvPicPr>
          <p:nvPr/>
        </p:nvPicPr>
        <p:blipFill>
          <a:blip r:embed="rId2"/>
          <a:stretch>
            <a:fillRect/>
          </a:stretch>
        </p:blipFill>
        <p:spPr>
          <a:xfrm>
            <a:off x="7439701" y="1296573"/>
            <a:ext cx="4621876" cy="5001658"/>
          </a:xfrm>
          <a:prstGeom prst="rect">
            <a:avLst/>
          </a:prstGeom>
        </p:spPr>
      </p:pic>
      <p:sp>
        <p:nvSpPr>
          <p:cNvPr id="9" name="Ellips 8"/>
          <p:cNvSpPr/>
          <p:nvPr/>
        </p:nvSpPr>
        <p:spPr>
          <a:xfrm>
            <a:off x="5004073" y="3366657"/>
            <a:ext cx="1429789" cy="282633"/>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Ellips 9"/>
          <p:cNvSpPr/>
          <p:nvPr/>
        </p:nvSpPr>
        <p:spPr>
          <a:xfrm>
            <a:off x="10733549" y="5951911"/>
            <a:ext cx="756458" cy="337935"/>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 name="Bildobjekt 6"/>
          <p:cNvPicPr>
            <a:picLocks noChangeAspect="1"/>
          </p:cNvPicPr>
          <p:nvPr/>
        </p:nvPicPr>
        <p:blipFill>
          <a:blip r:embed="rId3"/>
          <a:stretch>
            <a:fillRect/>
          </a:stretch>
        </p:blipFill>
        <p:spPr>
          <a:xfrm>
            <a:off x="177083" y="1712422"/>
            <a:ext cx="7503362" cy="3535920"/>
          </a:xfrm>
          <a:prstGeom prst="rect">
            <a:avLst/>
          </a:prstGeom>
          <a:noFill/>
        </p:spPr>
      </p:pic>
      <p:sp>
        <p:nvSpPr>
          <p:cNvPr id="8" name="Ellips 7"/>
          <p:cNvSpPr/>
          <p:nvPr/>
        </p:nvSpPr>
        <p:spPr>
          <a:xfrm>
            <a:off x="8254538" y="3366658"/>
            <a:ext cx="1271847" cy="1413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Ellips 10"/>
          <p:cNvSpPr/>
          <p:nvPr/>
        </p:nvSpPr>
        <p:spPr>
          <a:xfrm>
            <a:off x="7680445" y="1504604"/>
            <a:ext cx="856726" cy="20781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Ellips 11"/>
          <p:cNvSpPr/>
          <p:nvPr/>
        </p:nvSpPr>
        <p:spPr>
          <a:xfrm>
            <a:off x="6096000" y="1970117"/>
            <a:ext cx="337862" cy="1579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Ellips 12"/>
          <p:cNvSpPr/>
          <p:nvPr/>
        </p:nvSpPr>
        <p:spPr>
          <a:xfrm>
            <a:off x="410547" y="3507974"/>
            <a:ext cx="1027555" cy="2410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Ellips 13"/>
          <p:cNvSpPr/>
          <p:nvPr/>
        </p:nvSpPr>
        <p:spPr>
          <a:xfrm>
            <a:off x="515389" y="4771505"/>
            <a:ext cx="1853738" cy="2660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148437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Kontaktuppgifter</a:t>
            </a:r>
            <a:endParaRPr lang="sv-SE" dirty="0"/>
          </a:p>
        </p:txBody>
      </p:sp>
      <p:sp>
        <p:nvSpPr>
          <p:cNvPr id="3" name="Platshållare för innehåll 2"/>
          <p:cNvSpPr>
            <a:spLocks noGrp="1"/>
          </p:cNvSpPr>
          <p:nvPr>
            <p:ph idx="1"/>
          </p:nvPr>
        </p:nvSpPr>
        <p:spPr/>
        <p:txBody>
          <a:bodyPr/>
          <a:lstStyle/>
          <a:p>
            <a:r>
              <a:rPr lang="sv-SE" dirty="0" smtClean="0"/>
              <a:t>Helena Ernlund, bitr. smittskyddsläkare, </a:t>
            </a:r>
            <a:r>
              <a:rPr lang="sv-SE" dirty="0"/>
              <a:t>Smittskyddsenheten, </a:t>
            </a:r>
            <a:r>
              <a:rPr lang="sv-SE" dirty="0" smtClean="0"/>
              <a:t>023-492861</a:t>
            </a:r>
          </a:p>
          <a:p>
            <a:endParaRPr lang="sv-SE" dirty="0" smtClean="0"/>
          </a:p>
          <a:p>
            <a:r>
              <a:rPr lang="sv-SE" dirty="0" smtClean="0"/>
              <a:t>Katrin Dahlkvist, IT-enheten, </a:t>
            </a:r>
            <a:r>
              <a:rPr lang="sv-SE" dirty="0"/>
              <a:t>023-491120</a:t>
            </a:r>
          </a:p>
          <a:p>
            <a:pPr marL="0" indent="0">
              <a:buNone/>
            </a:pPr>
            <a:endParaRPr lang="sv-SE" dirty="0" smtClean="0"/>
          </a:p>
          <a:p>
            <a:r>
              <a:rPr lang="sv-SE" dirty="0"/>
              <a:t>Pia </a:t>
            </a:r>
            <a:r>
              <a:rPr lang="sv-SE" dirty="0" smtClean="0"/>
              <a:t>Haqwinzon, sekreterare, Smittskyddsenheten</a:t>
            </a:r>
          </a:p>
          <a:p>
            <a:pPr marL="0" indent="0">
              <a:buNone/>
            </a:pPr>
            <a:r>
              <a:rPr lang="sv-SE" dirty="0" smtClean="0"/>
              <a:t>023-49 </a:t>
            </a:r>
            <a:r>
              <a:rPr lang="sv-SE" dirty="0"/>
              <a:t>07 85, 070-216 25 00</a:t>
            </a:r>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a:t>
            </a:fld>
            <a:endParaRPr lang="sv-SE" dirty="0"/>
          </a:p>
        </p:txBody>
      </p:sp>
    </p:spTree>
    <p:extLst>
      <p:ext uri="{BB962C8B-B14F-4D97-AF65-F5344CB8AC3E}">
        <p14:creationId xmlns:p14="http://schemas.microsoft.com/office/powerpoint/2010/main" val="25850101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Byte av antibiotika, samma ordinationsorsak: byta </a:t>
            </a:r>
            <a:r>
              <a:rPr lang="sv-SE" dirty="0" err="1"/>
              <a:t>Bensyl</a:t>
            </a:r>
            <a:r>
              <a:rPr lang="sv-SE" dirty="0"/>
              <a:t>-pc mot </a:t>
            </a:r>
            <a:r>
              <a:rPr lang="sv-SE" dirty="0" err="1"/>
              <a:t>Kåvepenin</a:t>
            </a:r>
            <a:r>
              <a:rPr lang="sv-SE" dirty="0"/>
              <a:t>, pneumoni</a:t>
            </a:r>
          </a:p>
        </p:txBody>
      </p:sp>
      <p:pic>
        <p:nvPicPr>
          <p:cNvPr id="7" name="Platshållare för innehåll 6"/>
          <p:cNvPicPr>
            <a:picLocks noGrp="1" noChangeAspect="1"/>
          </p:cNvPicPr>
          <p:nvPr>
            <p:ph idx="1"/>
          </p:nvPr>
        </p:nvPicPr>
        <p:blipFill>
          <a:blip r:embed="rId2"/>
          <a:stretch>
            <a:fillRect/>
          </a:stretch>
        </p:blipFill>
        <p:spPr>
          <a:xfrm>
            <a:off x="224446" y="2036618"/>
            <a:ext cx="7309689" cy="3796647"/>
          </a:xfrm>
          <a:prstGeom prst="rect">
            <a:avLst/>
          </a:prstGeom>
        </p:spPr>
      </p:pic>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20</a:t>
            </a:fld>
            <a:endParaRPr lang="sv-SE" dirty="0"/>
          </a:p>
        </p:txBody>
      </p:sp>
      <p:sp>
        <p:nvSpPr>
          <p:cNvPr id="8" name="Ellips 7"/>
          <p:cNvSpPr/>
          <p:nvPr/>
        </p:nvSpPr>
        <p:spPr>
          <a:xfrm>
            <a:off x="224446" y="5577838"/>
            <a:ext cx="5993476" cy="2554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Ellips 2"/>
          <p:cNvSpPr/>
          <p:nvPr/>
        </p:nvSpPr>
        <p:spPr>
          <a:xfrm>
            <a:off x="5993473" y="2327563"/>
            <a:ext cx="407324" cy="1413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Ellips 8"/>
          <p:cNvSpPr/>
          <p:nvPr/>
        </p:nvSpPr>
        <p:spPr>
          <a:xfrm>
            <a:off x="282630" y="3208714"/>
            <a:ext cx="881148" cy="2327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p:cNvPicPr>
            <a:picLocks noChangeAspect="1"/>
          </p:cNvPicPr>
          <p:nvPr/>
        </p:nvPicPr>
        <p:blipFill>
          <a:blip r:embed="rId3"/>
          <a:stretch>
            <a:fillRect/>
          </a:stretch>
        </p:blipFill>
        <p:spPr>
          <a:xfrm>
            <a:off x="7838902" y="1463885"/>
            <a:ext cx="4043039" cy="4560706"/>
          </a:xfrm>
          <a:prstGeom prst="rect">
            <a:avLst/>
          </a:prstGeom>
        </p:spPr>
      </p:pic>
      <p:sp>
        <p:nvSpPr>
          <p:cNvPr id="11" name="Ellips 10"/>
          <p:cNvSpPr/>
          <p:nvPr/>
        </p:nvSpPr>
        <p:spPr>
          <a:xfrm>
            <a:off x="7838902" y="2327563"/>
            <a:ext cx="1413163" cy="18703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Ellips 11"/>
          <p:cNvSpPr/>
          <p:nvPr/>
        </p:nvSpPr>
        <p:spPr>
          <a:xfrm>
            <a:off x="10784724" y="5770920"/>
            <a:ext cx="490451" cy="1579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822745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Byte av antibiotika, ny ordinationsorsak, byta </a:t>
            </a:r>
            <a:r>
              <a:rPr lang="sv-SE" dirty="0" err="1"/>
              <a:t>Meronem</a:t>
            </a:r>
            <a:r>
              <a:rPr lang="sv-SE" dirty="0"/>
              <a:t> mot </a:t>
            </a:r>
            <a:r>
              <a:rPr lang="sv-SE" dirty="0" err="1"/>
              <a:t>Cefotaxim</a:t>
            </a:r>
            <a:r>
              <a:rPr lang="sv-SE" dirty="0"/>
              <a:t>, UVI med feber</a:t>
            </a:r>
          </a:p>
        </p:txBody>
      </p:sp>
      <p:pic>
        <p:nvPicPr>
          <p:cNvPr id="7" name="Platshållare för innehåll 6"/>
          <p:cNvPicPr>
            <a:picLocks noGrp="1" noChangeAspect="1"/>
          </p:cNvPicPr>
          <p:nvPr>
            <p:ph idx="1"/>
          </p:nvPr>
        </p:nvPicPr>
        <p:blipFill>
          <a:blip r:embed="rId2"/>
          <a:stretch>
            <a:fillRect/>
          </a:stretch>
        </p:blipFill>
        <p:spPr>
          <a:xfrm>
            <a:off x="278479" y="1502255"/>
            <a:ext cx="6022568" cy="2683323"/>
          </a:xfrm>
          <a:prstGeom prst="rect">
            <a:avLst/>
          </a:prstGeom>
        </p:spPr>
      </p:pic>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21</a:t>
            </a:fld>
            <a:endParaRPr lang="sv-SE" dirty="0"/>
          </a:p>
        </p:txBody>
      </p:sp>
      <p:sp>
        <p:nvSpPr>
          <p:cNvPr id="8" name="Ellips 7"/>
          <p:cNvSpPr/>
          <p:nvPr/>
        </p:nvSpPr>
        <p:spPr>
          <a:xfrm>
            <a:off x="2294313" y="3034145"/>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Platshållare för innehåll 6"/>
          <p:cNvPicPr>
            <a:picLocks noChangeAspect="1"/>
          </p:cNvPicPr>
          <p:nvPr/>
        </p:nvPicPr>
        <p:blipFill>
          <a:blip r:embed="rId3"/>
          <a:stretch>
            <a:fillRect/>
          </a:stretch>
        </p:blipFill>
        <p:spPr>
          <a:xfrm>
            <a:off x="181947" y="4269106"/>
            <a:ext cx="5943600" cy="1857375"/>
          </a:xfrm>
          <a:prstGeom prst="rect">
            <a:avLst/>
          </a:prstGeom>
        </p:spPr>
      </p:pic>
      <p:sp>
        <p:nvSpPr>
          <p:cNvPr id="12" name="Ellips 11"/>
          <p:cNvSpPr/>
          <p:nvPr/>
        </p:nvSpPr>
        <p:spPr>
          <a:xfrm>
            <a:off x="278479" y="4560801"/>
            <a:ext cx="1084808" cy="3437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3" name="Bildobjekt 12"/>
          <p:cNvPicPr>
            <a:picLocks noChangeAspect="1"/>
          </p:cNvPicPr>
          <p:nvPr/>
        </p:nvPicPr>
        <p:blipFill>
          <a:blip r:embed="rId4"/>
          <a:stretch>
            <a:fillRect/>
          </a:stretch>
        </p:blipFill>
        <p:spPr>
          <a:xfrm>
            <a:off x="6906856" y="1498099"/>
            <a:ext cx="4330293" cy="4628382"/>
          </a:xfrm>
          <a:prstGeom prst="rect">
            <a:avLst/>
          </a:prstGeom>
        </p:spPr>
      </p:pic>
      <p:sp>
        <p:nvSpPr>
          <p:cNvPr id="14" name="Ellips 13"/>
          <p:cNvSpPr/>
          <p:nvPr/>
        </p:nvSpPr>
        <p:spPr>
          <a:xfrm>
            <a:off x="7722524" y="3341715"/>
            <a:ext cx="1113905" cy="23275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Ellips 14"/>
          <p:cNvSpPr/>
          <p:nvPr/>
        </p:nvSpPr>
        <p:spPr>
          <a:xfrm>
            <a:off x="10050087" y="5802284"/>
            <a:ext cx="556953" cy="2576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7" name="Rak koppling 16"/>
          <p:cNvCxnSpPr/>
          <p:nvPr/>
        </p:nvCxnSpPr>
        <p:spPr>
          <a:xfrm flipV="1">
            <a:off x="410547" y="5935287"/>
            <a:ext cx="5034289" cy="831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Ellips 17"/>
          <p:cNvSpPr/>
          <p:nvPr/>
        </p:nvSpPr>
        <p:spPr>
          <a:xfrm>
            <a:off x="4971011" y="1729047"/>
            <a:ext cx="473825" cy="1579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Ellips 18"/>
          <p:cNvSpPr/>
          <p:nvPr/>
        </p:nvSpPr>
        <p:spPr>
          <a:xfrm>
            <a:off x="278479" y="2419005"/>
            <a:ext cx="3063237" cy="29383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Ellips 19"/>
          <p:cNvSpPr/>
          <p:nvPr/>
        </p:nvSpPr>
        <p:spPr>
          <a:xfrm>
            <a:off x="507076" y="4039237"/>
            <a:ext cx="731520" cy="1463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592926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dirty="0"/>
              <a:t>Vårdrelaterad infektion</a:t>
            </a:r>
          </a:p>
        </p:txBody>
      </p:sp>
      <p:sp>
        <p:nvSpPr>
          <p:cNvPr id="8" name="Platshållare för text 7"/>
          <p:cNvSpPr>
            <a:spLocks noGrp="1"/>
          </p:cNvSpPr>
          <p:nvPr>
            <p:ph type="body" idx="1"/>
          </p:nvPr>
        </p:nvSpPr>
        <p:spPr/>
        <p:txBody>
          <a:bodyPr/>
          <a:lstStyle/>
          <a:p>
            <a:endParaRPr lang="sv-SE"/>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22</a:t>
            </a:fld>
            <a:endParaRPr lang="sv-SE" dirty="0"/>
          </a:p>
        </p:txBody>
      </p:sp>
    </p:spTree>
    <p:extLst>
      <p:ext uri="{BB962C8B-B14F-4D97-AF65-F5344CB8AC3E}">
        <p14:creationId xmlns:p14="http://schemas.microsoft.com/office/powerpoint/2010/main" val="3807606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Vårdrelaterad infektion</a:t>
            </a:r>
            <a:endParaRPr lang="sv-SE" dirty="0"/>
          </a:p>
        </p:txBody>
      </p:sp>
      <p:pic>
        <p:nvPicPr>
          <p:cNvPr id="7" name="Platshållare för innehåll 6"/>
          <p:cNvPicPr>
            <a:picLocks noGrp="1" noChangeAspect="1"/>
          </p:cNvPicPr>
          <p:nvPr>
            <p:ph idx="1"/>
          </p:nvPr>
        </p:nvPicPr>
        <p:blipFill>
          <a:blip r:embed="rId2"/>
          <a:stretch>
            <a:fillRect/>
          </a:stretch>
        </p:blipFill>
        <p:spPr>
          <a:xfrm>
            <a:off x="2461519" y="1642745"/>
            <a:ext cx="7036206" cy="4351338"/>
          </a:xfrm>
          <a:prstGeom prst="rect">
            <a:avLst/>
          </a:prstGeom>
        </p:spPr>
      </p:pic>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23</a:t>
            </a:fld>
            <a:endParaRPr lang="sv-SE" dirty="0"/>
          </a:p>
        </p:txBody>
      </p:sp>
      <p:sp>
        <p:nvSpPr>
          <p:cNvPr id="8" name="Ellips 7"/>
          <p:cNvSpPr/>
          <p:nvPr/>
        </p:nvSpPr>
        <p:spPr>
          <a:xfrm>
            <a:off x="3579845" y="4006735"/>
            <a:ext cx="277260" cy="16625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4333740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Vårdrelaterad infektion</a:t>
            </a:r>
            <a:endParaRPr lang="sv-SE" dirty="0"/>
          </a:p>
        </p:txBody>
      </p:sp>
      <p:sp>
        <p:nvSpPr>
          <p:cNvPr id="3" name="Platshållare för innehåll 2"/>
          <p:cNvSpPr>
            <a:spLocks noGrp="1"/>
          </p:cNvSpPr>
          <p:nvPr>
            <p:ph idx="1"/>
          </p:nvPr>
        </p:nvSpPr>
        <p:spPr/>
        <p:txBody>
          <a:bodyPr>
            <a:normAutofit/>
          </a:bodyPr>
          <a:lstStyle/>
          <a:p>
            <a:pPr marL="0" indent="0">
              <a:buNone/>
            </a:pPr>
            <a:r>
              <a:rPr lang="sv-SE" b="1" dirty="0">
                <a:solidFill>
                  <a:schemeClr val="tx2"/>
                </a:solidFill>
              </a:rPr>
              <a:t>1.</a:t>
            </a:r>
            <a:r>
              <a:rPr lang="sv-SE" b="1" dirty="0"/>
              <a:t> </a:t>
            </a:r>
            <a:r>
              <a:rPr lang="sv-SE" dirty="0"/>
              <a:t>Varje infektion som debuterar </a:t>
            </a:r>
            <a:r>
              <a:rPr lang="sv-SE" b="1" dirty="0"/>
              <a:t>två dygn eller mer </a:t>
            </a:r>
            <a:r>
              <a:rPr lang="sv-SE" dirty="0"/>
              <a:t>(&gt; 48 timmar) </a:t>
            </a:r>
            <a:r>
              <a:rPr lang="sv-SE" b="1" dirty="0"/>
              <a:t>efter inskrivning</a:t>
            </a:r>
            <a:r>
              <a:rPr lang="sv-SE" dirty="0"/>
              <a:t> inom slutenvården </a:t>
            </a:r>
            <a:r>
              <a:rPr lang="sv-SE" dirty="0" smtClean="0"/>
              <a:t>(oberoende </a:t>
            </a:r>
            <a:r>
              <a:rPr lang="sv-SE" dirty="0"/>
              <a:t>av tidigare vård och </a:t>
            </a:r>
            <a:r>
              <a:rPr lang="sv-SE" dirty="0" smtClean="0"/>
              <a:t>behandling). </a:t>
            </a:r>
            <a:endParaRPr lang="sv-SE" dirty="0"/>
          </a:p>
          <a:p>
            <a:pPr marL="0" indent="0">
              <a:buNone/>
            </a:pPr>
            <a:endParaRPr lang="sv-SE" b="1" dirty="0" smtClean="0"/>
          </a:p>
          <a:p>
            <a:pPr marL="0" indent="0">
              <a:buNone/>
            </a:pPr>
            <a:r>
              <a:rPr lang="sv-SE" b="1" dirty="0" smtClean="0">
                <a:solidFill>
                  <a:schemeClr val="tx2"/>
                </a:solidFill>
              </a:rPr>
              <a:t>2</a:t>
            </a:r>
            <a:r>
              <a:rPr lang="sv-SE" b="1" dirty="0">
                <a:solidFill>
                  <a:schemeClr val="tx2"/>
                </a:solidFill>
              </a:rPr>
              <a:t>.</a:t>
            </a:r>
            <a:r>
              <a:rPr lang="sv-SE" b="1" dirty="0"/>
              <a:t> </a:t>
            </a:r>
            <a:r>
              <a:rPr lang="sv-SE" dirty="0"/>
              <a:t>Varje infektion som debuterar </a:t>
            </a:r>
            <a:r>
              <a:rPr lang="sv-SE" b="1" dirty="0"/>
              <a:t>inom två dygn </a:t>
            </a:r>
          </a:p>
          <a:p>
            <a:pPr marL="0" indent="0">
              <a:buNone/>
            </a:pPr>
            <a:r>
              <a:rPr lang="sv-SE" b="1" dirty="0"/>
              <a:t>efter utskrivning </a:t>
            </a:r>
            <a:r>
              <a:rPr lang="sv-SE" dirty="0"/>
              <a:t>från slutenvård. </a:t>
            </a:r>
          </a:p>
          <a:p>
            <a:pPr marL="0" indent="0">
              <a:buNone/>
            </a:pPr>
            <a:endParaRPr lang="sv-SE" b="1" dirty="0" smtClean="0"/>
          </a:p>
          <a:p>
            <a:pPr marL="0" indent="0">
              <a:buClr>
                <a:schemeClr val="tx2"/>
              </a:buClr>
              <a:buNone/>
            </a:pPr>
            <a:r>
              <a:rPr lang="sv-SE" b="1" dirty="0" smtClean="0">
                <a:solidFill>
                  <a:schemeClr val="tx2"/>
                </a:solidFill>
              </a:rPr>
              <a:t>3</a:t>
            </a:r>
            <a:r>
              <a:rPr lang="sv-SE" b="1" dirty="0">
                <a:solidFill>
                  <a:schemeClr val="tx2"/>
                </a:solidFill>
              </a:rPr>
              <a:t>.</a:t>
            </a:r>
            <a:r>
              <a:rPr lang="sv-SE" b="1" dirty="0"/>
              <a:t> </a:t>
            </a:r>
            <a:r>
              <a:rPr lang="sv-SE" dirty="0"/>
              <a:t>Varje infektion som bedöms ha </a:t>
            </a:r>
            <a:r>
              <a:rPr lang="sv-SE" b="1" dirty="0"/>
              <a:t>samband med ett tidigare ingrepp eller</a:t>
            </a:r>
            <a:r>
              <a:rPr lang="sv-SE" dirty="0"/>
              <a:t> en </a:t>
            </a:r>
            <a:r>
              <a:rPr lang="sv-SE" b="1" dirty="0"/>
              <a:t>behandling</a:t>
            </a:r>
            <a:r>
              <a:rPr lang="sv-SE" dirty="0"/>
              <a:t>, oberoende av </a:t>
            </a:r>
            <a:r>
              <a:rPr lang="sv-SE" dirty="0" smtClean="0"/>
              <a:t>i </a:t>
            </a:r>
            <a:r>
              <a:rPr lang="sv-SE" dirty="0"/>
              <a:t>vilken vårdform ingreppet/behandlingen utförts </a:t>
            </a:r>
          </a:p>
          <a:p>
            <a:pPr marL="0" indent="0">
              <a:buNone/>
            </a:pPr>
            <a:r>
              <a:rPr lang="sv-SE" dirty="0"/>
              <a:t>eller ordinerats. </a:t>
            </a:r>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24</a:t>
            </a:fld>
            <a:endParaRPr lang="sv-SE" dirty="0"/>
          </a:p>
        </p:txBody>
      </p:sp>
    </p:spTree>
    <p:extLst>
      <p:ext uri="{BB962C8B-B14F-4D97-AF65-F5344CB8AC3E}">
        <p14:creationId xmlns:p14="http://schemas.microsoft.com/office/powerpoint/2010/main" val="26546176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Vårdrelaterad infektion forts.</a:t>
            </a:r>
            <a:endParaRPr lang="sv-SE" dirty="0"/>
          </a:p>
        </p:txBody>
      </p:sp>
      <p:sp>
        <p:nvSpPr>
          <p:cNvPr id="3" name="Platshållare för innehåll 2"/>
          <p:cNvSpPr>
            <a:spLocks noGrp="1"/>
          </p:cNvSpPr>
          <p:nvPr>
            <p:ph idx="1"/>
          </p:nvPr>
        </p:nvSpPr>
        <p:spPr/>
        <p:txBody>
          <a:bodyPr>
            <a:normAutofit lnSpcReduction="10000"/>
          </a:bodyPr>
          <a:lstStyle/>
          <a:p>
            <a:pPr marL="514350" indent="-514350">
              <a:buAutoNum type="alphaLcPeriod"/>
            </a:pPr>
            <a:r>
              <a:rPr lang="sv-SE" b="1" dirty="0" smtClean="0">
                <a:solidFill>
                  <a:srgbClr val="000000"/>
                </a:solidFill>
                <a:latin typeface="Calibri" panose="020F0502020204030204" pitchFamily="34" charset="0"/>
              </a:rPr>
              <a:t>Postoperativ </a:t>
            </a:r>
            <a:r>
              <a:rPr lang="sv-SE" b="1" dirty="0">
                <a:solidFill>
                  <a:srgbClr val="000000"/>
                </a:solidFill>
                <a:latin typeface="Calibri" panose="020F0502020204030204" pitchFamily="34" charset="0"/>
              </a:rPr>
              <a:t>infektion: </a:t>
            </a:r>
            <a:r>
              <a:rPr lang="sv-SE" dirty="0">
                <a:solidFill>
                  <a:srgbClr val="000000"/>
                </a:solidFill>
                <a:latin typeface="Calibri" panose="020F0502020204030204" pitchFamily="34" charset="0"/>
              </a:rPr>
              <a:t>ytlig eller djup infektion </a:t>
            </a:r>
            <a:r>
              <a:rPr lang="sv-SE" dirty="0" smtClean="0">
                <a:solidFill>
                  <a:srgbClr val="000000"/>
                </a:solidFill>
                <a:latin typeface="Calibri" panose="020F0502020204030204" pitchFamily="34" charset="0"/>
              </a:rPr>
              <a:t>i </a:t>
            </a:r>
            <a:r>
              <a:rPr lang="sv-SE" dirty="0">
                <a:solidFill>
                  <a:srgbClr val="000000"/>
                </a:solidFill>
                <a:latin typeface="Calibri" panose="020F0502020204030204" pitchFamily="34" charset="0"/>
              </a:rPr>
              <a:t>anslutning till operationsområdet som debuterar </a:t>
            </a:r>
            <a:r>
              <a:rPr lang="sv-SE" b="1" dirty="0" smtClean="0">
                <a:solidFill>
                  <a:srgbClr val="000000"/>
                </a:solidFill>
                <a:latin typeface="Calibri" panose="020F0502020204030204" pitchFamily="34" charset="0"/>
              </a:rPr>
              <a:t>&lt; </a:t>
            </a:r>
            <a:r>
              <a:rPr lang="sv-SE" b="1" dirty="0">
                <a:solidFill>
                  <a:srgbClr val="000000"/>
                </a:solidFill>
                <a:latin typeface="Calibri" panose="020F0502020204030204" pitchFamily="34" charset="0"/>
              </a:rPr>
              <a:t>30 dagar efter kirurgi </a:t>
            </a:r>
            <a:r>
              <a:rPr lang="sv-SE" dirty="0">
                <a:solidFill>
                  <a:srgbClr val="000000"/>
                </a:solidFill>
                <a:latin typeface="Calibri" panose="020F0502020204030204" pitchFamily="34" charset="0"/>
              </a:rPr>
              <a:t>utan implantat eller </a:t>
            </a:r>
            <a:r>
              <a:rPr lang="sv-SE" b="1" dirty="0">
                <a:solidFill>
                  <a:srgbClr val="000000"/>
                </a:solidFill>
                <a:latin typeface="Calibri" panose="020F0502020204030204" pitchFamily="34" charset="0"/>
              </a:rPr>
              <a:t>&lt; 1 år efter kirurgi med implantat</a:t>
            </a:r>
            <a:r>
              <a:rPr lang="sv-SE" dirty="0">
                <a:solidFill>
                  <a:srgbClr val="000000"/>
                </a:solidFill>
                <a:latin typeface="Calibri" panose="020F0502020204030204" pitchFamily="34" charset="0"/>
              </a:rPr>
              <a:t>. </a:t>
            </a:r>
          </a:p>
          <a:p>
            <a:pPr marL="514350" indent="-514350">
              <a:buAutoNum type="alphaLcPeriod"/>
            </a:pPr>
            <a:r>
              <a:rPr lang="sv-SE" b="1" dirty="0" smtClean="0">
                <a:solidFill>
                  <a:srgbClr val="000000"/>
                </a:solidFill>
                <a:latin typeface="Calibri" panose="020F0502020204030204" pitchFamily="34" charset="0"/>
              </a:rPr>
              <a:t>Övrig </a:t>
            </a:r>
            <a:r>
              <a:rPr lang="sv-SE" b="1" dirty="0">
                <a:solidFill>
                  <a:srgbClr val="000000"/>
                </a:solidFill>
                <a:latin typeface="Calibri" panose="020F0502020204030204" pitchFamily="34" charset="0"/>
              </a:rPr>
              <a:t>ingreppsrelaterad infektion: </a:t>
            </a:r>
            <a:r>
              <a:rPr lang="sv-SE" dirty="0">
                <a:solidFill>
                  <a:srgbClr val="000000"/>
                </a:solidFill>
                <a:latin typeface="Calibri" panose="020F0502020204030204" pitchFamily="34" charset="0"/>
              </a:rPr>
              <a:t>infektion som kan relateras till användning av urinavledande </a:t>
            </a:r>
            <a:r>
              <a:rPr lang="sv-SE" b="1" dirty="0">
                <a:solidFill>
                  <a:srgbClr val="000000"/>
                </a:solidFill>
                <a:latin typeface="Calibri" panose="020F0502020204030204" pitchFamily="34" charset="0"/>
              </a:rPr>
              <a:t>kateter, kärlinfarter, dränage, intubation, punktion, injektion</a:t>
            </a:r>
            <a:r>
              <a:rPr lang="sv-SE" dirty="0">
                <a:solidFill>
                  <a:srgbClr val="000000"/>
                </a:solidFill>
                <a:latin typeface="Calibri" panose="020F0502020204030204" pitchFamily="34" charset="0"/>
              </a:rPr>
              <a:t>, </a:t>
            </a:r>
            <a:r>
              <a:rPr lang="sv-SE" dirty="0" err="1" smtClean="0">
                <a:solidFill>
                  <a:srgbClr val="000000"/>
                </a:solidFill>
                <a:latin typeface="Calibri" panose="020F0502020204030204" pitchFamily="34" charset="0"/>
              </a:rPr>
              <a:t>m.fl</a:t>
            </a:r>
            <a:r>
              <a:rPr lang="sv-SE" dirty="0" smtClean="0">
                <a:solidFill>
                  <a:srgbClr val="000000"/>
                </a:solidFill>
                <a:latin typeface="Calibri" panose="020F0502020204030204" pitchFamily="34" charset="0"/>
              </a:rPr>
              <a:t> åtgärder </a:t>
            </a:r>
            <a:r>
              <a:rPr lang="sv-SE" dirty="0">
                <a:solidFill>
                  <a:srgbClr val="000000"/>
                </a:solidFill>
                <a:latin typeface="Calibri" panose="020F0502020204030204" pitchFamily="34" charset="0"/>
              </a:rPr>
              <a:t>som bryter eller försvagar kroppens naturliga infektionsbarriärer. </a:t>
            </a:r>
          </a:p>
          <a:p>
            <a:pPr marL="514350" indent="-514350">
              <a:buAutoNum type="alphaLcPeriod"/>
            </a:pPr>
            <a:r>
              <a:rPr lang="sv-SE" b="1" dirty="0" smtClean="0">
                <a:solidFill>
                  <a:srgbClr val="000000"/>
                </a:solidFill>
                <a:latin typeface="Calibri" panose="020F0502020204030204" pitchFamily="34" charset="0"/>
              </a:rPr>
              <a:t>Läkemedelsrelaterad </a:t>
            </a:r>
            <a:r>
              <a:rPr lang="sv-SE" b="1" dirty="0">
                <a:solidFill>
                  <a:srgbClr val="000000"/>
                </a:solidFill>
                <a:latin typeface="Calibri" panose="020F0502020204030204" pitchFamily="34" charset="0"/>
              </a:rPr>
              <a:t>infektion: </a:t>
            </a:r>
            <a:r>
              <a:rPr lang="sv-SE" dirty="0">
                <a:solidFill>
                  <a:srgbClr val="000000"/>
                </a:solidFill>
                <a:latin typeface="Calibri" panose="020F0502020204030204" pitchFamily="34" charset="0"/>
              </a:rPr>
              <a:t>infektion som uppkommer till följd av direkt </a:t>
            </a:r>
            <a:r>
              <a:rPr lang="sv-SE" dirty="0" err="1">
                <a:solidFill>
                  <a:srgbClr val="000000"/>
                </a:solidFill>
                <a:latin typeface="Calibri" panose="020F0502020204030204" pitchFamily="34" charset="0"/>
              </a:rPr>
              <a:t>läkemedelsverkan</a:t>
            </a:r>
            <a:r>
              <a:rPr lang="sv-SE" dirty="0">
                <a:solidFill>
                  <a:srgbClr val="000000"/>
                </a:solidFill>
                <a:latin typeface="Calibri" panose="020F0502020204030204" pitchFamily="34" charset="0"/>
              </a:rPr>
              <a:t>; </a:t>
            </a:r>
            <a:r>
              <a:rPr lang="sv-SE" dirty="0" err="1" smtClean="0">
                <a:solidFill>
                  <a:srgbClr val="000000"/>
                </a:solidFill>
                <a:latin typeface="Calibri" panose="020F0502020204030204" pitchFamily="34" charset="0"/>
              </a:rPr>
              <a:t>t.ex</a:t>
            </a:r>
            <a:r>
              <a:rPr lang="sv-SE" dirty="0" smtClean="0">
                <a:solidFill>
                  <a:srgbClr val="000000"/>
                </a:solidFill>
                <a:latin typeface="Calibri" panose="020F0502020204030204" pitchFamily="34" charset="0"/>
              </a:rPr>
              <a:t> Clostridium </a:t>
            </a:r>
            <a:r>
              <a:rPr lang="sv-SE" dirty="0" err="1" smtClean="0">
                <a:solidFill>
                  <a:srgbClr val="000000"/>
                </a:solidFill>
                <a:latin typeface="Calibri" panose="020F0502020204030204" pitchFamily="34" charset="0"/>
              </a:rPr>
              <a:t>difficile-enterit</a:t>
            </a:r>
            <a:r>
              <a:rPr lang="sv-SE" dirty="0" smtClean="0">
                <a:solidFill>
                  <a:srgbClr val="000000"/>
                </a:solidFill>
                <a:latin typeface="Calibri" panose="020F0502020204030204" pitchFamily="34" charset="0"/>
              </a:rPr>
              <a:t> i </a:t>
            </a:r>
            <a:r>
              <a:rPr lang="sv-SE" dirty="0">
                <a:solidFill>
                  <a:srgbClr val="000000"/>
                </a:solidFill>
                <a:latin typeface="Calibri" panose="020F0502020204030204" pitchFamily="34" charset="0"/>
              </a:rPr>
              <a:t>samband med antibiotikaanvändning, eller som följd av läkemedels effekt </a:t>
            </a:r>
            <a:r>
              <a:rPr lang="sv-SE" dirty="0" smtClean="0">
                <a:solidFill>
                  <a:srgbClr val="000000"/>
                </a:solidFill>
                <a:latin typeface="Calibri" panose="020F0502020204030204" pitchFamily="34" charset="0"/>
              </a:rPr>
              <a:t>på infektions-försvaret</a:t>
            </a:r>
            <a:r>
              <a:rPr lang="sv-SE" dirty="0">
                <a:solidFill>
                  <a:srgbClr val="000000"/>
                </a:solidFill>
                <a:latin typeface="Calibri" panose="020F0502020204030204" pitchFamily="34" charset="0"/>
              </a:rPr>
              <a:t>; </a:t>
            </a:r>
            <a:r>
              <a:rPr lang="sv-SE" dirty="0" err="1" smtClean="0">
                <a:solidFill>
                  <a:srgbClr val="000000"/>
                </a:solidFill>
                <a:latin typeface="Calibri" panose="020F0502020204030204" pitchFamily="34" charset="0"/>
              </a:rPr>
              <a:t>t.ex</a:t>
            </a:r>
            <a:r>
              <a:rPr lang="sv-SE" dirty="0" smtClean="0">
                <a:solidFill>
                  <a:srgbClr val="000000"/>
                </a:solidFill>
                <a:latin typeface="Calibri" panose="020F0502020204030204" pitchFamily="34" charset="0"/>
              </a:rPr>
              <a:t> cytostatika</a:t>
            </a:r>
            <a:r>
              <a:rPr lang="sv-SE" dirty="0">
                <a:solidFill>
                  <a:srgbClr val="000000"/>
                </a:solidFill>
                <a:latin typeface="Calibri" panose="020F0502020204030204" pitchFamily="34" charset="0"/>
              </a:rPr>
              <a:t>, immunhämmande läkemedel, kortison </a:t>
            </a:r>
            <a:r>
              <a:rPr lang="sv-SE" dirty="0" smtClean="0">
                <a:solidFill>
                  <a:srgbClr val="000000"/>
                </a:solidFill>
                <a:latin typeface="Calibri" panose="020F0502020204030204" pitchFamily="34" charset="0"/>
              </a:rPr>
              <a:t>m fl. </a:t>
            </a:r>
            <a:endParaRPr lang="sv-SE" dirty="0">
              <a:solidFill>
                <a:srgbClr val="000000"/>
              </a:solidFill>
              <a:latin typeface="Calibri" panose="020F0502020204030204" pitchFamily="34" charset="0"/>
            </a:endParaRPr>
          </a:p>
          <a:p>
            <a:pPr marL="0" indent="0">
              <a:buNone/>
            </a:pPr>
            <a:endParaRPr lang="sv-SE" dirty="0">
              <a:solidFill>
                <a:srgbClr val="000000"/>
              </a:solidFill>
              <a:latin typeface="Calibri" panose="020F0502020204030204" pitchFamily="34" charset="0"/>
            </a:endParaRPr>
          </a:p>
          <a:p>
            <a:pPr marL="514350" indent="-514350">
              <a:buAutoNum type="alphaLcPeriod"/>
            </a:pPr>
            <a:endParaRPr lang="sv-SE" dirty="0">
              <a:solidFill>
                <a:srgbClr val="000000"/>
              </a:solidFill>
              <a:latin typeface="Calibri" panose="020F0502020204030204" pitchFamily="34" charset="0"/>
            </a:endParaRPr>
          </a:p>
          <a:p>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25</a:t>
            </a:fld>
            <a:endParaRPr lang="sv-SE" dirty="0"/>
          </a:p>
        </p:txBody>
      </p:sp>
    </p:spTree>
    <p:extLst>
      <p:ext uri="{BB962C8B-B14F-4D97-AF65-F5344CB8AC3E}">
        <p14:creationId xmlns:p14="http://schemas.microsoft.com/office/powerpoint/2010/main" val="3185498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ubrik 10"/>
          <p:cNvSpPr>
            <a:spLocks noGrp="1"/>
          </p:cNvSpPr>
          <p:nvPr>
            <p:ph type="title"/>
          </p:nvPr>
        </p:nvSpPr>
        <p:spPr/>
        <p:txBody>
          <a:bodyPr>
            <a:normAutofit fontScale="90000"/>
          </a:bodyPr>
          <a:lstStyle/>
          <a:p>
            <a:r>
              <a:rPr lang="sv-SE" dirty="0" smtClean="0"/>
              <a:t>Vid </a:t>
            </a:r>
            <a:r>
              <a:rPr lang="sv-SE" dirty="0" err="1" smtClean="0"/>
              <a:t>ordinationssak</a:t>
            </a:r>
            <a:r>
              <a:rPr lang="sv-SE" dirty="0" smtClean="0"/>
              <a:t> som kräver KVÅ-kod, här postoperativ infektion efter fotledsoperation</a:t>
            </a:r>
            <a:endParaRPr lang="sv-SE" dirty="0"/>
          </a:p>
        </p:txBody>
      </p:sp>
      <p:sp>
        <p:nvSpPr>
          <p:cNvPr id="12" name="Platshållare för innehåll 11"/>
          <p:cNvSpPr>
            <a:spLocks noGrp="1"/>
          </p:cNvSpPr>
          <p:nvPr>
            <p:ph idx="1"/>
          </p:nvPr>
        </p:nvSpPr>
        <p:spPr/>
        <p:txBody>
          <a:bodyPr/>
          <a:lstStyle/>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26</a:t>
            </a:fld>
            <a:endParaRPr lang="sv-SE" dirty="0"/>
          </a:p>
        </p:txBody>
      </p:sp>
      <p:sp>
        <p:nvSpPr>
          <p:cNvPr id="14" name="Ellips 13"/>
          <p:cNvSpPr/>
          <p:nvPr/>
        </p:nvSpPr>
        <p:spPr>
          <a:xfrm>
            <a:off x="5503025" y="3341196"/>
            <a:ext cx="4505499" cy="370609"/>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Ellips 14"/>
          <p:cNvSpPr/>
          <p:nvPr/>
        </p:nvSpPr>
        <p:spPr>
          <a:xfrm>
            <a:off x="5386647" y="4944948"/>
            <a:ext cx="1039091" cy="48381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6" name="Platshållare för innehåll 6"/>
          <p:cNvPicPr>
            <a:picLocks noChangeAspect="1"/>
          </p:cNvPicPr>
          <p:nvPr/>
        </p:nvPicPr>
        <p:blipFill>
          <a:blip r:embed="rId2"/>
          <a:stretch>
            <a:fillRect/>
          </a:stretch>
        </p:blipFill>
        <p:spPr>
          <a:xfrm>
            <a:off x="2048154" y="2681850"/>
            <a:ext cx="8496300" cy="3162300"/>
          </a:xfrm>
          <a:prstGeom prst="rect">
            <a:avLst/>
          </a:prstGeom>
        </p:spPr>
      </p:pic>
      <p:sp>
        <p:nvSpPr>
          <p:cNvPr id="2" name="Ellips 1"/>
          <p:cNvSpPr/>
          <p:nvPr/>
        </p:nvSpPr>
        <p:spPr>
          <a:xfrm>
            <a:off x="2743200" y="4371151"/>
            <a:ext cx="2759825" cy="4668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Ellips 2"/>
          <p:cNvSpPr/>
          <p:nvPr/>
        </p:nvSpPr>
        <p:spPr>
          <a:xfrm>
            <a:off x="5552900" y="3728431"/>
            <a:ext cx="3316778" cy="3863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Ellips 8"/>
          <p:cNvSpPr/>
          <p:nvPr/>
        </p:nvSpPr>
        <p:spPr>
          <a:xfrm>
            <a:off x="8703426" y="5428760"/>
            <a:ext cx="814647" cy="4153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8240278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27</a:t>
            </a:fld>
            <a:endParaRPr lang="sv-SE"/>
          </a:p>
        </p:txBody>
      </p:sp>
      <p:sp>
        <p:nvSpPr>
          <p:cNvPr id="2" name="TPQuestion"/>
          <p:cNvSpPr>
            <a:spLocks noGrp="1"/>
          </p:cNvSpPr>
          <p:nvPr>
            <p:ph type="title" idx="4294967295"/>
          </p:nvPr>
        </p:nvSpPr>
        <p:spPr>
          <a:xfrm>
            <a:off x="340822" y="274638"/>
            <a:ext cx="10740042" cy="1936750"/>
          </a:xfrm>
        </p:spPr>
        <p:txBody>
          <a:bodyPr>
            <a:noAutofit/>
          </a:bodyPr>
          <a:lstStyle/>
          <a:p>
            <a:r>
              <a:rPr lang="sv-SE" sz="2800" dirty="0" smtClean="0"/>
              <a:t/>
            </a:r>
            <a:br>
              <a:rPr lang="sv-SE" sz="2800" dirty="0" smtClean="0"/>
            </a:br>
            <a:r>
              <a:rPr lang="sv-SE" sz="2800" dirty="0"/>
              <a:t/>
            </a:r>
            <a:br>
              <a:rPr lang="sv-SE" sz="2800" dirty="0"/>
            </a:br>
            <a:r>
              <a:rPr lang="sv-SE" sz="2800" dirty="0" smtClean="0"/>
              <a:t>79-årig dement man med hjärt- och njursvikt kommer till akuten med temp 39° sedan 3 d. Illamående men mjuk i buken. Inga andra fokalsymptom. </a:t>
            </a:r>
            <a:br>
              <a:rPr lang="sv-SE" sz="2800" dirty="0" smtClean="0"/>
            </a:br>
            <a:r>
              <a:rPr lang="sv-SE" sz="2800" dirty="0" smtClean="0"/>
              <a:t>AT: Orkeslös. AF 30. Puls 115. BT 120/80. </a:t>
            </a:r>
            <a:br>
              <a:rPr lang="sv-SE" sz="2800" dirty="0" smtClean="0"/>
            </a:br>
            <a:r>
              <a:rPr lang="sv-SE" sz="2800" dirty="0" smtClean="0"/>
              <a:t>U-sticka: 1+ protein. CRP 300.</a:t>
            </a:r>
            <a:br>
              <a:rPr lang="sv-SE" sz="2800" dirty="0" smtClean="0"/>
            </a:br>
            <a:r>
              <a:rPr lang="sv-SE" sz="2800" dirty="0"/>
              <a:t/>
            </a:r>
            <a:br>
              <a:rPr lang="sv-SE" sz="2800" dirty="0"/>
            </a:br>
            <a:r>
              <a:rPr lang="sv-SE" sz="2800" dirty="0" smtClean="0"/>
              <a:t>Bedömer du detta som: </a:t>
            </a:r>
            <a:endParaRPr lang="sv-SE" sz="2800" dirty="0"/>
          </a:p>
        </p:txBody>
      </p:sp>
      <p:sp>
        <p:nvSpPr>
          <p:cNvPr id="3" name="TPAnswers"/>
          <p:cNvSpPr>
            <a:spLocks noGrp="1"/>
          </p:cNvSpPr>
          <p:nvPr>
            <p:ph type="body" idx="4294967295"/>
            <p:custDataLst>
              <p:tags r:id="rId3"/>
            </p:custDataLst>
          </p:nvPr>
        </p:nvSpPr>
        <p:spPr>
          <a:xfrm>
            <a:off x="0" y="3402013"/>
            <a:ext cx="5638800" cy="2549525"/>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Akut bukinfektion/peritonit</a:t>
            </a:r>
          </a:p>
          <a:p>
            <a:pPr marL="971550" lvl="1" indent="-514350">
              <a:lnSpc>
                <a:spcPct val="100000"/>
              </a:lnSpc>
              <a:spcBef>
                <a:spcPct val="20000"/>
              </a:spcBef>
              <a:buFont typeface="Arial" panose="020B0604020202020204" pitchFamily="34" charset="0"/>
              <a:buAutoNum type="alphaUcPeriod"/>
            </a:pPr>
            <a:r>
              <a:rPr lang="sv-SE" sz="2800" dirty="0" smtClean="0"/>
              <a:t>Samhällsförvärvad sepsis utan känt fokus</a:t>
            </a:r>
          </a:p>
          <a:p>
            <a:pPr marL="971550" lvl="1" indent="-514350">
              <a:lnSpc>
                <a:spcPct val="100000"/>
              </a:lnSpc>
              <a:spcBef>
                <a:spcPct val="20000"/>
              </a:spcBef>
              <a:buFont typeface="Arial" panose="020B0604020202020204" pitchFamily="34" charset="0"/>
              <a:buAutoNum type="alphaUcPeriod"/>
            </a:pPr>
            <a:r>
              <a:rPr lang="sv-SE" sz="2800" dirty="0" smtClean="0"/>
              <a:t>Annat</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603714561"/>
              </p:ext>
            </p:extLst>
          </p:nvPr>
        </p:nvGraphicFramePr>
        <p:xfrm>
          <a:off x="6032500" y="1600201"/>
          <a:ext cx="6096000" cy="5143500"/>
        </p:xfrm>
        <a:graphic>
          <a:graphicData uri="http://schemas.openxmlformats.org/presentationml/2006/ole">
            <mc:AlternateContent xmlns:mc="http://schemas.openxmlformats.org/markup-compatibility/2006">
              <mc:Choice xmlns:v="urn:schemas-microsoft-com:vml" Requires="v">
                <p:oleObj spid="_x0000_s1262"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32500" y="1600201"/>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40909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B</a:t>
            </a:r>
            <a:endParaRPr lang="sv-SE" dirty="0"/>
          </a:p>
        </p:txBody>
      </p:sp>
      <p:sp>
        <p:nvSpPr>
          <p:cNvPr id="6" name="Platshållare för innehåll 5"/>
          <p:cNvSpPr>
            <a:spLocks noGrp="1"/>
          </p:cNvSpPr>
          <p:nvPr>
            <p:ph idx="1"/>
          </p:nvPr>
        </p:nvSpPr>
        <p:spPr/>
        <p:txBody>
          <a:bodyPr/>
          <a:lstStyle/>
          <a:p>
            <a:pPr marL="0" indent="0">
              <a:buNone/>
            </a:pPr>
            <a:r>
              <a:rPr lang="sv-SE" dirty="0" smtClean="0"/>
              <a:t>Samhällsförvärvad infektion utan känt fokus. Inga fokalsymptom. Illamående är ett ospecifikt symptom, i synnerhet vid avsaknad av fokala tecken i bukstatus.</a:t>
            </a:r>
            <a:endParaRPr lang="sv-SE" dirty="0"/>
          </a:p>
        </p:txBody>
      </p:sp>
      <p:sp>
        <p:nvSpPr>
          <p:cNvPr id="2" name="Platshållare för datum 1"/>
          <p:cNvSpPr>
            <a:spLocks noGrp="1"/>
          </p:cNvSpPr>
          <p:nvPr>
            <p:ph type="dt" sz="half" idx="10"/>
          </p:nvPr>
        </p:nvSpPr>
        <p:spPr/>
        <p:txBody>
          <a:bodyPr/>
          <a:lstStyle/>
          <a:p>
            <a:fld id="{B4152674-6AB9-4668-8AED-4226128661A6}" type="datetime1">
              <a:rPr lang="sv-SE" smtClean="0"/>
              <a:t>2018-06-20</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130DDE8C-17E0-4539-9C15-C1E9D231907F}" type="slidenum">
              <a:rPr lang="sv-SE" smtClean="0"/>
              <a:pPr/>
              <a:t>28</a:t>
            </a:fld>
            <a:endParaRPr lang="sv-SE" dirty="0"/>
          </a:p>
        </p:txBody>
      </p:sp>
    </p:spTree>
    <p:extLst>
      <p:ext uri="{BB962C8B-B14F-4D97-AF65-F5344CB8AC3E}">
        <p14:creationId xmlns:p14="http://schemas.microsoft.com/office/powerpoint/2010/main" val="42639918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29</a:t>
            </a:fld>
            <a:endParaRPr lang="sv-SE"/>
          </a:p>
        </p:txBody>
      </p:sp>
      <p:sp>
        <p:nvSpPr>
          <p:cNvPr id="2" name="TPQuestion"/>
          <p:cNvSpPr>
            <a:spLocks noGrp="1"/>
          </p:cNvSpPr>
          <p:nvPr>
            <p:ph type="title" idx="4294967295"/>
          </p:nvPr>
        </p:nvSpPr>
        <p:spPr>
          <a:xfrm>
            <a:off x="332508" y="274638"/>
            <a:ext cx="10183091" cy="1325562"/>
          </a:xfrm>
        </p:spPr>
        <p:txBody>
          <a:bodyPr>
            <a:noAutofit/>
          </a:bodyPr>
          <a:lstStyle/>
          <a:p>
            <a:r>
              <a:rPr lang="sv-SE" sz="3200" dirty="0" smtClean="0"/>
              <a:t/>
            </a:r>
            <a:br>
              <a:rPr lang="sv-SE" sz="3200" dirty="0" smtClean="0"/>
            </a:br>
            <a:r>
              <a:rPr lang="sv-SE" sz="3200" dirty="0"/>
              <a:t/>
            </a:r>
            <a:br>
              <a:rPr lang="sv-SE" sz="3200" dirty="0"/>
            </a:br>
            <a:r>
              <a:rPr lang="sv-SE" sz="3200" dirty="0" smtClean="0"/>
              <a:t/>
            </a:r>
            <a:br>
              <a:rPr lang="sv-SE" sz="3200" dirty="0" smtClean="0"/>
            </a:br>
            <a:r>
              <a:rPr lang="sv-SE" sz="2800" dirty="0" smtClean="0"/>
              <a:t>58-årig tidigare frisk kvinna med täta trängningar och </a:t>
            </a:r>
            <a:r>
              <a:rPr lang="sv-SE" sz="2800" dirty="0" err="1" smtClean="0"/>
              <a:t>miktionssveda</a:t>
            </a:r>
            <a:r>
              <a:rPr lang="sv-SE" sz="2800" dirty="0" smtClean="0"/>
              <a:t> sedan 4 d. Temp 37.9°. </a:t>
            </a:r>
            <a:br>
              <a:rPr lang="sv-SE" sz="2800" dirty="0" smtClean="0"/>
            </a:br>
            <a:r>
              <a:rPr lang="sv-SE" sz="2800" dirty="0" smtClean="0"/>
              <a:t>AT: Opåverkad. Ingen dunkömhet över njurloger. </a:t>
            </a:r>
            <a:br>
              <a:rPr lang="sv-SE" sz="2800" dirty="0" smtClean="0"/>
            </a:br>
            <a:r>
              <a:rPr lang="sv-SE" sz="2800" dirty="0" smtClean="0"/>
              <a:t>U-sticka: 3+ vita, nitrit neg. CRP 15.</a:t>
            </a:r>
            <a:br>
              <a:rPr lang="sv-SE" sz="2800" dirty="0" smtClean="0"/>
            </a:br>
            <a:r>
              <a:rPr lang="sv-SE" sz="3200" dirty="0"/>
              <a:t/>
            </a:r>
            <a:br>
              <a:rPr lang="sv-SE" sz="3200" dirty="0"/>
            </a:br>
            <a:r>
              <a:rPr lang="sv-SE" sz="2800" dirty="0" smtClean="0"/>
              <a:t>Bedömer du detta som:</a:t>
            </a:r>
            <a:endParaRPr lang="sv-SE" sz="2800" dirty="0"/>
          </a:p>
        </p:txBody>
      </p:sp>
      <p:sp>
        <p:nvSpPr>
          <p:cNvPr id="3" name="TPAnswers"/>
          <p:cNvSpPr>
            <a:spLocks noGrp="1"/>
          </p:cNvSpPr>
          <p:nvPr>
            <p:ph type="body" idx="4294967295"/>
            <p:custDataLst>
              <p:tags r:id="rId3"/>
            </p:custDataLst>
          </p:nvPr>
        </p:nvSpPr>
        <p:spPr>
          <a:xfrm>
            <a:off x="0" y="3448050"/>
            <a:ext cx="5638800" cy="2503488"/>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UVI med feber</a:t>
            </a:r>
          </a:p>
          <a:p>
            <a:pPr marL="971550" lvl="1" indent="-514350">
              <a:lnSpc>
                <a:spcPct val="100000"/>
              </a:lnSpc>
              <a:spcBef>
                <a:spcPct val="20000"/>
              </a:spcBef>
              <a:buFont typeface="Arial" panose="020B0604020202020204" pitchFamily="34" charset="0"/>
              <a:buAutoNum type="alphaUcPeriod"/>
            </a:pPr>
            <a:r>
              <a:rPr lang="sv-SE" sz="2800" dirty="0" smtClean="0"/>
              <a:t>UVI utan feber</a:t>
            </a:r>
          </a:p>
          <a:p>
            <a:pPr marL="971550" lvl="1" indent="-514350">
              <a:lnSpc>
                <a:spcPct val="100000"/>
              </a:lnSpc>
              <a:spcBef>
                <a:spcPct val="20000"/>
              </a:spcBef>
              <a:buFont typeface="Arial" panose="020B0604020202020204" pitchFamily="34" charset="0"/>
              <a:buAutoNum type="alphaUcPeriod"/>
            </a:pPr>
            <a:r>
              <a:rPr lang="sv-SE" sz="2800" dirty="0" smtClean="0"/>
              <a:t>Annat</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4112788840"/>
              </p:ext>
            </p:extLst>
          </p:nvPr>
        </p:nvGraphicFramePr>
        <p:xfrm>
          <a:off x="6032500" y="1600200"/>
          <a:ext cx="6096000" cy="5143500"/>
        </p:xfrm>
        <a:graphic>
          <a:graphicData uri="http://schemas.openxmlformats.org/presentationml/2006/ole">
            <mc:AlternateContent xmlns:mc="http://schemas.openxmlformats.org/markup-compatibility/2006">
              <mc:Choice xmlns:v="urn:schemas-microsoft-com:vml" Requires="v">
                <p:oleObj spid="_x0000_s2281"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32500" y="1600200"/>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01412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Varför fokus på infektionsverktyget nu?</a:t>
            </a:r>
            <a:endParaRPr lang="sv-SE" dirty="0"/>
          </a:p>
        </p:txBody>
      </p:sp>
      <p:sp>
        <p:nvSpPr>
          <p:cNvPr id="3" name="Platshållare för innehåll 2"/>
          <p:cNvSpPr>
            <a:spLocks noGrp="1"/>
          </p:cNvSpPr>
          <p:nvPr>
            <p:ph idx="1"/>
          </p:nvPr>
        </p:nvSpPr>
        <p:spPr/>
        <p:txBody>
          <a:bodyPr>
            <a:normAutofit lnSpcReduction="10000"/>
          </a:bodyPr>
          <a:lstStyle/>
          <a:p>
            <a:pPr>
              <a:buClr>
                <a:schemeClr val="tx2"/>
              </a:buClr>
            </a:pPr>
            <a:r>
              <a:rPr lang="sv-SE" dirty="0" smtClean="0"/>
              <a:t>Våra politiker har beslutat att vi ska jobba för att VRI ska minska</a:t>
            </a:r>
          </a:p>
          <a:p>
            <a:pPr>
              <a:buClr>
                <a:schemeClr val="tx2"/>
              </a:buClr>
            </a:pPr>
            <a:endParaRPr lang="sv-SE" dirty="0" smtClean="0"/>
          </a:p>
          <a:p>
            <a:pPr>
              <a:buClr>
                <a:schemeClr val="tx2"/>
              </a:buClr>
            </a:pPr>
            <a:r>
              <a:rPr lang="sv-SE" dirty="0" smtClean="0"/>
              <a:t>Varje verksamhet måste regelbundet rapportera VRI till sin divisionschef (nyckeltalsportalen)</a:t>
            </a:r>
          </a:p>
          <a:p>
            <a:pPr>
              <a:buClr>
                <a:schemeClr val="tx2"/>
              </a:buClr>
            </a:pPr>
            <a:endParaRPr lang="sv-SE" dirty="0" smtClean="0"/>
          </a:p>
          <a:p>
            <a:pPr>
              <a:buClr>
                <a:schemeClr val="tx2"/>
              </a:buClr>
            </a:pPr>
            <a:r>
              <a:rPr lang="sv-SE" dirty="0" smtClean="0"/>
              <a:t>VRI kommer att mätas med hjälp av infektionsverktyget</a:t>
            </a:r>
          </a:p>
          <a:p>
            <a:pPr>
              <a:buClr>
                <a:schemeClr val="tx2"/>
              </a:buClr>
            </a:pPr>
            <a:endParaRPr lang="sv-SE" dirty="0" smtClean="0"/>
          </a:p>
          <a:p>
            <a:pPr>
              <a:buClr>
                <a:schemeClr val="tx2"/>
              </a:buClr>
            </a:pPr>
            <a:r>
              <a:rPr lang="sv-SE" dirty="0" smtClean="0"/>
              <a:t>Validering har visat att vi ofta missar att registrera VRI</a:t>
            </a:r>
          </a:p>
          <a:p>
            <a:pPr marL="0" indent="0" algn="ctr">
              <a:buClr>
                <a:schemeClr val="tx2"/>
              </a:buClr>
              <a:buNone/>
            </a:pPr>
            <a:r>
              <a:rPr lang="sv-SE" sz="3500" b="1" dirty="0" smtClean="0"/>
              <a:t>OMTAG!</a:t>
            </a:r>
            <a:endParaRPr lang="sv-SE" sz="3500" b="1"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a:t>
            </a:fld>
            <a:endParaRPr lang="sv-SE" dirty="0"/>
          </a:p>
        </p:txBody>
      </p:sp>
    </p:spTree>
    <p:extLst>
      <p:ext uri="{BB962C8B-B14F-4D97-AF65-F5344CB8AC3E}">
        <p14:creationId xmlns:p14="http://schemas.microsoft.com/office/powerpoint/2010/main" val="948234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B</a:t>
            </a:r>
            <a:endParaRPr lang="sv-SE" dirty="0"/>
          </a:p>
        </p:txBody>
      </p:sp>
      <p:sp>
        <p:nvSpPr>
          <p:cNvPr id="6" name="Platshållare för innehåll 5"/>
          <p:cNvSpPr>
            <a:spLocks noGrp="1"/>
          </p:cNvSpPr>
          <p:nvPr>
            <p:ph idx="1"/>
          </p:nvPr>
        </p:nvSpPr>
        <p:spPr/>
        <p:txBody>
          <a:bodyPr/>
          <a:lstStyle/>
          <a:p>
            <a:pPr marL="0" indent="0">
              <a:buNone/>
            </a:pPr>
            <a:endParaRPr lang="sv-SE" dirty="0" smtClean="0"/>
          </a:p>
          <a:p>
            <a:pPr marL="0" indent="0">
              <a:buNone/>
            </a:pPr>
            <a:endParaRPr lang="sv-SE" dirty="0"/>
          </a:p>
          <a:p>
            <a:pPr marL="0" indent="0">
              <a:buNone/>
            </a:pPr>
            <a:r>
              <a:rPr lang="sv-SE" dirty="0" smtClean="0"/>
              <a:t>UVI utan feber. Gränsen för övre UVI går vid ≥ 38 grader och eller CRP &gt; 30.</a:t>
            </a:r>
            <a:endParaRPr lang="sv-SE" dirty="0"/>
          </a:p>
        </p:txBody>
      </p:sp>
      <p:sp>
        <p:nvSpPr>
          <p:cNvPr id="2" name="Platshållare för datum 1"/>
          <p:cNvSpPr>
            <a:spLocks noGrp="1"/>
          </p:cNvSpPr>
          <p:nvPr>
            <p:ph type="dt" sz="half" idx="10"/>
          </p:nvPr>
        </p:nvSpPr>
        <p:spPr/>
        <p:txBody>
          <a:bodyPr/>
          <a:lstStyle/>
          <a:p>
            <a:fld id="{B4152674-6AB9-4668-8AED-4226128661A6}" type="datetime1">
              <a:rPr lang="sv-SE" smtClean="0"/>
              <a:t>2018-06-20</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130DDE8C-17E0-4539-9C15-C1E9D231907F}" type="slidenum">
              <a:rPr lang="sv-SE" smtClean="0"/>
              <a:pPr/>
              <a:t>30</a:t>
            </a:fld>
            <a:endParaRPr lang="sv-SE" dirty="0"/>
          </a:p>
        </p:txBody>
      </p:sp>
    </p:spTree>
    <p:extLst>
      <p:ext uri="{BB962C8B-B14F-4D97-AF65-F5344CB8AC3E}">
        <p14:creationId xmlns:p14="http://schemas.microsoft.com/office/powerpoint/2010/main" val="26709553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31</a:t>
            </a:fld>
            <a:endParaRPr lang="sv-SE"/>
          </a:p>
        </p:txBody>
      </p:sp>
      <p:sp>
        <p:nvSpPr>
          <p:cNvPr id="2" name="TPQuestion"/>
          <p:cNvSpPr>
            <a:spLocks noGrp="1"/>
          </p:cNvSpPr>
          <p:nvPr>
            <p:ph type="title" idx="4294967295"/>
          </p:nvPr>
        </p:nvSpPr>
        <p:spPr>
          <a:xfrm>
            <a:off x="332508" y="274638"/>
            <a:ext cx="10183091" cy="1325562"/>
          </a:xfrm>
        </p:spPr>
        <p:txBody>
          <a:bodyPr>
            <a:noAutofit/>
          </a:bodyPr>
          <a:lstStyle/>
          <a:p>
            <a:r>
              <a:rPr lang="sv-SE" sz="3200" dirty="0" smtClean="0"/>
              <a:t/>
            </a:r>
            <a:br>
              <a:rPr lang="sv-SE" sz="3200" dirty="0" smtClean="0"/>
            </a:br>
            <a:r>
              <a:rPr lang="sv-SE" sz="3200" dirty="0"/>
              <a:t/>
            </a:r>
            <a:br>
              <a:rPr lang="sv-SE" sz="3200" dirty="0"/>
            </a:br>
            <a:r>
              <a:rPr lang="sv-SE" sz="3200" dirty="0" smtClean="0"/>
              <a:t/>
            </a:r>
            <a:br>
              <a:rPr lang="sv-SE" sz="3200" dirty="0" smtClean="0"/>
            </a:br>
            <a:r>
              <a:rPr lang="sv-SE" sz="2800" dirty="0" smtClean="0"/>
              <a:t/>
            </a:r>
            <a:br>
              <a:rPr lang="sv-SE" sz="2800" dirty="0" smtClean="0"/>
            </a:br>
            <a:r>
              <a:rPr lang="sv-SE" sz="2800" dirty="0" smtClean="0"/>
              <a:t>62-årig man med hypertoni och LUTS-besvär. Inkommer p g a febertoppar upp mot 39.5° sedan 2 d. Inga fokalsymptom. </a:t>
            </a:r>
            <a:br>
              <a:rPr lang="sv-SE" sz="2800" dirty="0" smtClean="0"/>
            </a:br>
            <a:r>
              <a:rPr lang="sv-SE" sz="2800" dirty="0" smtClean="0"/>
              <a:t>AT: Gott. Temp 37.8. </a:t>
            </a:r>
            <a:r>
              <a:rPr lang="sv-SE" sz="2800" dirty="0" err="1" smtClean="0"/>
              <a:t>Dunköm</a:t>
            </a:r>
            <a:r>
              <a:rPr lang="sv-SE" sz="2800" dirty="0" smtClean="0"/>
              <a:t> höger njurloge. BT 130/70. </a:t>
            </a:r>
            <a:br>
              <a:rPr lang="sv-SE" sz="2800" dirty="0" smtClean="0"/>
            </a:br>
            <a:r>
              <a:rPr lang="sv-SE" sz="2800" dirty="0" smtClean="0"/>
              <a:t>U-sticka: 3+ vita, nitrit </a:t>
            </a:r>
            <a:r>
              <a:rPr lang="sv-SE" sz="2800" dirty="0" err="1" smtClean="0"/>
              <a:t>pos</a:t>
            </a:r>
            <a:r>
              <a:rPr lang="sv-SE" sz="2800" dirty="0" smtClean="0"/>
              <a:t>. CRP 250.</a:t>
            </a:r>
            <a:br>
              <a:rPr lang="sv-SE" sz="2800" dirty="0" smtClean="0"/>
            </a:br>
            <a:r>
              <a:rPr lang="sv-SE" sz="2800" dirty="0"/>
              <a:t/>
            </a:r>
            <a:br>
              <a:rPr lang="sv-SE" sz="2800" dirty="0"/>
            </a:br>
            <a:r>
              <a:rPr lang="sv-SE" sz="2800" dirty="0" smtClean="0"/>
              <a:t>Bedömer du detta som:</a:t>
            </a:r>
            <a:endParaRPr lang="sv-SE" sz="2800" dirty="0"/>
          </a:p>
        </p:txBody>
      </p:sp>
      <p:sp>
        <p:nvSpPr>
          <p:cNvPr id="3" name="TPAnswers"/>
          <p:cNvSpPr>
            <a:spLocks noGrp="1"/>
          </p:cNvSpPr>
          <p:nvPr>
            <p:ph type="body" idx="4294967295"/>
            <p:custDataLst>
              <p:tags r:id="rId3"/>
            </p:custDataLst>
          </p:nvPr>
        </p:nvSpPr>
        <p:spPr>
          <a:xfrm>
            <a:off x="0" y="3417888"/>
            <a:ext cx="5638800" cy="2533650"/>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Samhällsförvärvad sepsis utan känt fokus</a:t>
            </a:r>
          </a:p>
          <a:p>
            <a:pPr marL="971550" lvl="1" indent="-514350">
              <a:lnSpc>
                <a:spcPct val="100000"/>
              </a:lnSpc>
              <a:spcBef>
                <a:spcPct val="20000"/>
              </a:spcBef>
              <a:buFont typeface="Arial" panose="020B0604020202020204" pitchFamily="34" charset="0"/>
              <a:buAutoNum type="alphaUcPeriod"/>
            </a:pPr>
            <a:r>
              <a:rPr lang="sv-SE" sz="2800" dirty="0" smtClean="0"/>
              <a:t>UVI med feber</a:t>
            </a:r>
          </a:p>
          <a:p>
            <a:pPr marL="971550" lvl="1" indent="-514350">
              <a:lnSpc>
                <a:spcPct val="100000"/>
              </a:lnSpc>
              <a:spcBef>
                <a:spcPct val="20000"/>
              </a:spcBef>
              <a:buFont typeface="Arial" panose="020B0604020202020204" pitchFamily="34" charset="0"/>
              <a:buAutoNum type="alphaUcPeriod"/>
            </a:pPr>
            <a:r>
              <a:rPr lang="sv-SE" sz="2800" dirty="0" smtClean="0"/>
              <a:t>UVI utan feber</a:t>
            </a:r>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3282820653"/>
              </p:ext>
            </p:extLst>
          </p:nvPr>
        </p:nvGraphicFramePr>
        <p:xfrm>
          <a:off x="6032500" y="1600200"/>
          <a:ext cx="6096000" cy="5143500"/>
        </p:xfrm>
        <a:graphic>
          <a:graphicData uri="http://schemas.openxmlformats.org/presentationml/2006/ole">
            <mc:AlternateContent xmlns:mc="http://schemas.openxmlformats.org/markup-compatibility/2006">
              <mc:Choice xmlns:v="urn:schemas-microsoft-com:vml" Requires="v">
                <p:oleObj spid="_x0000_s3302"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32500" y="1600200"/>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80077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a:t>B</a:t>
            </a:r>
          </a:p>
        </p:txBody>
      </p:sp>
      <p:sp>
        <p:nvSpPr>
          <p:cNvPr id="6" name="Platshållare för innehåll 5"/>
          <p:cNvSpPr>
            <a:spLocks noGrp="1"/>
          </p:cNvSpPr>
          <p:nvPr>
            <p:ph idx="1"/>
          </p:nvPr>
        </p:nvSpPr>
        <p:spPr/>
        <p:txBody>
          <a:bodyPr/>
          <a:lstStyle/>
          <a:p>
            <a:pPr marL="0" indent="0">
              <a:buNone/>
            </a:pPr>
            <a:endParaRPr lang="sv-SE" dirty="0" smtClean="0"/>
          </a:p>
          <a:p>
            <a:pPr marL="0" indent="0">
              <a:buNone/>
            </a:pPr>
            <a:r>
              <a:rPr lang="sv-SE" sz="3200" dirty="0" smtClean="0"/>
              <a:t>UVI </a:t>
            </a:r>
            <a:r>
              <a:rPr lang="sv-SE" sz="3200" dirty="0"/>
              <a:t>med </a:t>
            </a:r>
            <a:r>
              <a:rPr lang="sv-SE" sz="3200" dirty="0" smtClean="0"/>
              <a:t>feber. Dunkömhet över en njurloge och patologisk u-sticka talar för övre UVI. Hälften av alla med övre UVI har inte haft </a:t>
            </a:r>
            <a:r>
              <a:rPr lang="sv-SE" sz="3200" dirty="0" err="1" smtClean="0"/>
              <a:t>miktionsbesvär</a:t>
            </a:r>
            <a:r>
              <a:rPr lang="sv-SE" sz="3200" dirty="0" smtClean="0"/>
              <a:t>.</a:t>
            </a:r>
            <a:endParaRPr lang="sv-SE" sz="3200" dirty="0"/>
          </a:p>
          <a:p>
            <a:pPr marL="0" indent="0">
              <a:buNone/>
            </a:pPr>
            <a:endParaRPr lang="sv-SE" dirty="0"/>
          </a:p>
        </p:txBody>
      </p:sp>
      <p:sp>
        <p:nvSpPr>
          <p:cNvPr id="2" name="Platshållare för datum 1"/>
          <p:cNvSpPr>
            <a:spLocks noGrp="1"/>
          </p:cNvSpPr>
          <p:nvPr>
            <p:ph type="dt" sz="half" idx="10"/>
          </p:nvPr>
        </p:nvSpPr>
        <p:spPr/>
        <p:txBody>
          <a:bodyPr/>
          <a:lstStyle/>
          <a:p>
            <a:fld id="{B4152674-6AB9-4668-8AED-4226128661A6}" type="datetime1">
              <a:rPr lang="sv-SE" smtClean="0"/>
              <a:t>2018-06-20</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130DDE8C-17E0-4539-9C15-C1E9D231907F}" type="slidenum">
              <a:rPr lang="sv-SE" smtClean="0"/>
              <a:pPr/>
              <a:t>32</a:t>
            </a:fld>
            <a:endParaRPr lang="sv-SE" dirty="0"/>
          </a:p>
        </p:txBody>
      </p:sp>
    </p:spTree>
    <p:extLst>
      <p:ext uri="{BB962C8B-B14F-4D97-AF65-F5344CB8AC3E}">
        <p14:creationId xmlns:p14="http://schemas.microsoft.com/office/powerpoint/2010/main" val="9156629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33</a:t>
            </a:fld>
            <a:endParaRPr lang="sv-SE"/>
          </a:p>
        </p:txBody>
      </p:sp>
      <p:sp>
        <p:nvSpPr>
          <p:cNvPr id="2" name="TPQuestion"/>
          <p:cNvSpPr>
            <a:spLocks noGrp="1"/>
          </p:cNvSpPr>
          <p:nvPr>
            <p:ph type="title" idx="4294967295"/>
          </p:nvPr>
        </p:nvSpPr>
        <p:spPr>
          <a:xfrm>
            <a:off x="340822" y="274638"/>
            <a:ext cx="9850928" cy="1325562"/>
          </a:xfrm>
        </p:spPr>
        <p:txBody>
          <a:bodyPr>
            <a:noAutofit/>
          </a:bodyPr>
          <a:lstStyle/>
          <a:p>
            <a:r>
              <a:rPr lang="sv-SE" sz="3200" dirty="0" smtClean="0"/>
              <a:t/>
            </a:r>
            <a:br>
              <a:rPr lang="sv-SE" sz="3200" dirty="0" smtClean="0"/>
            </a:br>
            <a:r>
              <a:rPr lang="sv-SE" sz="3200" dirty="0"/>
              <a:t/>
            </a:r>
            <a:br>
              <a:rPr lang="sv-SE" sz="3200" dirty="0"/>
            </a:br>
            <a:r>
              <a:rPr lang="sv-SE" sz="2800" dirty="0" smtClean="0"/>
              <a:t>En </a:t>
            </a:r>
            <a:r>
              <a:rPr lang="sv-SE" sz="2800" dirty="0"/>
              <a:t>äldre man med prostatism som fått urinkateter på vårdcentral för 14 dagar sedan. Bor hemma. Söker akut med tecken på febril urinvägsinfektion</a:t>
            </a:r>
            <a:r>
              <a:rPr lang="sv-SE" sz="2800" dirty="0" smtClean="0"/>
              <a:t>.</a:t>
            </a:r>
            <a:br>
              <a:rPr lang="sv-SE" sz="2800" dirty="0" smtClean="0"/>
            </a:br>
            <a:r>
              <a:rPr lang="sv-SE" sz="2800" dirty="0"/>
              <a:t/>
            </a:r>
            <a:br>
              <a:rPr lang="sv-SE" sz="2800" dirty="0"/>
            </a:br>
            <a:r>
              <a:rPr lang="sv-SE" sz="2800" dirty="0" smtClean="0"/>
              <a:t>Är infektionen vårdrelaterad?</a:t>
            </a:r>
            <a:endParaRPr lang="sv-SE" sz="2800" dirty="0"/>
          </a:p>
        </p:txBody>
      </p:sp>
      <p:sp>
        <p:nvSpPr>
          <p:cNvPr id="3" name="TPAnswers"/>
          <p:cNvSpPr>
            <a:spLocks noGrp="1"/>
          </p:cNvSpPr>
          <p:nvPr>
            <p:ph type="body" idx="4294967295"/>
            <p:custDataLst>
              <p:tags r:id="rId3"/>
            </p:custDataLst>
          </p:nvPr>
        </p:nvSpPr>
        <p:spPr>
          <a:xfrm>
            <a:off x="0" y="3432175"/>
            <a:ext cx="5638800" cy="2519363"/>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Ja</a:t>
            </a:r>
          </a:p>
          <a:p>
            <a:pPr marL="971550" lvl="1" indent="-514350">
              <a:lnSpc>
                <a:spcPct val="100000"/>
              </a:lnSpc>
              <a:spcBef>
                <a:spcPct val="20000"/>
              </a:spcBef>
              <a:buFont typeface="Arial" panose="020B0604020202020204" pitchFamily="34" charset="0"/>
              <a:buAutoNum type="alphaUcPeriod"/>
            </a:pPr>
            <a:r>
              <a:rPr lang="sv-SE" sz="2800" dirty="0" smtClean="0"/>
              <a:t>Nej</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466127544"/>
              </p:ext>
            </p:extLst>
          </p:nvPr>
        </p:nvGraphicFramePr>
        <p:xfrm>
          <a:off x="6096000" y="1714500"/>
          <a:ext cx="6096000" cy="5143500"/>
        </p:xfrm>
        <a:graphic>
          <a:graphicData uri="http://schemas.openxmlformats.org/presentationml/2006/ole">
            <mc:AlternateContent xmlns:mc="http://schemas.openxmlformats.org/markup-compatibility/2006">
              <mc:Choice xmlns:v="urn:schemas-microsoft-com:vml" Requires="v">
                <p:oleObj spid="_x0000_s4325"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96000" y="1714500"/>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73636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FF0000"/>
                </a:solidFill>
              </a:rPr>
              <a:t>J</a:t>
            </a:r>
            <a:r>
              <a:rPr lang="sv-SE" dirty="0" smtClean="0">
                <a:solidFill>
                  <a:srgbClr val="FF0000"/>
                </a:solidFill>
              </a:rPr>
              <a:t>a</a:t>
            </a:r>
            <a:endParaRPr lang="sv-SE" dirty="0">
              <a:solidFill>
                <a:srgbClr val="FF0000"/>
              </a:solidFill>
            </a:endParaRPr>
          </a:p>
        </p:txBody>
      </p:sp>
      <p:sp>
        <p:nvSpPr>
          <p:cNvPr id="3" name="Platshållare för innehåll 2"/>
          <p:cNvSpPr>
            <a:spLocks noGrp="1"/>
          </p:cNvSpPr>
          <p:nvPr>
            <p:ph idx="1"/>
          </p:nvPr>
        </p:nvSpPr>
        <p:spPr/>
        <p:txBody>
          <a:bodyPr/>
          <a:lstStyle/>
          <a:p>
            <a:pPr marL="0" indent="0">
              <a:buNone/>
            </a:pPr>
            <a:endParaRPr lang="sv-SE" dirty="0" smtClean="0"/>
          </a:p>
          <a:p>
            <a:pPr marL="0" indent="0">
              <a:buNone/>
            </a:pPr>
            <a:r>
              <a:rPr lang="sv-SE" sz="3200" dirty="0" smtClean="0"/>
              <a:t>Att mannen kommer direkt hemifrån utan någon aktuell vård på sjukhus gör inte infektionen samhällsförvärvad. Infektionen kan kopplas till att han har KAD och är därför vårdrelaterad.</a:t>
            </a:r>
            <a:endParaRPr lang="sv-SE" sz="3200" dirty="0"/>
          </a:p>
        </p:txBody>
      </p:sp>
    </p:spTree>
    <p:extLst>
      <p:ext uri="{BB962C8B-B14F-4D97-AF65-F5344CB8AC3E}">
        <p14:creationId xmlns:p14="http://schemas.microsoft.com/office/powerpoint/2010/main" val="24870200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35</a:t>
            </a:fld>
            <a:endParaRPr lang="sv-SE"/>
          </a:p>
        </p:txBody>
      </p:sp>
      <p:sp>
        <p:nvSpPr>
          <p:cNvPr id="2" name="TPQuestion"/>
          <p:cNvSpPr>
            <a:spLocks noGrp="1"/>
          </p:cNvSpPr>
          <p:nvPr>
            <p:ph type="title" idx="4294967295"/>
          </p:nvPr>
        </p:nvSpPr>
        <p:spPr>
          <a:xfrm>
            <a:off x="324196" y="274638"/>
            <a:ext cx="9867554" cy="1325562"/>
          </a:xfrm>
        </p:spPr>
        <p:txBody>
          <a:bodyPr>
            <a:normAutofit fontScale="90000"/>
          </a:bodyPr>
          <a:lstStyle/>
          <a:p>
            <a:r>
              <a:rPr lang="sv-SE" sz="3200" dirty="0" smtClean="0"/>
              <a:t/>
            </a:r>
            <a:br>
              <a:rPr lang="sv-SE" sz="3200" dirty="0" smtClean="0"/>
            </a:br>
            <a:r>
              <a:rPr lang="sv-SE" sz="3100" dirty="0" smtClean="0"/>
              <a:t>En </a:t>
            </a:r>
            <a:r>
              <a:rPr lang="sv-SE" sz="3100" dirty="0"/>
              <a:t>äldre man med prostatism som insjuknar med feber, frossa och urinstämma. Söker akut. Får kateter, bedöms ha febril UVI. </a:t>
            </a:r>
            <a:r>
              <a:rPr lang="sv-SE" sz="3100" dirty="0" smtClean="0"/>
              <a:t/>
            </a:r>
            <a:br>
              <a:rPr lang="sv-SE" sz="3100" dirty="0" smtClean="0"/>
            </a:br>
            <a:r>
              <a:rPr lang="sv-SE" sz="3100" dirty="0"/>
              <a:t/>
            </a:r>
            <a:br>
              <a:rPr lang="sv-SE" sz="3100" dirty="0"/>
            </a:br>
            <a:r>
              <a:rPr lang="sv-SE" sz="3100" dirty="0" smtClean="0"/>
              <a:t>Är infektionen vårdrelaterad?</a:t>
            </a:r>
            <a:endParaRPr lang="sv-SE" sz="3100" dirty="0"/>
          </a:p>
        </p:txBody>
      </p:sp>
      <p:sp>
        <p:nvSpPr>
          <p:cNvPr id="3" name="TPAnswers"/>
          <p:cNvSpPr>
            <a:spLocks noGrp="1"/>
          </p:cNvSpPr>
          <p:nvPr>
            <p:ph type="body" idx="4294967295"/>
            <p:custDataLst>
              <p:tags r:id="rId3"/>
            </p:custDataLst>
          </p:nvPr>
        </p:nvSpPr>
        <p:spPr>
          <a:xfrm>
            <a:off x="0" y="3432175"/>
            <a:ext cx="5638800" cy="2519363"/>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Ja</a:t>
            </a:r>
          </a:p>
          <a:p>
            <a:pPr marL="971550" lvl="1" indent="-514350">
              <a:lnSpc>
                <a:spcPct val="100000"/>
              </a:lnSpc>
              <a:spcBef>
                <a:spcPct val="20000"/>
              </a:spcBef>
              <a:buFont typeface="Arial" panose="020B0604020202020204" pitchFamily="34" charset="0"/>
              <a:buAutoNum type="alphaUcPeriod"/>
            </a:pPr>
            <a:r>
              <a:rPr lang="sv-SE" sz="2800" dirty="0" smtClean="0"/>
              <a:t>Nej</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2117931729"/>
              </p:ext>
            </p:extLst>
          </p:nvPr>
        </p:nvGraphicFramePr>
        <p:xfrm>
          <a:off x="6032500" y="1600200"/>
          <a:ext cx="6096000" cy="5143500"/>
        </p:xfrm>
        <a:graphic>
          <a:graphicData uri="http://schemas.openxmlformats.org/presentationml/2006/ole">
            <mc:AlternateContent xmlns:mc="http://schemas.openxmlformats.org/markup-compatibility/2006">
              <mc:Choice xmlns:v="urn:schemas-microsoft-com:vml" Requires="v">
                <p:oleObj spid="_x0000_s5344"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32500" y="1600200"/>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53454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FF0000"/>
                </a:solidFill>
              </a:rPr>
              <a:t>N</a:t>
            </a:r>
            <a:r>
              <a:rPr lang="sv-SE" dirty="0" smtClean="0">
                <a:solidFill>
                  <a:srgbClr val="FF0000"/>
                </a:solidFill>
              </a:rPr>
              <a:t>ej</a:t>
            </a:r>
            <a:endParaRPr lang="sv-SE" dirty="0">
              <a:solidFill>
                <a:srgbClr val="FF0000"/>
              </a:solidFill>
            </a:endParaRPr>
          </a:p>
        </p:txBody>
      </p:sp>
      <p:sp>
        <p:nvSpPr>
          <p:cNvPr id="3" name="Platshållare för innehåll 2"/>
          <p:cNvSpPr>
            <a:spLocks noGrp="1"/>
          </p:cNvSpPr>
          <p:nvPr>
            <p:ph idx="1"/>
          </p:nvPr>
        </p:nvSpPr>
        <p:spPr/>
        <p:txBody>
          <a:bodyPr>
            <a:normAutofit/>
          </a:bodyPr>
          <a:lstStyle/>
          <a:p>
            <a:pPr marL="0" indent="0">
              <a:buNone/>
            </a:pPr>
            <a:endParaRPr lang="sv-SE" sz="3200" dirty="0" smtClean="0"/>
          </a:p>
          <a:p>
            <a:pPr marL="0" indent="0">
              <a:buNone/>
            </a:pPr>
            <a:endParaRPr lang="sv-SE" sz="3200" dirty="0"/>
          </a:p>
          <a:p>
            <a:pPr marL="0" indent="0">
              <a:buNone/>
            </a:pPr>
            <a:r>
              <a:rPr lang="sv-SE" sz="3200" dirty="0" smtClean="0"/>
              <a:t>Infektionen är samhällsförvärvad. Kateter sattes först efter symtomdebut.</a:t>
            </a:r>
            <a:endParaRPr lang="sv-SE" sz="3200" dirty="0"/>
          </a:p>
        </p:txBody>
      </p:sp>
    </p:spTree>
    <p:extLst>
      <p:ext uri="{BB962C8B-B14F-4D97-AF65-F5344CB8AC3E}">
        <p14:creationId xmlns:p14="http://schemas.microsoft.com/office/powerpoint/2010/main" val="39508648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37</a:t>
            </a:fld>
            <a:endParaRPr lang="sv-SE"/>
          </a:p>
        </p:txBody>
      </p:sp>
      <p:sp>
        <p:nvSpPr>
          <p:cNvPr id="2" name="TPQuestion"/>
          <p:cNvSpPr>
            <a:spLocks noGrp="1"/>
          </p:cNvSpPr>
          <p:nvPr>
            <p:ph type="title" idx="4294967295"/>
          </p:nvPr>
        </p:nvSpPr>
        <p:spPr>
          <a:xfrm>
            <a:off x="324196" y="274638"/>
            <a:ext cx="10191404" cy="1325562"/>
          </a:xfrm>
        </p:spPr>
        <p:txBody>
          <a:bodyPr>
            <a:noAutofit/>
          </a:bodyPr>
          <a:lstStyle/>
          <a:p>
            <a:r>
              <a:rPr lang="sv-SE" sz="3200" dirty="0" smtClean="0"/>
              <a:t/>
            </a:r>
            <a:br>
              <a:rPr lang="sv-SE" sz="3200" dirty="0" smtClean="0"/>
            </a:br>
            <a:r>
              <a:rPr lang="sv-SE" sz="3200" dirty="0"/>
              <a:t/>
            </a:r>
            <a:br>
              <a:rPr lang="sv-SE" sz="3200" dirty="0"/>
            </a:br>
            <a:r>
              <a:rPr lang="sv-SE" sz="3200" dirty="0" smtClean="0"/>
              <a:t/>
            </a:r>
            <a:br>
              <a:rPr lang="sv-SE" sz="3200" dirty="0" smtClean="0"/>
            </a:br>
            <a:r>
              <a:rPr lang="sv-SE" sz="2800" dirty="0" smtClean="0"/>
              <a:t>En </a:t>
            </a:r>
            <a:r>
              <a:rPr lang="sv-SE" sz="2800" dirty="0"/>
              <a:t>person söker akut med diffusa nedre buksmärtor sedan något dygn. Läggs in på en kirurgisk akutvårdsavdelning för observation. Dag tre diagnosticeras en </a:t>
            </a:r>
            <a:r>
              <a:rPr lang="sv-SE" sz="2800" dirty="0" err="1"/>
              <a:t>retrocekal</a:t>
            </a:r>
            <a:r>
              <a:rPr lang="sv-SE" sz="2800" dirty="0"/>
              <a:t> appendicitabscess</a:t>
            </a:r>
            <a:r>
              <a:rPr lang="sv-SE" sz="2800" dirty="0" smtClean="0"/>
              <a:t>.</a:t>
            </a:r>
            <a:br>
              <a:rPr lang="sv-SE" sz="2800" dirty="0" smtClean="0"/>
            </a:br>
            <a:r>
              <a:rPr lang="sv-SE" sz="3200" dirty="0"/>
              <a:t/>
            </a:r>
            <a:br>
              <a:rPr lang="sv-SE" sz="3200" dirty="0"/>
            </a:br>
            <a:r>
              <a:rPr lang="sv-SE" sz="2800" dirty="0" smtClean="0"/>
              <a:t>Är infektionen vårdrelaterad?</a:t>
            </a:r>
            <a:endParaRPr lang="sv-SE" sz="2800" dirty="0"/>
          </a:p>
        </p:txBody>
      </p:sp>
      <p:sp>
        <p:nvSpPr>
          <p:cNvPr id="3" name="TPAnswers"/>
          <p:cNvSpPr>
            <a:spLocks noGrp="1"/>
          </p:cNvSpPr>
          <p:nvPr>
            <p:ph type="body" idx="4294967295"/>
            <p:custDataLst>
              <p:tags r:id="rId3"/>
            </p:custDataLst>
          </p:nvPr>
        </p:nvSpPr>
        <p:spPr>
          <a:xfrm>
            <a:off x="0" y="3448050"/>
            <a:ext cx="5638800" cy="2503488"/>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Ja</a:t>
            </a:r>
          </a:p>
          <a:p>
            <a:pPr marL="971550" lvl="1" indent="-514350">
              <a:lnSpc>
                <a:spcPct val="100000"/>
              </a:lnSpc>
              <a:spcBef>
                <a:spcPct val="20000"/>
              </a:spcBef>
              <a:buFont typeface="Arial" panose="020B0604020202020204" pitchFamily="34" charset="0"/>
              <a:buAutoNum type="alphaUcPeriod"/>
            </a:pPr>
            <a:r>
              <a:rPr lang="sv-SE" sz="2800" dirty="0" smtClean="0"/>
              <a:t>Nej</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1315080207"/>
              </p:ext>
            </p:extLst>
          </p:nvPr>
        </p:nvGraphicFramePr>
        <p:xfrm>
          <a:off x="6032500" y="1600200"/>
          <a:ext cx="6096000" cy="5143500"/>
        </p:xfrm>
        <a:graphic>
          <a:graphicData uri="http://schemas.openxmlformats.org/presentationml/2006/ole">
            <mc:AlternateContent xmlns:mc="http://schemas.openxmlformats.org/markup-compatibility/2006">
              <mc:Choice xmlns:v="urn:schemas-microsoft-com:vml" Requires="v">
                <p:oleObj spid="_x0000_s6368"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32500" y="1600200"/>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70492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rgbClr val="FF0000"/>
                </a:solidFill>
              </a:rPr>
              <a:t>N</a:t>
            </a:r>
            <a:r>
              <a:rPr lang="sv-SE" b="1" dirty="0" smtClean="0">
                <a:solidFill>
                  <a:srgbClr val="FF0000"/>
                </a:solidFill>
              </a:rPr>
              <a:t>ej</a:t>
            </a:r>
            <a:endParaRPr lang="sv-SE" b="1" dirty="0">
              <a:solidFill>
                <a:srgbClr val="FF0000"/>
              </a:solidFill>
            </a:endParaRPr>
          </a:p>
        </p:txBody>
      </p:sp>
      <p:sp>
        <p:nvSpPr>
          <p:cNvPr id="3" name="Platshållare för text 2"/>
          <p:cNvSpPr>
            <a:spLocks noGrp="1"/>
          </p:cNvSpPr>
          <p:nvPr>
            <p:ph type="body" idx="1"/>
          </p:nvPr>
        </p:nvSpPr>
        <p:spPr/>
        <p:txBody>
          <a:bodyPr/>
          <a:lstStyle/>
          <a:p>
            <a:pPr marL="0" indent="0">
              <a:buNone/>
            </a:pPr>
            <a:r>
              <a:rPr lang="sv-SE" sz="3200" dirty="0"/>
              <a:t>Infektionen hade debuterat redan när patienten sökte. Att diagnosen ställdes först dag tre förändrar inte det. Ingen annan information ges som skulle tyda på att infektionen är </a:t>
            </a:r>
            <a:r>
              <a:rPr lang="sv-SE" sz="3200" dirty="0" smtClean="0"/>
              <a:t>vårdrelaterad.</a:t>
            </a:r>
            <a:endParaRPr lang="sv-SE" sz="3200" dirty="0"/>
          </a:p>
          <a:p>
            <a:pPr marL="0" indent="0">
              <a:buNone/>
            </a:pPr>
            <a:endParaRPr lang="sv-SE" dirty="0"/>
          </a:p>
        </p:txBody>
      </p:sp>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38</a:t>
            </a:fld>
            <a:endParaRPr lang="sv-SE"/>
          </a:p>
        </p:txBody>
      </p:sp>
    </p:spTree>
    <p:extLst>
      <p:ext uri="{BB962C8B-B14F-4D97-AF65-F5344CB8AC3E}">
        <p14:creationId xmlns:p14="http://schemas.microsoft.com/office/powerpoint/2010/main" val="25806128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39</a:t>
            </a:fld>
            <a:endParaRPr lang="sv-SE"/>
          </a:p>
        </p:txBody>
      </p:sp>
      <p:sp>
        <p:nvSpPr>
          <p:cNvPr id="2" name="TPQuestion"/>
          <p:cNvSpPr>
            <a:spLocks noGrp="1"/>
          </p:cNvSpPr>
          <p:nvPr>
            <p:ph type="title" idx="4294967295"/>
          </p:nvPr>
        </p:nvSpPr>
        <p:spPr>
          <a:xfrm>
            <a:off x="332508" y="274638"/>
            <a:ext cx="10183091" cy="1325562"/>
          </a:xfrm>
        </p:spPr>
        <p:txBody>
          <a:bodyPr>
            <a:noAutofit/>
          </a:bodyPr>
          <a:lstStyle/>
          <a:p>
            <a:r>
              <a:rPr lang="sv-SE" sz="3200" dirty="0" smtClean="0"/>
              <a:t/>
            </a:r>
            <a:br>
              <a:rPr lang="sv-SE" sz="3200" dirty="0" smtClean="0"/>
            </a:br>
            <a:r>
              <a:rPr lang="sv-SE" sz="3200" dirty="0"/>
              <a:t/>
            </a:r>
            <a:br>
              <a:rPr lang="sv-SE" sz="3200" dirty="0"/>
            </a:br>
            <a:r>
              <a:rPr lang="sv-SE" sz="3200" dirty="0" smtClean="0"/>
              <a:t/>
            </a:r>
            <a:br>
              <a:rPr lang="sv-SE" sz="3200" dirty="0" smtClean="0"/>
            </a:br>
            <a:r>
              <a:rPr lang="sv-SE" sz="2800" dirty="0" smtClean="0"/>
              <a:t>En </a:t>
            </a:r>
            <a:r>
              <a:rPr lang="sv-SE" sz="2800" dirty="0"/>
              <a:t>kvinna som opererats med total höftledsprotes dx för 18 månader sedan. Har tilltagande belastningssmärtor från höften sedan ett par månader. </a:t>
            </a:r>
            <a:r>
              <a:rPr lang="sv-SE" sz="2800" dirty="0" err="1"/>
              <a:t>Rtg</a:t>
            </a:r>
            <a:r>
              <a:rPr lang="sv-SE" sz="2800" dirty="0"/>
              <a:t> avslöjar partiell proteslossning. Odling på punktat växt av </a:t>
            </a:r>
            <a:r>
              <a:rPr lang="sv-SE" sz="2800" i="1" dirty="0"/>
              <a:t>S. </a:t>
            </a:r>
            <a:r>
              <a:rPr lang="sv-SE" sz="2800" i="1" dirty="0" err="1"/>
              <a:t>epidermidis</a:t>
            </a:r>
            <a:r>
              <a:rPr lang="sv-SE" sz="2800" dirty="0" smtClean="0">
                <a:solidFill>
                  <a:srgbClr val="002060"/>
                </a:solidFill>
              </a:rPr>
              <a:t>.</a:t>
            </a:r>
            <a:br>
              <a:rPr lang="sv-SE" sz="2800" dirty="0" smtClean="0">
                <a:solidFill>
                  <a:srgbClr val="002060"/>
                </a:solidFill>
              </a:rPr>
            </a:br>
            <a:r>
              <a:rPr lang="sv-SE" sz="2800" dirty="0">
                <a:solidFill>
                  <a:srgbClr val="002060"/>
                </a:solidFill>
              </a:rPr>
              <a:t/>
            </a:r>
            <a:br>
              <a:rPr lang="sv-SE" sz="2800" dirty="0">
                <a:solidFill>
                  <a:srgbClr val="002060"/>
                </a:solidFill>
              </a:rPr>
            </a:br>
            <a:r>
              <a:rPr lang="sv-SE" sz="2800" dirty="0" smtClean="0"/>
              <a:t>Är infektionen vårdrelaterad?</a:t>
            </a:r>
            <a:endParaRPr lang="sv-SE" sz="2800" dirty="0"/>
          </a:p>
        </p:txBody>
      </p:sp>
      <p:sp>
        <p:nvSpPr>
          <p:cNvPr id="3" name="TPAnswers"/>
          <p:cNvSpPr>
            <a:spLocks noGrp="1"/>
          </p:cNvSpPr>
          <p:nvPr>
            <p:ph type="body" idx="4294967295"/>
            <p:custDataLst>
              <p:tags r:id="rId3"/>
            </p:custDataLst>
          </p:nvPr>
        </p:nvSpPr>
        <p:spPr>
          <a:xfrm>
            <a:off x="0" y="3448050"/>
            <a:ext cx="5638800" cy="2503488"/>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Ja </a:t>
            </a:r>
          </a:p>
          <a:p>
            <a:pPr marL="971550" lvl="1" indent="-514350">
              <a:lnSpc>
                <a:spcPct val="100000"/>
              </a:lnSpc>
              <a:spcBef>
                <a:spcPct val="20000"/>
              </a:spcBef>
              <a:buFont typeface="Arial" panose="020B0604020202020204" pitchFamily="34" charset="0"/>
              <a:buAutoNum type="alphaUcPeriod"/>
            </a:pPr>
            <a:r>
              <a:rPr lang="sv-SE" sz="2800" dirty="0" smtClean="0"/>
              <a:t>Nej</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253571925"/>
              </p:ext>
            </p:extLst>
          </p:nvPr>
        </p:nvGraphicFramePr>
        <p:xfrm>
          <a:off x="6096000" y="2083633"/>
          <a:ext cx="6096000" cy="4660068"/>
        </p:xfrm>
        <a:graphic>
          <a:graphicData uri="http://schemas.openxmlformats.org/presentationml/2006/ole">
            <mc:AlternateContent xmlns:mc="http://schemas.openxmlformats.org/markup-compatibility/2006">
              <mc:Choice xmlns:v="urn:schemas-microsoft-com:vml" Requires="v">
                <p:oleObj spid="_x0000_s8416"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96000" y="2083633"/>
                        <a:ext cx="6096000" cy="4660068"/>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420299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dirty="0" smtClean="0"/>
              <a:t>Infektionsverktyget</a:t>
            </a:r>
            <a:endParaRPr lang="sv-SE" dirty="0"/>
          </a:p>
        </p:txBody>
      </p:sp>
      <p:sp>
        <p:nvSpPr>
          <p:cNvPr id="8" name="Platshållare för innehåll 7"/>
          <p:cNvSpPr>
            <a:spLocks noGrp="1"/>
          </p:cNvSpPr>
          <p:nvPr>
            <p:ph idx="1"/>
          </p:nvPr>
        </p:nvSpPr>
        <p:spPr/>
        <p:txBody>
          <a:bodyPr>
            <a:normAutofit/>
          </a:bodyPr>
          <a:lstStyle/>
          <a:p>
            <a:pPr marL="0" indent="0" algn="ctr">
              <a:buNone/>
            </a:pPr>
            <a:endParaRPr lang="sv-SE" sz="3600" dirty="0" smtClean="0"/>
          </a:p>
          <a:p>
            <a:pPr marL="0" indent="0" algn="ctr">
              <a:buNone/>
            </a:pPr>
            <a:r>
              <a:rPr lang="sv-SE" sz="3600" b="1" dirty="0" smtClean="0"/>
              <a:t>Kontinuerlig registrering av antibiotikaordinationer och vårdrelaterade infektioner</a:t>
            </a:r>
          </a:p>
          <a:p>
            <a:pPr marL="0" indent="0" algn="ctr">
              <a:buNone/>
            </a:pPr>
            <a:endParaRPr lang="sv-SE" sz="3600" dirty="0"/>
          </a:p>
          <a:p>
            <a:pPr marL="0" indent="0" algn="ctr">
              <a:buNone/>
            </a:pPr>
            <a:endParaRPr lang="sv-SE" sz="3600" dirty="0" smtClean="0"/>
          </a:p>
          <a:p>
            <a:pPr marL="0" indent="0" algn="ctr">
              <a:buNone/>
            </a:pPr>
            <a:endParaRPr lang="sv-SE" sz="3600" dirty="0"/>
          </a:p>
          <a:p>
            <a:pPr marL="0" indent="0" algn="ctr">
              <a:buNone/>
            </a:pPr>
            <a:endParaRPr lang="sv-SE" sz="3600"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a:t>
            </a:fld>
            <a:endParaRPr lang="sv-SE" dirty="0"/>
          </a:p>
        </p:txBody>
      </p:sp>
    </p:spTree>
    <p:extLst>
      <p:ext uri="{BB962C8B-B14F-4D97-AF65-F5344CB8AC3E}">
        <p14:creationId xmlns:p14="http://schemas.microsoft.com/office/powerpoint/2010/main" val="14813419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rgbClr val="FF0000"/>
                </a:solidFill>
              </a:rPr>
              <a:t>N</a:t>
            </a:r>
            <a:r>
              <a:rPr lang="sv-SE" b="1" dirty="0" smtClean="0">
                <a:solidFill>
                  <a:srgbClr val="FF0000"/>
                </a:solidFill>
              </a:rPr>
              <a:t>ej</a:t>
            </a:r>
            <a:endParaRPr lang="sv-SE" b="1" dirty="0">
              <a:solidFill>
                <a:srgbClr val="FF0000"/>
              </a:solidFill>
            </a:endParaRPr>
          </a:p>
        </p:txBody>
      </p:sp>
      <p:sp>
        <p:nvSpPr>
          <p:cNvPr id="3" name="Platshållare för text 2"/>
          <p:cNvSpPr>
            <a:spLocks noGrp="1"/>
          </p:cNvSpPr>
          <p:nvPr>
            <p:ph type="body" idx="1"/>
          </p:nvPr>
        </p:nvSpPr>
        <p:spPr/>
        <p:txBody>
          <a:bodyPr>
            <a:normAutofit/>
          </a:bodyPr>
          <a:lstStyle/>
          <a:p>
            <a:pPr marL="0" indent="0">
              <a:buNone/>
            </a:pPr>
            <a:r>
              <a:rPr lang="sv-SE" sz="3200" dirty="0"/>
              <a:t>Intuitivt inser man, och många ortopeder skulle säkert hålla med, att detta troligen är en postoperativ, dvs vårdrelaterad, infektion. Men enligt definition i Infektionsverktyget och i vetenskaplig litteratur är det inte så, utan tidsgränsen är inom ett år efter operation. Möjligheten till </a:t>
            </a:r>
            <a:r>
              <a:rPr lang="sv-SE" sz="3200" dirty="0" err="1"/>
              <a:t>hematogent</a:t>
            </a:r>
            <a:r>
              <a:rPr lang="sv-SE" sz="3200" dirty="0"/>
              <a:t> nedslag utan relation till operationstillfället finns också.</a:t>
            </a:r>
          </a:p>
          <a:p>
            <a:pPr marL="0" indent="0">
              <a:buNone/>
            </a:pPr>
            <a:endParaRPr lang="sv-SE" sz="3200" dirty="0"/>
          </a:p>
        </p:txBody>
      </p:sp>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40</a:t>
            </a:fld>
            <a:endParaRPr lang="sv-SE"/>
          </a:p>
        </p:txBody>
      </p:sp>
    </p:spTree>
    <p:extLst>
      <p:ext uri="{BB962C8B-B14F-4D97-AF65-F5344CB8AC3E}">
        <p14:creationId xmlns:p14="http://schemas.microsoft.com/office/powerpoint/2010/main" val="37866340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41</a:t>
            </a:fld>
            <a:endParaRPr lang="sv-SE"/>
          </a:p>
        </p:txBody>
      </p:sp>
      <p:sp>
        <p:nvSpPr>
          <p:cNvPr id="2" name="TPQuestion"/>
          <p:cNvSpPr>
            <a:spLocks noGrp="1"/>
          </p:cNvSpPr>
          <p:nvPr>
            <p:ph type="title" idx="4294967295"/>
          </p:nvPr>
        </p:nvSpPr>
        <p:spPr>
          <a:xfrm>
            <a:off x="332508" y="274638"/>
            <a:ext cx="10183091" cy="1325562"/>
          </a:xfrm>
        </p:spPr>
        <p:txBody>
          <a:bodyPr>
            <a:normAutofit fontScale="90000"/>
          </a:bodyPr>
          <a:lstStyle/>
          <a:p>
            <a:r>
              <a:rPr lang="sv-SE" sz="3200" dirty="0" smtClean="0"/>
              <a:t/>
            </a:r>
            <a:br>
              <a:rPr lang="sv-SE" sz="3200" dirty="0" smtClean="0"/>
            </a:br>
            <a:r>
              <a:rPr lang="sv-SE" sz="3200" dirty="0"/>
              <a:t/>
            </a:r>
            <a:br>
              <a:rPr lang="sv-SE" sz="3200" dirty="0"/>
            </a:br>
            <a:r>
              <a:rPr lang="sv-SE" sz="3200" dirty="0" smtClean="0"/>
              <a:t/>
            </a:r>
            <a:br>
              <a:rPr lang="sv-SE" sz="3200" dirty="0" smtClean="0"/>
            </a:br>
            <a:r>
              <a:rPr lang="sv-SE" sz="3100" dirty="0" smtClean="0"/>
              <a:t>En </a:t>
            </a:r>
            <a:r>
              <a:rPr lang="sv-SE" sz="3100" dirty="0"/>
              <a:t>man har vid besök på vårdcentral fått behandling med </a:t>
            </a:r>
            <a:r>
              <a:rPr lang="sv-SE" sz="3100" dirty="0" err="1"/>
              <a:t>Dalacin</a:t>
            </a:r>
            <a:r>
              <a:rPr lang="sv-SE" sz="3100" dirty="0"/>
              <a:t>™ i 10 dagar </a:t>
            </a:r>
            <a:r>
              <a:rPr lang="sv-SE" sz="3100" dirty="0" err="1"/>
              <a:t>pga</a:t>
            </a:r>
            <a:r>
              <a:rPr lang="sv-SE" sz="3100" dirty="0"/>
              <a:t> hudinfektion. Han har varit lite lösare i magen under behandlingen men får två dagar efter avslutad kur riktig diarré. Toxintest visar </a:t>
            </a:r>
            <a:r>
              <a:rPr lang="sv-SE" sz="3100" i="1" dirty="0" err="1"/>
              <a:t>Cl</a:t>
            </a:r>
            <a:r>
              <a:rPr lang="sv-SE" sz="3100" i="1" dirty="0"/>
              <a:t>. </a:t>
            </a:r>
            <a:r>
              <a:rPr lang="sv-SE" sz="3100" i="1" dirty="0" err="1"/>
              <a:t>difficile</a:t>
            </a:r>
            <a:r>
              <a:rPr lang="sv-SE" sz="3100" i="1" dirty="0" smtClean="0"/>
              <a:t>.</a:t>
            </a:r>
            <a:br>
              <a:rPr lang="sv-SE" sz="3100" i="1" dirty="0" smtClean="0"/>
            </a:br>
            <a:r>
              <a:rPr lang="sv-SE" sz="3100" i="1" dirty="0"/>
              <a:t/>
            </a:r>
            <a:br>
              <a:rPr lang="sv-SE" sz="3100" i="1" dirty="0"/>
            </a:br>
            <a:r>
              <a:rPr lang="sv-SE" sz="3100" dirty="0" smtClean="0"/>
              <a:t>Är infektionen vårdrelaterad?</a:t>
            </a:r>
            <a:endParaRPr lang="sv-SE" sz="3100" dirty="0"/>
          </a:p>
        </p:txBody>
      </p:sp>
      <p:sp>
        <p:nvSpPr>
          <p:cNvPr id="3" name="TPAnswers"/>
          <p:cNvSpPr>
            <a:spLocks noGrp="1"/>
          </p:cNvSpPr>
          <p:nvPr>
            <p:ph type="body" idx="4294967295"/>
            <p:custDataLst>
              <p:tags r:id="rId3"/>
            </p:custDataLst>
          </p:nvPr>
        </p:nvSpPr>
        <p:spPr>
          <a:xfrm>
            <a:off x="0" y="3448050"/>
            <a:ext cx="5638800" cy="2503488"/>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Ja</a:t>
            </a:r>
          </a:p>
          <a:p>
            <a:pPr marL="971550" lvl="1" indent="-514350">
              <a:lnSpc>
                <a:spcPct val="100000"/>
              </a:lnSpc>
              <a:spcBef>
                <a:spcPct val="20000"/>
              </a:spcBef>
              <a:buFont typeface="Arial" panose="020B0604020202020204" pitchFamily="34" charset="0"/>
              <a:buAutoNum type="alphaUcPeriod"/>
            </a:pPr>
            <a:r>
              <a:rPr lang="sv-SE" sz="2800" dirty="0" smtClean="0"/>
              <a:t>Nej</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383377268"/>
              </p:ext>
            </p:extLst>
          </p:nvPr>
        </p:nvGraphicFramePr>
        <p:xfrm>
          <a:off x="6032500" y="1600200"/>
          <a:ext cx="6096000" cy="5143500"/>
        </p:xfrm>
        <a:graphic>
          <a:graphicData uri="http://schemas.openxmlformats.org/presentationml/2006/ole">
            <mc:AlternateContent xmlns:mc="http://schemas.openxmlformats.org/markup-compatibility/2006">
              <mc:Choice xmlns:v="urn:schemas-microsoft-com:vml" Requires="v">
                <p:oleObj spid="_x0000_s9440"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32500" y="1600200"/>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56744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FF0000"/>
                </a:solidFill>
              </a:rPr>
              <a:t>J</a:t>
            </a:r>
            <a:r>
              <a:rPr lang="sv-SE" dirty="0" smtClean="0">
                <a:solidFill>
                  <a:srgbClr val="FF0000"/>
                </a:solidFill>
              </a:rPr>
              <a:t>a</a:t>
            </a:r>
            <a:endParaRPr lang="sv-SE" dirty="0">
              <a:solidFill>
                <a:srgbClr val="FF0000"/>
              </a:solidFill>
            </a:endParaRPr>
          </a:p>
        </p:txBody>
      </p:sp>
      <p:sp>
        <p:nvSpPr>
          <p:cNvPr id="3" name="Platshållare för innehåll 2"/>
          <p:cNvSpPr>
            <a:spLocks noGrp="1"/>
          </p:cNvSpPr>
          <p:nvPr>
            <p:ph idx="1"/>
          </p:nvPr>
        </p:nvSpPr>
        <p:spPr/>
        <p:txBody>
          <a:bodyPr/>
          <a:lstStyle/>
          <a:p>
            <a:pPr marL="0" indent="0">
              <a:buNone/>
            </a:pPr>
            <a:endParaRPr lang="sv-SE" sz="3200" dirty="0"/>
          </a:p>
          <a:p>
            <a:pPr marL="0" indent="0">
              <a:buNone/>
            </a:pPr>
            <a:r>
              <a:rPr lang="sv-SE" sz="3200" dirty="0"/>
              <a:t>Alla infektioner med </a:t>
            </a:r>
            <a:r>
              <a:rPr lang="sv-SE" sz="3200" i="1" dirty="0"/>
              <a:t>C. </a:t>
            </a:r>
            <a:r>
              <a:rPr lang="sv-SE" sz="3200" i="1" dirty="0" err="1"/>
              <a:t>difficile</a:t>
            </a:r>
            <a:r>
              <a:rPr lang="sv-SE" sz="3200" i="1" dirty="0"/>
              <a:t> </a:t>
            </a:r>
            <a:r>
              <a:rPr lang="sv-SE" sz="3200" dirty="0"/>
              <a:t>ska betraktas som vårdrelaterade även om det inte är sant till 100%. I detta fall råder det dock ingen </a:t>
            </a:r>
            <a:r>
              <a:rPr lang="sv-SE" sz="3200" dirty="0" smtClean="0"/>
              <a:t>tvekan.</a:t>
            </a:r>
          </a:p>
          <a:p>
            <a:pPr marL="0" indent="0">
              <a:buNone/>
            </a:pPr>
            <a:endParaRPr lang="sv-SE" sz="3200" dirty="0"/>
          </a:p>
          <a:p>
            <a:pPr marL="0" indent="0">
              <a:buNone/>
            </a:pPr>
            <a:r>
              <a:rPr lang="sv-SE" sz="3200" dirty="0"/>
              <a:t>Att patienten inte vårdats på sjukhus har ingen </a:t>
            </a:r>
            <a:r>
              <a:rPr lang="sv-SE" sz="3200" dirty="0" smtClean="0"/>
              <a:t>betydelse.</a:t>
            </a:r>
            <a:endParaRPr lang="sv-SE" sz="3200" dirty="0"/>
          </a:p>
        </p:txBody>
      </p:sp>
    </p:spTree>
    <p:extLst>
      <p:ext uri="{BB962C8B-B14F-4D97-AF65-F5344CB8AC3E}">
        <p14:creationId xmlns:p14="http://schemas.microsoft.com/office/powerpoint/2010/main" val="6335570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43</a:t>
            </a:fld>
            <a:endParaRPr lang="sv-SE"/>
          </a:p>
        </p:txBody>
      </p:sp>
      <p:sp>
        <p:nvSpPr>
          <p:cNvPr id="2" name="TPQuestion"/>
          <p:cNvSpPr>
            <a:spLocks noGrp="1"/>
          </p:cNvSpPr>
          <p:nvPr>
            <p:ph type="title" idx="4294967295"/>
          </p:nvPr>
        </p:nvSpPr>
        <p:spPr>
          <a:xfrm>
            <a:off x="340822" y="274638"/>
            <a:ext cx="10174778" cy="1325562"/>
          </a:xfrm>
        </p:spPr>
        <p:txBody>
          <a:bodyPr>
            <a:normAutofit fontScale="90000"/>
          </a:bodyPr>
          <a:lstStyle/>
          <a:p>
            <a:r>
              <a:rPr lang="sv-SE" sz="3200" dirty="0" smtClean="0"/>
              <a:t/>
            </a:r>
            <a:br>
              <a:rPr lang="sv-SE" sz="3200" dirty="0" smtClean="0"/>
            </a:br>
            <a:r>
              <a:rPr lang="sv-SE" sz="3200" dirty="0"/>
              <a:t/>
            </a:r>
            <a:br>
              <a:rPr lang="sv-SE" sz="3200" dirty="0"/>
            </a:br>
            <a:r>
              <a:rPr lang="sv-SE" sz="3100" dirty="0" smtClean="0"/>
              <a:t>Patient </a:t>
            </a:r>
            <a:r>
              <a:rPr lang="sv-SE" sz="3100" dirty="0"/>
              <a:t>inlagd och sängliggande sedan tre dagar </a:t>
            </a:r>
            <a:r>
              <a:rPr lang="sv-SE" sz="3100" dirty="0" err="1"/>
              <a:t>pga</a:t>
            </a:r>
            <a:r>
              <a:rPr lang="sv-SE" sz="3100" dirty="0"/>
              <a:t> stroke med partiell </a:t>
            </a:r>
            <a:r>
              <a:rPr lang="sv-SE" sz="3100" dirty="0" err="1"/>
              <a:t>hemipares</a:t>
            </a:r>
            <a:r>
              <a:rPr lang="sv-SE" sz="3100" dirty="0"/>
              <a:t>. Dag tre tillkomst av hög feber, rosslig andning och allmänpåverkan. </a:t>
            </a:r>
            <a:r>
              <a:rPr lang="sv-SE" sz="3100" dirty="0" err="1"/>
              <a:t>Rtg</a:t>
            </a:r>
            <a:r>
              <a:rPr lang="sv-SE" sz="3100" dirty="0"/>
              <a:t> </a:t>
            </a:r>
            <a:r>
              <a:rPr lang="sv-SE" sz="3100" dirty="0" err="1"/>
              <a:t>pulm</a:t>
            </a:r>
            <a:r>
              <a:rPr lang="sv-SE" sz="3100" dirty="0"/>
              <a:t> visar nytillkommet lunginfiltrat</a:t>
            </a:r>
            <a:r>
              <a:rPr lang="sv-SE" sz="3100" dirty="0" smtClean="0"/>
              <a:t>.</a:t>
            </a:r>
            <a:br>
              <a:rPr lang="sv-SE" sz="3100" dirty="0" smtClean="0"/>
            </a:br>
            <a:r>
              <a:rPr lang="sv-SE" sz="3100" dirty="0"/>
              <a:t/>
            </a:r>
            <a:br>
              <a:rPr lang="sv-SE" sz="3100" dirty="0"/>
            </a:br>
            <a:r>
              <a:rPr lang="sv-SE" sz="3100" dirty="0" smtClean="0"/>
              <a:t>Är infektionen vårdrelaterad?</a:t>
            </a:r>
            <a:endParaRPr lang="sv-SE" sz="3100" dirty="0"/>
          </a:p>
        </p:txBody>
      </p:sp>
      <p:sp>
        <p:nvSpPr>
          <p:cNvPr id="3" name="TPAnswers"/>
          <p:cNvSpPr>
            <a:spLocks noGrp="1"/>
          </p:cNvSpPr>
          <p:nvPr>
            <p:ph type="body" idx="4294967295"/>
            <p:custDataLst>
              <p:tags r:id="rId3"/>
            </p:custDataLst>
          </p:nvPr>
        </p:nvSpPr>
        <p:spPr>
          <a:xfrm>
            <a:off x="0" y="3417888"/>
            <a:ext cx="5638800" cy="2533650"/>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Ja</a:t>
            </a:r>
          </a:p>
          <a:p>
            <a:pPr marL="971550" lvl="1" indent="-514350">
              <a:lnSpc>
                <a:spcPct val="100000"/>
              </a:lnSpc>
              <a:spcBef>
                <a:spcPct val="20000"/>
              </a:spcBef>
              <a:buFont typeface="Arial" panose="020B0604020202020204" pitchFamily="34" charset="0"/>
              <a:buAutoNum type="alphaUcPeriod"/>
            </a:pPr>
            <a:r>
              <a:rPr lang="sv-SE" sz="2800" dirty="0" smtClean="0"/>
              <a:t>Nej</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1837278691"/>
              </p:ext>
            </p:extLst>
          </p:nvPr>
        </p:nvGraphicFramePr>
        <p:xfrm>
          <a:off x="6032500" y="1600200"/>
          <a:ext cx="6096000" cy="5143500"/>
        </p:xfrm>
        <a:graphic>
          <a:graphicData uri="http://schemas.openxmlformats.org/presentationml/2006/ole">
            <mc:AlternateContent xmlns:mc="http://schemas.openxmlformats.org/markup-compatibility/2006">
              <mc:Choice xmlns:v="urn:schemas-microsoft-com:vml" Requires="v">
                <p:oleObj spid="_x0000_s10464"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32500" y="1600200"/>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26031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rgbClr val="FF0000"/>
                </a:solidFill>
              </a:rPr>
              <a:t>J</a:t>
            </a:r>
            <a:r>
              <a:rPr lang="sv-SE" b="1" dirty="0" smtClean="0">
                <a:solidFill>
                  <a:srgbClr val="FF0000"/>
                </a:solidFill>
              </a:rPr>
              <a:t>a</a:t>
            </a:r>
            <a:endParaRPr lang="sv-SE" b="1" dirty="0">
              <a:solidFill>
                <a:srgbClr val="FF0000"/>
              </a:solidFill>
            </a:endParaRPr>
          </a:p>
        </p:txBody>
      </p:sp>
      <p:sp>
        <p:nvSpPr>
          <p:cNvPr id="3" name="Platshållare för text 2"/>
          <p:cNvSpPr>
            <a:spLocks noGrp="1"/>
          </p:cNvSpPr>
          <p:nvPr>
            <p:ph type="body" idx="1"/>
          </p:nvPr>
        </p:nvSpPr>
        <p:spPr/>
        <p:txBody>
          <a:bodyPr>
            <a:normAutofit/>
          </a:bodyPr>
          <a:lstStyle/>
          <a:p>
            <a:pPr marL="0" indent="0">
              <a:buNone/>
            </a:pPr>
            <a:r>
              <a:rPr lang="sv-SE" sz="3200" dirty="0"/>
              <a:t>Patient inlagd och sängliggande sedan tre dagar </a:t>
            </a:r>
            <a:r>
              <a:rPr lang="sv-SE" sz="3200" dirty="0" err="1"/>
              <a:t>pga</a:t>
            </a:r>
            <a:r>
              <a:rPr lang="sv-SE" sz="3200" dirty="0"/>
              <a:t> stroke med partiell </a:t>
            </a:r>
            <a:r>
              <a:rPr lang="sv-SE" sz="3200" dirty="0" err="1"/>
              <a:t>hemipares</a:t>
            </a:r>
            <a:r>
              <a:rPr lang="sv-SE" sz="3200" dirty="0"/>
              <a:t>. Dag tre tillkomst av hög feber, rosslig andning och allmänpåverkan. </a:t>
            </a:r>
            <a:r>
              <a:rPr lang="sv-SE" sz="3200" dirty="0" err="1"/>
              <a:t>Rtg</a:t>
            </a:r>
            <a:r>
              <a:rPr lang="sv-SE" sz="3200" dirty="0"/>
              <a:t> </a:t>
            </a:r>
            <a:r>
              <a:rPr lang="sv-SE" sz="3200" dirty="0" err="1"/>
              <a:t>pulm</a:t>
            </a:r>
            <a:r>
              <a:rPr lang="sv-SE" sz="3200" dirty="0"/>
              <a:t> visar nytillkommet lunginfiltrat</a:t>
            </a:r>
            <a:r>
              <a:rPr lang="sv-SE" sz="3200" dirty="0" smtClean="0"/>
              <a:t>.</a:t>
            </a:r>
          </a:p>
          <a:p>
            <a:pPr marL="0" indent="0">
              <a:buNone/>
            </a:pPr>
            <a:endParaRPr lang="sv-SE" sz="3200" dirty="0"/>
          </a:p>
          <a:p>
            <a:pPr marL="0" indent="0">
              <a:buNone/>
            </a:pPr>
            <a:r>
              <a:rPr lang="sv-SE" sz="3200" dirty="0" smtClean="0"/>
              <a:t>Det </a:t>
            </a:r>
            <a:r>
              <a:rPr lang="sv-SE" sz="3200" dirty="0"/>
              <a:t>saknas information om att lunginflammationen fanns och gav symtom vid inskrivningen, alltså är det en vårdrelaterad pneumoni</a:t>
            </a:r>
          </a:p>
          <a:p>
            <a:pPr marL="0" indent="0">
              <a:buNone/>
            </a:pPr>
            <a:endParaRPr lang="sv-SE" sz="3200" dirty="0"/>
          </a:p>
          <a:p>
            <a:pPr marL="0" indent="0">
              <a:buNone/>
            </a:pPr>
            <a:endParaRPr lang="sv-SE" sz="3200" dirty="0"/>
          </a:p>
        </p:txBody>
      </p:sp>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44</a:t>
            </a:fld>
            <a:endParaRPr lang="sv-SE"/>
          </a:p>
        </p:txBody>
      </p:sp>
    </p:spTree>
    <p:extLst>
      <p:ext uri="{BB962C8B-B14F-4D97-AF65-F5344CB8AC3E}">
        <p14:creationId xmlns:p14="http://schemas.microsoft.com/office/powerpoint/2010/main" val="28969210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45</a:t>
            </a:fld>
            <a:endParaRPr lang="sv-SE"/>
          </a:p>
        </p:txBody>
      </p:sp>
      <p:sp>
        <p:nvSpPr>
          <p:cNvPr id="2" name="TPQuestion"/>
          <p:cNvSpPr>
            <a:spLocks noGrp="1"/>
          </p:cNvSpPr>
          <p:nvPr>
            <p:ph type="title" idx="4294967295"/>
          </p:nvPr>
        </p:nvSpPr>
        <p:spPr>
          <a:xfrm>
            <a:off x="324196" y="274638"/>
            <a:ext cx="10191404" cy="1325562"/>
          </a:xfrm>
        </p:spPr>
        <p:txBody>
          <a:bodyPr>
            <a:noAutofit/>
          </a:bodyPr>
          <a:lstStyle/>
          <a:p>
            <a:r>
              <a:rPr lang="sv-SE" sz="3200" dirty="0" smtClean="0"/>
              <a:t/>
            </a:r>
            <a:br>
              <a:rPr lang="sv-SE" sz="3200" dirty="0" smtClean="0"/>
            </a:br>
            <a:r>
              <a:rPr lang="sv-SE" sz="3200" dirty="0"/>
              <a:t/>
            </a:r>
            <a:br>
              <a:rPr lang="sv-SE" sz="3200" dirty="0"/>
            </a:br>
            <a:r>
              <a:rPr lang="sv-SE" sz="3200" dirty="0" smtClean="0"/>
              <a:t/>
            </a:r>
            <a:br>
              <a:rPr lang="sv-SE" sz="3200" dirty="0" smtClean="0"/>
            </a:br>
            <a:r>
              <a:rPr lang="sv-SE" sz="2800" dirty="0" smtClean="0"/>
              <a:t>En </a:t>
            </a:r>
            <a:r>
              <a:rPr lang="sv-SE" sz="2800" dirty="0"/>
              <a:t>kvinna med </a:t>
            </a:r>
            <a:r>
              <a:rPr lang="sv-SE" sz="2800" dirty="0" err="1"/>
              <a:t>ovarialcancer</a:t>
            </a:r>
            <a:r>
              <a:rPr lang="sv-SE" sz="2800" dirty="0"/>
              <a:t> och stor </a:t>
            </a:r>
            <a:r>
              <a:rPr lang="sv-SE" sz="2800" dirty="0" err="1"/>
              <a:t>pleurautgjutning</a:t>
            </a:r>
            <a:r>
              <a:rPr lang="sv-SE" sz="2800" dirty="0"/>
              <a:t>. Har fått </a:t>
            </a:r>
            <a:r>
              <a:rPr lang="sv-SE" sz="2800" dirty="0" err="1"/>
              <a:t>pleuradrän</a:t>
            </a:r>
            <a:r>
              <a:rPr lang="sv-SE" sz="2800" dirty="0"/>
              <a:t> och </a:t>
            </a:r>
            <a:r>
              <a:rPr lang="sv-SE" sz="2800" dirty="0" err="1"/>
              <a:t>pleurodesbehandling</a:t>
            </a:r>
            <a:r>
              <a:rPr lang="sv-SE" sz="2800" dirty="0"/>
              <a:t>. Två dagar efter att </a:t>
            </a:r>
            <a:r>
              <a:rPr lang="sv-SE" sz="2800" dirty="0" err="1"/>
              <a:t>dränet</a:t>
            </a:r>
            <a:r>
              <a:rPr lang="sv-SE" sz="2800" dirty="0"/>
              <a:t> dragits har såret blivit allt mer rodnat och det kommer pus</a:t>
            </a:r>
            <a:r>
              <a:rPr lang="sv-SE" sz="2800" dirty="0" smtClean="0"/>
              <a:t>.</a:t>
            </a:r>
            <a:br>
              <a:rPr lang="sv-SE" sz="2800" dirty="0" smtClean="0"/>
            </a:br>
            <a:r>
              <a:rPr lang="sv-SE" sz="2800" dirty="0"/>
              <a:t/>
            </a:r>
            <a:br>
              <a:rPr lang="sv-SE" sz="2800" dirty="0"/>
            </a:br>
            <a:r>
              <a:rPr lang="sv-SE" sz="2800" dirty="0" smtClean="0"/>
              <a:t>Är infektionen vårdrelaterad?</a:t>
            </a:r>
            <a:endParaRPr lang="sv-SE" sz="2800" dirty="0"/>
          </a:p>
        </p:txBody>
      </p:sp>
      <p:sp>
        <p:nvSpPr>
          <p:cNvPr id="3" name="TPAnswers"/>
          <p:cNvSpPr>
            <a:spLocks noGrp="1"/>
          </p:cNvSpPr>
          <p:nvPr>
            <p:ph type="body" idx="4294967295"/>
            <p:custDataLst>
              <p:tags r:id="rId3"/>
            </p:custDataLst>
          </p:nvPr>
        </p:nvSpPr>
        <p:spPr>
          <a:xfrm>
            <a:off x="0" y="3448050"/>
            <a:ext cx="5638800" cy="2503488"/>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Ja</a:t>
            </a:r>
          </a:p>
          <a:p>
            <a:pPr marL="971550" lvl="1" indent="-514350">
              <a:lnSpc>
                <a:spcPct val="100000"/>
              </a:lnSpc>
              <a:spcBef>
                <a:spcPct val="20000"/>
              </a:spcBef>
              <a:buFont typeface="Arial" panose="020B0604020202020204" pitchFamily="34" charset="0"/>
              <a:buAutoNum type="alphaUcPeriod"/>
            </a:pPr>
            <a:r>
              <a:rPr lang="sv-SE" sz="2800" dirty="0" smtClean="0"/>
              <a:t>Nej</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1754874056"/>
              </p:ext>
            </p:extLst>
          </p:nvPr>
        </p:nvGraphicFramePr>
        <p:xfrm>
          <a:off x="6032500" y="1600200"/>
          <a:ext cx="6096000" cy="5143500"/>
        </p:xfrm>
        <a:graphic>
          <a:graphicData uri="http://schemas.openxmlformats.org/presentationml/2006/ole">
            <mc:AlternateContent xmlns:mc="http://schemas.openxmlformats.org/markup-compatibility/2006">
              <mc:Choice xmlns:v="urn:schemas-microsoft-com:vml" Requires="v">
                <p:oleObj spid="_x0000_s11488"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32500" y="1600200"/>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48206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Ja</a:t>
            </a:r>
            <a:endParaRPr lang="sv-SE" dirty="0"/>
          </a:p>
        </p:txBody>
      </p:sp>
      <p:sp>
        <p:nvSpPr>
          <p:cNvPr id="3" name="Platshållare för innehåll 2"/>
          <p:cNvSpPr>
            <a:spLocks noGrp="1"/>
          </p:cNvSpPr>
          <p:nvPr>
            <p:ph idx="1"/>
          </p:nvPr>
        </p:nvSpPr>
        <p:spPr/>
        <p:txBody>
          <a:bodyPr>
            <a:normAutofit/>
          </a:bodyPr>
          <a:lstStyle/>
          <a:p>
            <a:pPr marL="0" indent="0">
              <a:buNone/>
            </a:pPr>
            <a:endParaRPr lang="sv-SE" sz="3200" dirty="0" smtClean="0"/>
          </a:p>
          <a:p>
            <a:pPr marL="0" indent="0">
              <a:buNone/>
            </a:pPr>
            <a:endParaRPr lang="sv-SE" sz="3200" dirty="0"/>
          </a:p>
          <a:p>
            <a:pPr marL="0" indent="0">
              <a:buNone/>
            </a:pPr>
            <a:r>
              <a:rPr lang="sv-SE" sz="3200" dirty="0" smtClean="0"/>
              <a:t>Denna </a:t>
            </a:r>
            <a:r>
              <a:rPr lang="sv-SE" sz="3200" dirty="0"/>
              <a:t>infektion är relaterad till ingreppet, dvs punktion av pleurahålan med kvarliggande dränage.</a:t>
            </a:r>
          </a:p>
          <a:p>
            <a:pPr marL="0" indent="0">
              <a:buNone/>
            </a:pPr>
            <a:endParaRPr lang="sv-SE" sz="3200"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46</a:t>
            </a:fld>
            <a:endParaRPr lang="sv-SE" dirty="0"/>
          </a:p>
        </p:txBody>
      </p:sp>
    </p:spTree>
    <p:extLst>
      <p:ext uri="{BB962C8B-B14F-4D97-AF65-F5344CB8AC3E}">
        <p14:creationId xmlns:p14="http://schemas.microsoft.com/office/powerpoint/2010/main" val="17228530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47</a:t>
            </a:fld>
            <a:endParaRPr lang="sv-SE"/>
          </a:p>
        </p:txBody>
      </p:sp>
      <p:sp>
        <p:nvSpPr>
          <p:cNvPr id="2" name="TPQuestion"/>
          <p:cNvSpPr>
            <a:spLocks noGrp="1"/>
          </p:cNvSpPr>
          <p:nvPr>
            <p:ph type="title" idx="4294967295"/>
          </p:nvPr>
        </p:nvSpPr>
        <p:spPr>
          <a:xfrm>
            <a:off x="340822" y="274638"/>
            <a:ext cx="10174778" cy="1325562"/>
          </a:xfrm>
        </p:spPr>
        <p:txBody>
          <a:bodyPr>
            <a:normAutofit fontScale="90000"/>
          </a:bodyPr>
          <a:lstStyle/>
          <a:p>
            <a:r>
              <a:rPr lang="sv-SE" sz="3200" dirty="0" smtClean="0"/>
              <a:t/>
            </a:r>
            <a:br>
              <a:rPr lang="sv-SE" sz="3200" dirty="0" smtClean="0"/>
            </a:br>
            <a:r>
              <a:rPr lang="sv-SE" sz="3200" dirty="0"/>
              <a:t/>
            </a:r>
            <a:br>
              <a:rPr lang="sv-SE" sz="3200" dirty="0"/>
            </a:br>
            <a:r>
              <a:rPr lang="sv-SE" sz="3200" dirty="0" smtClean="0"/>
              <a:t/>
            </a:r>
            <a:br>
              <a:rPr lang="sv-SE" sz="3200" dirty="0" smtClean="0"/>
            </a:br>
            <a:r>
              <a:rPr lang="sv-SE" sz="3200" dirty="0"/>
              <a:t/>
            </a:r>
            <a:br>
              <a:rPr lang="sv-SE" sz="3200" dirty="0"/>
            </a:br>
            <a:r>
              <a:rPr lang="sv-SE" sz="3100" dirty="0" smtClean="0"/>
              <a:t>En </a:t>
            </a:r>
            <a:r>
              <a:rPr lang="sv-SE" sz="3100" dirty="0"/>
              <a:t>patient får behandling med cellgifter </a:t>
            </a:r>
            <a:r>
              <a:rPr lang="sv-SE" sz="3100" dirty="0" err="1"/>
              <a:t>pga</a:t>
            </a:r>
            <a:r>
              <a:rPr lang="sv-SE" sz="3100" dirty="0"/>
              <a:t> ett lymfom. Fyra dagar efter avslutad induktionskur insjuknar patienten i hemmet med hög feber utan fokalsymtom. Kommer direkt till vårdavdelning som hen instruerats och insätts efter blod- och urinodling på bredspektrumantibiotika. Bedöms som </a:t>
            </a:r>
            <a:r>
              <a:rPr lang="sv-SE" sz="3100" dirty="0" err="1"/>
              <a:t>neutropen</a:t>
            </a:r>
            <a:r>
              <a:rPr lang="sv-SE" sz="3100" dirty="0"/>
              <a:t> feber</a:t>
            </a:r>
            <a:r>
              <a:rPr lang="sv-SE" sz="3100" dirty="0" smtClean="0"/>
              <a:t>.</a:t>
            </a:r>
            <a:br>
              <a:rPr lang="sv-SE" sz="3100" dirty="0" smtClean="0"/>
            </a:br>
            <a:r>
              <a:rPr lang="sv-SE" sz="3100" dirty="0"/>
              <a:t/>
            </a:r>
            <a:br>
              <a:rPr lang="sv-SE" sz="3100" dirty="0"/>
            </a:br>
            <a:r>
              <a:rPr lang="sv-SE" sz="3100" dirty="0" smtClean="0"/>
              <a:t>Är infektionen vårdrelaterad?</a:t>
            </a:r>
            <a:endParaRPr lang="sv-SE" sz="3100" dirty="0"/>
          </a:p>
        </p:txBody>
      </p:sp>
      <p:sp>
        <p:nvSpPr>
          <p:cNvPr id="3" name="TPAnswers"/>
          <p:cNvSpPr>
            <a:spLocks noGrp="1"/>
          </p:cNvSpPr>
          <p:nvPr>
            <p:ph type="body" idx="4294967295"/>
            <p:custDataLst>
              <p:tags r:id="rId3"/>
            </p:custDataLst>
          </p:nvPr>
        </p:nvSpPr>
        <p:spPr>
          <a:xfrm>
            <a:off x="0" y="3417888"/>
            <a:ext cx="5638800" cy="2533650"/>
          </a:xfrm>
        </p:spPr>
        <p:txBody>
          <a:bodyPr>
            <a:normAutofit/>
          </a:bodyPr>
          <a:lstStyle/>
          <a:p>
            <a:pPr marL="971550" lvl="1" indent="-514350">
              <a:lnSpc>
                <a:spcPct val="100000"/>
              </a:lnSpc>
              <a:spcBef>
                <a:spcPct val="20000"/>
              </a:spcBef>
              <a:buFont typeface="Arial" panose="020B0604020202020204" pitchFamily="34" charset="0"/>
              <a:buAutoNum type="alphaUcPeriod"/>
            </a:pPr>
            <a:r>
              <a:rPr lang="sv-SE" sz="2800" dirty="0" smtClean="0"/>
              <a:t>Ja</a:t>
            </a:r>
          </a:p>
          <a:p>
            <a:pPr marL="971550" lvl="1" indent="-514350">
              <a:lnSpc>
                <a:spcPct val="100000"/>
              </a:lnSpc>
              <a:spcBef>
                <a:spcPct val="20000"/>
              </a:spcBef>
              <a:buFont typeface="Arial" panose="020B0604020202020204" pitchFamily="34" charset="0"/>
              <a:buAutoNum type="alphaUcPeriod"/>
            </a:pPr>
            <a:r>
              <a:rPr lang="sv-SE" sz="2800" dirty="0" smtClean="0"/>
              <a:t>Nej</a:t>
            </a:r>
            <a:endParaRPr lang="sv-SE" sz="2800" dirty="0"/>
          </a:p>
        </p:txBody>
      </p:sp>
      <p:graphicFrame>
        <p:nvGraphicFramePr>
          <p:cNvPr id="7" name="TPChart"/>
          <p:cNvGraphicFramePr>
            <a:graphicFrameLocks noChangeAspect="1"/>
          </p:cNvGraphicFramePr>
          <p:nvPr>
            <p:custDataLst>
              <p:tags r:id="rId4"/>
            </p:custDataLst>
            <p:extLst>
              <p:ext uri="{D42A27DB-BD31-4B8C-83A1-F6EECF244321}">
                <p14:modId xmlns:p14="http://schemas.microsoft.com/office/powerpoint/2010/main" val="2083389209"/>
              </p:ext>
            </p:extLst>
          </p:nvPr>
        </p:nvGraphicFramePr>
        <p:xfrm>
          <a:off x="6032500" y="1600200"/>
          <a:ext cx="6096000" cy="5143500"/>
        </p:xfrm>
        <a:graphic>
          <a:graphicData uri="http://schemas.openxmlformats.org/presentationml/2006/ole">
            <mc:AlternateContent xmlns:mc="http://schemas.openxmlformats.org/markup-compatibility/2006">
              <mc:Choice xmlns:v="urn:schemas-microsoft-com:vml" Requires="v">
                <p:oleObj spid="_x0000_s12512" name="Diagram" r:id="rId6" imgW="6096090" imgH="5143500" progId="MSGraph.Chart.8">
                  <p:embed followColorScheme="full"/>
                </p:oleObj>
              </mc:Choice>
              <mc:Fallback>
                <p:oleObj name="Diagram" r:id="rId6" imgW="6096090" imgH="5143500" progId="MSGraph.Chart.8">
                  <p:embed followColorScheme="full"/>
                  <p:pic>
                    <p:nvPicPr>
                      <p:cNvPr id="0" name=""/>
                      <p:cNvPicPr/>
                      <p:nvPr/>
                    </p:nvPicPr>
                    <p:blipFill>
                      <a:blip r:embed="rId7"/>
                      <a:stretch>
                        <a:fillRect/>
                      </a:stretch>
                    </p:blipFill>
                    <p:spPr>
                      <a:xfrm>
                        <a:off x="6032500" y="1600200"/>
                        <a:ext cx="6096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06701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rgbClr val="FF0000"/>
                </a:solidFill>
              </a:rPr>
              <a:t>Ja</a:t>
            </a:r>
            <a:endParaRPr lang="sv-SE" b="1" dirty="0">
              <a:solidFill>
                <a:srgbClr val="FF0000"/>
              </a:solidFill>
            </a:endParaRPr>
          </a:p>
        </p:txBody>
      </p:sp>
      <p:sp>
        <p:nvSpPr>
          <p:cNvPr id="3" name="Platshållare för text 2"/>
          <p:cNvSpPr>
            <a:spLocks noGrp="1"/>
          </p:cNvSpPr>
          <p:nvPr>
            <p:ph type="body" idx="1"/>
          </p:nvPr>
        </p:nvSpPr>
        <p:spPr/>
        <p:txBody>
          <a:bodyPr>
            <a:normAutofit/>
          </a:bodyPr>
          <a:lstStyle/>
          <a:p>
            <a:pPr marL="0" indent="0">
              <a:buNone/>
            </a:pPr>
            <a:endParaRPr lang="sv-SE" sz="3200" dirty="0"/>
          </a:p>
          <a:p>
            <a:pPr marL="0" indent="0">
              <a:buNone/>
            </a:pPr>
            <a:r>
              <a:rPr lang="sv-SE" sz="3200" dirty="0"/>
              <a:t>Visserligen innebär sjukdomen i sig ökad infektionskänslighet men cellgiftbehandlingen ökar denna risk dramatiskt. Insjuknandet har ett klart tidsamband med behandlingsrelaterad slemhinneskada och </a:t>
            </a:r>
            <a:r>
              <a:rPr lang="sv-SE" sz="3200" dirty="0" err="1"/>
              <a:t>neutropeni</a:t>
            </a:r>
            <a:r>
              <a:rPr lang="sv-SE" sz="3200" dirty="0"/>
              <a:t>. Den misstänkta infektionen är vårdrelaterad.</a:t>
            </a:r>
          </a:p>
          <a:p>
            <a:pPr marL="0" indent="0">
              <a:buNone/>
            </a:pPr>
            <a:endParaRPr lang="sv-SE" sz="3200" dirty="0"/>
          </a:p>
          <a:p>
            <a:pPr marL="0" indent="0">
              <a:buNone/>
            </a:pPr>
            <a:endParaRPr lang="sv-SE" sz="3200" dirty="0"/>
          </a:p>
        </p:txBody>
      </p:sp>
      <p:sp>
        <p:nvSpPr>
          <p:cNvPr id="4" name="Platshållare för datum 3"/>
          <p:cNvSpPr>
            <a:spLocks noGrp="1"/>
          </p:cNvSpPr>
          <p:nvPr>
            <p:ph type="dt" sz="half" idx="10"/>
          </p:nvPr>
        </p:nvSpPr>
        <p:spPr/>
        <p:txBody>
          <a:bodyPr/>
          <a:lstStyle/>
          <a:p>
            <a:fld id="{C86FF4FD-A897-495D-BDCD-BC1A3ECAF875}" type="datetime1">
              <a:rPr lang="sv-SE" smtClean="0"/>
              <a:t>2018-06-20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t>48</a:t>
            </a:fld>
            <a:endParaRPr lang="sv-SE"/>
          </a:p>
        </p:txBody>
      </p:sp>
    </p:spTree>
    <p:extLst>
      <p:ext uri="{BB962C8B-B14F-4D97-AF65-F5344CB8AC3E}">
        <p14:creationId xmlns:p14="http://schemas.microsoft.com/office/powerpoint/2010/main" val="3626003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Vårdrelaterad infektion</a:t>
            </a:r>
            <a:br>
              <a:rPr lang="sv-SE" dirty="0" smtClean="0"/>
            </a:br>
            <a:r>
              <a:rPr lang="sv-SE" dirty="0" smtClean="0"/>
              <a:t>-definition enligt Socialstyrelsen</a:t>
            </a:r>
            <a:endParaRPr lang="sv-SE" dirty="0"/>
          </a:p>
        </p:txBody>
      </p:sp>
      <p:sp>
        <p:nvSpPr>
          <p:cNvPr id="3" name="Platshållare för innehåll 2"/>
          <p:cNvSpPr>
            <a:spLocks noGrp="1"/>
          </p:cNvSpPr>
          <p:nvPr>
            <p:ph idx="1"/>
          </p:nvPr>
        </p:nvSpPr>
        <p:spPr/>
        <p:txBody>
          <a:bodyPr/>
          <a:lstStyle/>
          <a:p>
            <a:pPr marL="0" indent="0">
              <a:buNone/>
            </a:pPr>
            <a:endParaRPr lang="sv-SE" dirty="0"/>
          </a:p>
          <a:p>
            <a:pPr marL="0" indent="0">
              <a:buNone/>
            </a:pPr>
            <a:endParaRPr lang="sv-SE" dirty="0" smtClean="0"/>
          </a:p>
          <a:p>
            <a:pPr marL="0" indent="0">
              <a:buNone/>
            </a:pPr>
            <a:r>
              <a:rPr lang="sv-SE" dirty="0" smtClean="0"/>
              <a:t>Infektion </a:t>
            </a:r>
            <a:r>
              <a:rPr lang="sv-SE" dirty="0"/>
              <a:t>som uppkommer </a:t>
            </a:r>
            <a:r>
              <a:rPr lang="sv-SE" dirty="0" smtClean="0"/>
              <a:t>under </a:t>
            </a:r>
            <a:r>
              <a:rPr lang="sv-SE" dirty="0"/>
              <a:t>sluten </a:t>
            </a:r>
            <a:r>
              <a:rPr lang="sv-SE" dirty="0" smtClean="0"/>
              <a:t>vård, </a:t>
            </a:r>
            <a:r>
              <a:rPr lang="sv-SE" dirty="0"/>
              <a:t>eller till följd av åtgärd </a:t>
            </a:r>
            <a:r>
              <a:rPr lang="sv-SE" dirty="0" smtClean="0"/>
              <a:t>(i </a:t>
            </a:r>
            <a:r>
              <a:rPr lang="sv-SE" dirty="0"/>
              <a:t>form av diagnostik, behandling eller </a:t>
            </a:r>
            <a:r>
              <a:rPr lang="sv-SE" dirty="0" smtClean="0"/>
              <a:t>omvårdnad) </a:t>
            </a:r>
            <a:r>
              <a:rPr lang="sv-SE" dirty="0"/>
              <a:t>inom övrig vård och </a:t>
            </a:r>
            <a:r>
              <a:rPr lang="sv-SE" dirty="0" smtClean="0"/>
              <a:t>omsorg</a:t>
            </a:r>
            <a:r>
              <a:rPr lang="sv-SE" dirty="0"/>
              <a:t>.</a:t>
            </a:r>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5</a:t>
            </a:fld>
            <a:endParaRPr lang="sv-SE" dirty="0"/>
          </a:p>
        </p:txBody>
      </p:sp>
    </p:spTree>
    <p:extLst>
      <p:ext uri="{BB962C8B-B14F-4D97-AF65-F5344CB8AC3E}">
        <p14:creationId xmlns:p14="http://schemas.microsoft.com/office/powerpoint/2010/main" val="1918662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Infektionsverktyget består av 3 ”nivåer”</a:t>
            </a:r>
            <a:endParaRPr lang="sv-SE" dirty="0"/>
          </a:p>
        </p:txBody>
      </p:sp>
      <p:sp>
        <p:nvSpPr>
          <p:cNvPr id="3" name="Platshållare för innehåll 2"/>
          <p:cNvSpPr>
            <a:spLocks noGrp="1"/>
          </p:cNvSpPr>
          <p:nvPr>
            <p:ph idx="1"/>
          </p:nvPr>
        </p:nvSpPr>
        <p:spPr/>
        <p:txBody>
          <a:bodyPr/>
          <a:lstStyle/>
          <a:p>
            <a:pPr>
              <a:buClr>
                <a:schemeClr val="tx2"/>
              </a:buClr>
            </a:pPr>
            <a:endParaRPr lang="sv-SE" dirty="0" smtClean="0"/>
          </a:p>
          <a:p>
            <a:pPr>
              <a:buClr>
                <a:schemeClr val="tx2"/>
              </a:buClr>
            </a:pPr>
            <a:r>
              <a:rPr lang="sv-SE" b="1" dirty="0"/>
              <a:t>Registreringsfunktion </a:t>
            </a:r>
            <a:r>
              <a:rPr lang="sv-SE" dirty="0"/>
              <a:t>i lokala IT system</a:t>
            </a:r>
          </a:p>
          <a:p>
            <a:pPr>
              <a:buClr>
                <a:schemeClr val="tx2"/>
              </a:buClr>
            </a:pPr>
            <a:endParaRPr lang="sv-SE" dirty="0" smtClean="0"/>
          </a:p>
          <a:p>
            <a:pPr>
              <a:buClr>
                <a:schemeClr val="tx2"/>
              </a:buClr>
            </a:pPr>
            <a:r>
              <a:rPr lang="sv-SE" dirty="0"/>
              <a:t>N</a:t>
            </a:r>
            <a:r>
              <a:rPr lang="sv-SE" dirty="0" smtClean="0"/>
              <a:t>ationellt </a:t>
            </a:r>
            <a:r>
              <a:rPr lang="sv-SE" dirty="0"/>
              <a:t>webbaserat rapporteringsverktyg där </a:t>
            </a:r>
            <a:r>
              <a:rPr lang="sv-SE" b="1" dirty="0"/>
              <a:t>verksamheterna själva kan ta ut rapporter</a:t>
            </a:r>
            <a:r>
              <a:rPr lang="sv-SE" dirty="0"/>
              <a:t> för att följa VRI och </a:t>
            </a:r>
            <a:r>
              <a:rPr lang="sv-SE" dirty="0" smtClean="0"/>
              <a:t>antibiotikaanvändning på den egna enheten</a:t>
            </a:r>
            <a:endParaRPr lang="sv-SE" dirty="0"/>
          </a:p>
          <a:p>
            <a:pPr>
              <a:buClr>
                <a:schemeClr val="tx2"/>
              </a:buClr>
            </a:pPr>
            <a:endParaRPr lang="sv-SE" dirty="0" smtClean="0"/>
          </a:p>
          <a:p>
            <a:pPr>
              <a:buClr>
                <a:schemeClr val="tx2"/>
              </a:buClr>
            </a:pPr>
            <a:r>
              <a:rPr lang="sv-SE" dirty="0"/>
              <a:t>N</a:t>
            </a:r>
            <a:r>
              <a:rPr lang="sv-SE" dirty="0" smtClean="0"/>
              <a:t>ationell </a:t>
            </a:r>
            <a:r>
              <a:rPr lang="sv-SE" dirty="0"/>
              <a:t>databas för all insamlad data</a:t>
            </a:r>
          </a:p>
          <a:p>
            <a:pPr>
              <a:buClr>
                <a:schemeClr val="tx2"/>
              </a:buClr>
            </a:pPr>
            <a:endParaRPr lang="sv-SE" dirty="0" smtClean="0"/>
          </a:p>
          <a:p>
            <a:pPr>
              <a:buClr>
                <a:schemeClr val="tx2"/>
              </a:buClr>
            </a:pPr>
            <a:endParaRPr lang="sv-SE" dirty="0" smtClean="0"/>
          </a:p>
          <a:p>
            <a:pPr marL="0" indent="0">
              <a:buClr>
                <a:schemeClr val="tx2"/>
              </a:buClr>
              <a:buNone/>
            </a:pPr>
            <a:endParaRPr lang="sv-SE" dirty="0"/>
          </a:p>
          <a:p>
            <a:pPr marL="0" indent="0">
              <a:buClr>
                <a:schemeClr val="tx2"/>
              </a:buClr>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6</a:t>
            </a:fld>
            <a:endParaRPr lang="sv-SE" dirty="0"/>
          </a:p>
        </p:txBody>
      </p:sp>
    </p:spTree>
    <p:extLst>
      <p:ext uri="{BB962C8B-B14F-4D97-AF65-F5344CB8AC3E}">
        <p14:creationId xmlns:p14="http://schemas.microsoft.com/office/powerpoint/2010/main" val="3327666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Syfte</a:t>
            </a:r>
            <a:endParaRPr lang="sv-SE" dirty="0"/>
          </a:p>
        </p:txBody>
      </p:sp>
      <p:sp>
        <p:nvSpPr>
          <p:cNvPr id="3" name="Platshållare för innehåll 2"/>
          <p:cNvSpPr>
            <a:spLocks noGrp="1"/>
          </p:cNvSpPr>
          <p:nvPr>
            <p:ph idx="1"/>
          </p:nvPr>
        </p:nvSpPr>
        <p:spPr/>
        <p:txBody>
          <a:bodyPr/>
          <a:lstStyle/>
          <a:p>
            <a:pPr>
              <a:buClr>
                <a:schemeClr val="tx2"/>
              </a:buClr>
            </a:pPr>
            <a:endParaRPr lang="sv-SE" dirty="0" smtClean="0"/>
          </a:p>
          <a:p>
            <a:pPr>
              <a:buClr>
                <a:schemeClr val="tx2"/>
              </a:buClr>
            </a:pPr>
            <a:r>
              <a:rPr lang="sv-SE" dirty="0" smtClean="0"/>
              <a:t>Att förebygga vårdrelaterade infektioner</a:t>
            </a:r>
          </a:p>
          <a:p>
            <a:pPr>
              <a:buClr>
                <a:schemeClr val="tx2"/>
              </a:buClr>
            </a:pPr>
            <a:endParaRPr lang="sv-SE" dirty="0" smtClean="0"/>
          </a:p>
          <a:p>
            <a:pPr>
              <a:buClr>
                <a:schemeClr val="tx2"/>
              </a:buClr>
            </a:pPr>
            <a:r>
              <a:rPr lang="sv-SE" dirty="0" smtClean="0"/>
              <a:t>Att förbättra kvaliteten i användningen av antibiotika</a:t>
            </a: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7</a:t>
            </a:fld>
            <a:endParaRPr lang="sv-SE" dirty="0"/>
          </a:p>
        </p:txBody>
      </p:sp>
    </p:spTree>
    <p:extLst>
      <p:ext uri="{BB962C8B-B14F-4D97-AF65-F5344CB8AC3E}">
        <p14:creationId xmlns:p14="http://schemas.microsoft.com/office/powerpoint/2010/main" val="3887103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Nytta</a:t>
            </a:r>
            <a:endParaRPr lang="sv-SE" dirty="0"/>
          </a:p>
        </p:txBody>
      </p:sp>
      <p:sp>
        <p:nvSpPr>
          <p:cNvPr id="3" name="Platshållare för innehåll 2"/>
          <p:cNvSpPr>
            <a:spLocks noGrp="1"/>
          </p:cNvSpPr>
          <p:nvPr>
            <p:ph idx="1"/>
          </p:nvPr>
        </p:nvSpPr>
        <p:spPr/>
        <p:txBody>
          <a:bodyPr/>
          <a:lstStyle/>
          <a:p>
            <a:pPr>
              <a:buClr>
                <a:schemeClr val="tx2"/>
              </a:buClr>
            </a:pPr>
            <a:r>
              <a:rPr lang="sv-SE" dirty="0" smtClean="0"/>
              <a:t>Vårdrelaterade infektioner är den vanligaste </a:t>
            </a:r>
            <a:r>
              <a:rPr lang="sv-SE" dirty="0" err="1" smtClean="0"/>
              <a:t>vårdskadan</a:t>
            </a:r>
            <a:endParaRPr lang="sv-SE" dirty="0" smtClean="0"/>
          </a:p>
          <a:p>
            <a:pPr>
              <a:buClr>
                <a:schemeClr val="tx2"/>
              </a:buClr>
            </a:pPr>
            <a:endParaRPr lang="sv-SE" dirty="0" smtClean="0"/>
          </a:p>
          <a:p>
            <a:pPr>
              <a:buClr>
                <a:schemeClr val="tx2"/>
              </a:buClr>
            </a:pPr>
            <a:r>
              <a:rPr lang="sv-SE" dirty="0" smtClean="0"/>
              <a:t>Återkommande mätningar: ca 9 % av patienterna i slutenvård har en VRI</a:t>
            </a:r>
          </a:p>
          <a:p>
            <a:pPr>
              <a:buClr>
                <a:schemeClr val="tx2"/>
              </a:buClr>
            </a:pPr>
            <a:endParaRPr lang="sv-SE" dirty="0"/>
          </a:p>
          <a:p>
            <a:pPr>
              <a:buClr>
                <a:schemeClr val="tx2"/>
              </a:buClr>
            </a:pPr>
            <a:r>
              <a:rPr lang="sv-SE" dirty="0"/>
              <a:t>Åtminstone 20% av VRI bedöms </a:t>
            </a:r>
            <a:r>
              <a:rPr lang="sv-SE" dirty="0" smtClean="0"/>
              <a:t>vara möjliga </a:t>
            </a:r>
            <a:r>
              <a:rPr lang="sv-SE" dirty="0"/>
              <a:t>att </a:t>
            </a:r>
            <a:r>
              <a:rPr lang="sv-SE" dirty="0" smtClean="0"/>
              <a:t>undvika</a:t>
            </a: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8</a:t>
            </a:fld>
            <a:endParaRPr lang="sv-SE" dirty="0"/>
          </a:p>
        </p:txBody>
      </p:sp>
    </p:spTree>
    <p:extLst>
      <p:ext uri="{BB962C8B-B14F-4D97-AF65-F5344CB8AC3E}">
        <p14:creationId xmlns:p14="http://schemas.microsoft.com/office/powerpoint/2010/main" val="4211816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Vilka frågor ska kunna besvaras med iv? Exempel</a:t>
            </a:r>
            <a:endParaRPr lang="sv-SE" dirty="0"/>
          </a:p>
        </p:txBody>
      </p:sp>
      <p:sp>
        <p:nvSpPr>
          <p:cNvPr id="3" name="Platshållare för innehåll 2"/>
          <p:cNvSpPr>
            <a:spLocks noGrp="1"/>
          </p:cNvSpPr>
          <p:nvPr>
            <p:ph idx="1"/>
          </p:nvPr>
        </p:nvSpPr>
        <p:spPr/>
        <p:txBody>
          <a:bodyPr/>
          <a:lstStyle/>
          <a:p>
            <a:pPr>
              <a:buClr>
                <a:schemeClr val="tx2"/>
              </a:buClr>
            </a:pPr>
            <a:r>
              <a:rPr lang="sv-SE" dirty="0" smtClean="0"/>
              <a:t>Andel </a:t>
            </a:r>
            <a:r>
              <a:rPr lang="sv-SE" dirty="0"/>
              <a:t>av alla vårdade patienter som får VRI </a:t>
            </a:r>
            <a:r>
              <a:rPr lang="sv-SE" dirty="0" smtClean="0"/>
              <a:t>under </a:t>
            </a:r>
            <a:r>
              <a:rPr lang="sv-SE" dirty="0"/>
              <a:t>en viss </a:t>
            </a:r>
            <a:r>
              <a:rPr lang="sv-SE" dirty="0" smtClean="0"/>
              <a:t>period</a:t>
            </a:r>
          </a:p>
          <a:p>
            <a:pPr>
              <a:buClr>
                <a:schemeClr val="tx2"/>
              </a:buClr>
            </a:pPr>
            <a:endParaRPr lang="sv-SE" dirty="0" smtClean="0"/>
          </a:p>
          <a:p>
            <a:pPr>
              <a:buClr>
                <a:schemeClr val="tx2"/>
              </a:buClr>
            </a:pPr>
            <a:r>
              <a:rPr lang="sv-SE" dirty="0" smtClean="0"/>
              <a:t>Andel </a:t>
            </a:r>
            <a:r>
              <a:rPr lang="sv-SE" dirty="0"/>
              <a:t>patienter som får postoperativ sårinfektion per operationstyp och relaterat till klinik, </a:t>
            </a:r>
            <a:r>
              <a:rPr lang="sv-SE" dirty="0" smtClean="0"/>
              <a:t>sjukhus</a:t>
            </a:r>
          </a:p>
          <a:p>
            <a:pPr>
              <a:buClr>
                <a:schemeClr val="tx2"/>
              </a:buClr>
            </a:pPr>
            <a:endParaRPr lang="sv-SE" dirty="0" smtClean="0"/>
          </a:p>
          <a:p>
            <a:pPr>
              <a:buClr>
                <a:schemeClr val="tx2"/>
              </a:buClr>
            </a:pPr>
            <a:r>
              <a:rPr lang="sv-SE" dirty="0" smtClean="0"/>
              <a:t>Andel </a:t>
            </a:r>
            <a:r>
              <a:rPr lang="sv-SE" dirty="0"/>
              <a:t>patienter med viss </a:t>
            </a:r>
            <a:r>
              <a:rPr lang="sv-SE" dirty="0" smtClean="0"/>
              <a:t>riskfaktor: </a:t>
            </a:r>
            <a:r>
              <a:rPr lang="sv-SE" dirty="0"/>
              <a:t>KAD, CVK, </a:t>
            </a:r>
            <a:r>
              <a:rPr lang="sv-SE" dirty="0" smtClean="0"/>
              <a:t>endotrakealtub (respirator)</a:t>
            </a:r>
          </a:p>
          <a:p>
            <a:pPr>
              <a:buClr>
                <a:schemeClr val="tx2"/>
              </a:buClr>
            </a:pPr>
            <a:endParaRPr lang="sv-SE" dirty="0" smtClean="0"/>
          </a:p>
          <a:p>
            <a:pPr>
              <a:buClr>
                <a:schemeClr val="tx2"/>
              </a:buClr>
            </a:pPr>
            <a:r>
              <a:rPr lang="sv-SE" dirty="0" smtClean="0"/>
              <a:t>Vilka </a:t>
            </a:r>
            <a:r>
              <a:rPr lang="sv-SE" dirty="0"/>
              <a:t>antibiotika som ges på vilka </a:t>
            </a:r>
            <a:r>
              <a:rPr lang="sv-SE" dirty="0" smtClean="0"/>
              <a:t>indikationer</a:t>
            </a: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2018-06-20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9</a:t>
            </a:fld>
            <a:endParaRPr lang="sv-SE" dirty="0"/>
          </a:p>
        </p:txBody>
      </p:sp>
    </p:spTree>
    <p:extLst>
      <p:ext uri="{BB962C8B-B14F-4D97-AF65-F5344CB8AC3E}">
        <p14:creationId xmlns:p14="http://schemas.microsoft.com/office/powerpoint/2010/main" val="6655472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ASPOLLED" val="EC4AD60097FD4090B44715564F807442"/>
  <p:tag name="TPVERSION" val="5"/>
  <p:tag name="TPFULLVERSION" val="5.3.1.3337"/>
  <p:tag name="PPTVERSION" val="16"/>
  <p:tag name="TPOS" val="2"/>
</p:tagLst>
</file>

<file path=ppt/tags/tag10.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1.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90378955E8824CF2AE2936E4FFAC295F&lt;/guid&gt;&#10;        &lt;description /&gt;&#10;        &lt;date&gt;12/8/2017 10:43:13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94AB1B75DEB45AF9637574FB7639387&lt;/guid&gt;&#10;            &lt;repollguid&gt;C26E8EFE4AC14298AF9F278CFF82184C&lt;/repollguid&gt;&#10;            &lt;sourceid&gt;D043B716C3C84309B6065D7D2AB2A660&lt;/sourceid&gt;&#10;            &lt;questiontext&gt;En äldre man med prostatism som fått urinkateter på vårdcentral för 14 dagar sedan. Bor hemma. Söker akut med tecken på febril urinvägsinfektion.Är infektionen vårdrelaterad?&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0E9F6BDE452744708CD2639F5F3E5703&lt;/guid&gt;&#10;                    &lt;answertext&gt;Ja&lt;/answertext&gt;&#10;                    &lt;valuetype&gt;0&lt;/valuetype&gt;&#10;                &lt;/answer&gt;&#10;                &lt;answer&gt;&#10;                    &lt;guid&gt;E6B7BC9A1634444D90856D74C5B18E9F&lt;/guid&gt;&#10;                    &lt;answertext&gt;Nej&lt;/answertext&gt;&#10;                    &lt;valuetype&gt;0&lt;/valuetype&gt;&#10;                &lt;/answer&gt;&#10;            &lt;/answers&gt;&#10;        &lt;/multichoice&gt;&#10;    &lt;/questions&gt;&#10;&lt;/questionlist&gt;"/>
  <p:tag name="AUTOOPENPOLL" val="True"/>
  <p:tag name="AUTOFORMATCHART" val="True"/>
  <p:tag name="HASRESULTS" val="False"/>
</p:tagLst>
</file>

<file path=ppt/tags/tag12.xml><?xml version="1.0" encoding="utf-8"?>
<p:tagLst xmlns:a="http://schemas.openxmlformats.org/drawingml/2006/main" xmlns:r="http://schemas.openxmlformats.org/officeDocument/2006/relationships" xmlns:p="http://schemas.openxmlformats.org/presentationml/2006/main">
  <p:tag name="ZEROBASED" val="False"/>
</p:tagLst>
</file>

<file path=ppt/tags/tag13.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NUMBERFORMAT" val="0"/>
  <p:tag name="LABELFORMAT" val="0"/>
  <p:tag name="COLORTYPE" val="SCHEME"/>
</p:tagLst>
</file>

<file path=ppt/tags/tag14.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BB37BE5FCEC74A0991864D93133DD2C6&lt;/guid&gt;&#10;        &lt;description /&gt;&#10;        &lt;date&gt;12/8/2017 10:46:36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1CC74181463441EA8D1619F0B8BB436&lt;/guid&gt;&#10;            &lt;repollguid&gt;DA6106F8B4BC4EA3A15BCE3F6D86EE5E&lt;/repollguid&gt;&#10;            &lt;sourceid&gt;9F23BE158A514572B440D7A10DC82A00&lt;/sourceid&gt;&#10;            &lt;questiontext&gt;En äldre man med prostatism som insjuknar med feber, frossa och urinstämma. Söker akut. Får kateter, bedöms ha febril UVI. Är infektionen vårdrelaterad?&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8B077356DDD544759401800275252718&lt;/guid&gt;&#10;                    &lt;answertext&gt;Ja&lt;/answertext&gt;&#10;                    &lt;valuetype&gt;0&lt;/valuetype&gt;&#10;                &lt;/answer&gt;&#10;                &lt;answer&gt;&#10;                    &lt;guid&gt;1184120C2462450DBC7C85BCA3C8FBD4&lt;/guid&gt;&#10;                    &lt;answertext&gt;Nej&lt;/answertext&gt;&#10;                    &lt;valuetype&gt;0&lt;/valuetype&gt;&#10;                &lt;/answer&gt;&#10;            &lt;/answers&gt;&#10;        &lt;/multichoice&gt;&#10;    &lt;/questions&gt;&#10;&lt;/questionlist&gt;"/>
  <p:tag name="AUTOOPENPOLL" val="True"/>
  <p:tag name="AUTOFORMATCHART" val="True"/>
  <p:tag name="HASRESULTS" val="False"/>
</p:tagLst>
</file>

<file path=ppt/tags/tag15.xml><?xml version="1.0" encoding="utf-8"?>
<p:tagLst xmlns:a="http://schemas.openxmlformats.org/drawingml/2006/main" xmlns:r="http://schemas.openxmlformats.org/officeDocument/2006/relationships" xmlns:p="http://schemas.openxmlformats.org/presentationml/2006/main">
  <p:tag name="ZEROBASED" val="False"/>
</p:tagLst>
</file>

<file path=ppt/tags/tag16.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7.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7A8D5B314E764353B4C617153B6FE77C&lt;/guid&gt;&#10;        &lt;description /&gt;&#10;        &lt;date&gt;12/8/2017 10:46:4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18FF01A6A234FAC9541CED14B55E244&lt;/guid&gt;&#10;            &lt;repollguid&gt;33671F0D74E7470A84C9081D30A01E6A&lt;/repollguid&gt;&#10;            &lt;sourceid&gt;EF88BB031B134CC79943EF6EA2326D4C&lt;/sourceid&gt;&#10;            &lt;questiontext&gt;En person söker akut med diffusa nedre buksmärtor sedan något dygn. Läggs in på en kirurgisk akutvårdsavdelning för observation. Dag tre diagnosticeras en retrocekal appendicitabscess.Är infektionen vårdrelaterad?&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982AB107565645138C3936EFE453F44F&lt;/guid&gt;&#10;                    &lt;answertext&gt;Ja&lt;/answertext&gt;&#10;                    &lt;valuetype&gt;0&lt;/valuetype&gt;&#10;                &lt;/answer&gt;&#10;                &lt;answer&gt;&#10;                    &lt;guid&gt;588D554660FF4E64B645AF3F4CA66482&lt;/guid&gt;&#10;                    &lt;answertext&gt;Nej&lt;/answertext&gt;&#10;                    &lt;valuetype&gt;0&lt;/valuetype&gt;&#10;                &lt;/answer&gt;&#10;            &lt;/answers&gt;&#10;        &lt;/multichoice&gt;&#10;    &lt;/questions&gt;&#10;&lt;/questionlist&gt;"/>
  <p:tag name="AUTOOPENPOLL" val="True"/>
  <p:tag name="AUTOFORMATCHART" val="True"/>
  <p:tag name="HASRESULTS" val="False"/>
</p:tagLst>
</file>

<file path=ppt/tags/tag18.xml><?xml version="1.0" encoding="utf-8"?>
<p:tagLst xmlns:a="http://schemas.openxmlformats.org/drawingml/2006/main" xmlns:r="http://schemas.openxmlformats.org/officeDocument/2006/relationships" xmlns:p="http://schemas.openxmlformats.org/presentationml/2006/main">
  <p:tag name="ZEROBASED" val="False"/>
</p:tagLst>
</file>

<file path=ppt/tags/tag19.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98ACE510CADC4507965B008C7A68ECCC&lt;/guid&gt;&#10;        &lt;description /&gt;&#10;        &lt;date&gt;12/8/2017 9:37:2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B07C5E9665E4FD2B4013D6ACEF6078E&lt;/guid&gt;&#10;            &lt;repollguid&gt;E7B7538FE4EB4E0BA59ADB2DFC0114BA&lt;/repollguid&gt;&#10;            &lt;sourceid&gt;AEE79103B5D24F1BB648EE06CEC0A279&lt;/sourceid&gt;&#10;            &lt;questiontext&gt;79-årig dement man med hjärt- och njursvikt kommer till akuten med temp 39° sedan 3 d. Illamående men mjuk i buken. Inga andra fokalsymptom. AT: Orkeslös. AF 30. Puls 115. BT 120/80. U-sticka: 1+ protein. CRP 300.Bedömer du detta som: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3AA9EBB724BD418A91946B60542D8F10&lt;/guid&gt;&#10;                    &lt;answertext&gt;Akut bukinfektion/peritonit&lt;/answertext&gt;&#10;                    &lt;valuetype&gt;0&lt;/valuetype&gt;&#10;                &lt;/answer&gt;&#10;                &lt;answer&gt;&#10;                    &lt;guid&gt;6B4A8C1A1A6E4BAE943ECFCE34464047&lt;/guid&gt;&#10;                    &lt;answertext&gt;Samhällsförvärvad sepsis utan känt fokus&lt;/answertext&gt;&#10;                    &lt;valuetype&gt;0&lt;/valuetype&gt;&#10;                &lt;/answer&gt;&#10;                &lt;answer&gt;&#10;                    &lt;guid&gt;EAB0BCD40F204914A54576A49F203EBC&lt;/guid&gt;&#10;                    &lt;answertext&gt;Annat&lt;/answertext&gt;&#10;                    &lt;valuetype&gt;0&lt;/valuetype&gt;&#10;                &lt;/answer&gt;&#10;            &lt;/answers&gt;&#10;        &lt;/multichoice&gt;&#10;    &lt;/questions&gt;&#10;&lt;/questionlist&gt;"/>
  <p:tag name="AUTOOPENPOLL" val="True"/>
  <p:tag name="AUTOFORMATCHART" val="True"/>
  <p:tag name="HASRESULTS" val="False"/>
</p:tagLst>
</file>

<file path=ppt/tags/tag20.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DF2A1CBA8F304B0CBFD448B3186C1AF0&lt;/guid&gt;&#10;        &lt;description /&gt;&#10;        &lt;date&gt;12/8/2017 10:47:0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09AEE1ADE2145399DD0017D5B56693D&lt;/guid&gt;&#10;            &lt;repollguid&gt;0F65F51F339C4F85A43C1A37F549FB2E&lt;/repollguid&gt;&#10;            &lt;sourceid&gt;1155D6D1121F441EA56C127279FAF59D&lt;/sourceid&gt;&#10;            &lt;questiontext&gt;En kvinna som opererats med total höftledsprotes dx för 18 månader sedan. Har tilltagande belastningssmärtor från höften sedan ett par månader. Rtg avslöjar partiell proteslossning. Odling på punktat växt av S. epidermidis.Är infektionen vårdrelaterad?&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6CAA2A1E0A634C3481860D8DB1B3365B&lt;/guid&gt;&#10;                    &lt;answertext&gt;Ja &lt;/answertext&gt;&#10;                    &lt;valuetype&gt;0&lt;/valuetype&gt;&#10;                &lt;/answer&gt;&#10;                &lt;answer&gt;&#10;                    &lt;guid&gt;E40CE3A5C839421BACEBAD0A8DC587D1&lt;/guid&gt;&#10;                    &lt;answertext&gt;Nej&lt;/answertext&gt;&#10;                    &lt;valuetype&gt;0&lt;/valuetype&gt;&#10;                &lt;/answer&gt;&#10;            &lt;/answers&gt;&#10;        &lt;/multichoice&gt;&#10;    &lt;/questions&gt;&#10;&lt;/questionlist&gt;"/>
  <p:tag name="AUTOOPENPOLL" val="True"/>
  <p:tag name="AUTOFORMATCHART" val="True"/>
  <p:tag name="HASRESULTS" val="False"/>
</p:tagLst>
</file>

<file path=ppt/tags/tag21.xml><?xml version="1.0" encoding="utf-8"?>
<p:tagLst xmlns:a="http://schemas.openxmlformats.org/drawingml/2006/main" xmlns:r="http://schemas.openxmlformats.org/officeDocument/2006/relationships" xmlns:p="http://schemas.openxmlformats.org/presentationml/2006/main">
  <p:tag name="ZEROBASED" val="False"/>
</p:tagLst>
</file>

<file path=ppt/tags/tag22.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NUMBERFORMAT" val="0"/>
  <p:tag name="LABELFORMAT" val="0"/>
  <p:tag name="COLORTYPE" val="SCHEME"/>
</p:tagLst>
</file>

<file path=ppt/tags/tag23.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61FF2E47139D48DABFAF8D812E3634A6&lt;/guid&gt;&#10;        &lt;description /&gt;&#10;        &lt;date&gt;12/8/2017 10:47:07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11874712439445F882391F1A6BB98CC&lt;/guid&gt;&#10;            &lt;repollguid&gt;6D19D98FBE05430F890CFA473BE66E61&lt;/repollguid&gt;&#10;            &lt;sourceid&gt;87DC8A6E04C04287A1D0978A0194FF07&lt;/sourceid&gt;&#10;            &lt;questiontext&gt;En man har vid besök på vårdcentral fått behandling med Dalacin™ i 10 dagar pga hudinfektion. Han har varit lite lösare i magen under behandlingen men får två dagar efter avslutad kur riktig diarré. Toxintest visar Cl. difficile.Är infektionen vårdrelaterad?&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743F0D756B354435A2C16064636A2B7C&lt;/guid&gt;&#10;                    &lt;answertext&gt;Ja&lt;/answertext&gt;&#10;                    &lt;valuetype&gt;0&lt;/valuetype&gt;&#10;                &lt;/answer&gt;&#10;                &lt;answer&gt;&#10;                    &lt;guid&gt;69A0B1BBFD264A998A8FA42D44ABD8E6&lt;/guid&gt;&#10;                    &lt;answertext&gt;Nej&lt;/answertext&gt;&#10;                    &lt;valuetype&gt;0&lt;/valuetype&gt;&#10;                &lt;/answer&gt;&#10;            &lt;/answers&gt;&#10;        &lt;/multichoice&gt;&#10;    &lt;/questions&gt;&#10;&lt;/questionlist&gt;"/>
  <p:tag name="AUTOOPENPOLL" val="True"/>
  <p:tag name="AUTOFORMATCHART" val="True"/>
  <p:tag name="HASRESULTS" val="False"/>
</p:tagLst>
</file>

<file path=ppt/tags/tag24.xml><?xml version="1.0" encoding="utf-8"?>
<p:tagLst xmlns:a="http://schemas.openxmlformats.org/drawingml/2006/main" xmlns:r="http://schemas.openxmlformats.org/officeDocument/2006/relationships" xmlns:p="http://schemas.openxmlformats.org/presentationml/2006/main">
  <p:tag name="ZEROBASED" val="False"/>
</p:tagLst>
</file>

<file path=ppt/tags/tag25.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6.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71EC521973B540F2AA9F1906D84E668E&lt;/guid&gt;&#10;        &lt;description /&gt;&#10;        &lt;date&gt;12/8/2017 10:47:16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E93962FFFEF417391047F93B3A1E405&lt;/guid&gt;&#10;            &lt;repollguid&gt;3229865C28BB49ACA7DF2E0CA1FB668A&lt;/repollguid&gt;&#10;            &lt;sourceid&gt;8DC970D077DD42FB80091B9C37495295&lt;/sourceid&gt;&#10;            &lt;questiontext&gt;Patient inlagd och sängliggande sedan tre dagar pga stroke med partiell hemipares. Dag tre tillkomst av hög feber, rosslig andning och allmänpåverkan. Rtg pulm visar nytillkommet lunginfiltrat.Är infektionen vårdrelaterad?&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BAA4F9B774C74F2A99A9D7F6ED23A2BF&lt;/guid&gt;&#10;                    &lt;answertext&gt;Ja&lt;/answertext&gt;&#10;                    &lt;valuetype&gt;0&lt;/valuetype&gt;&#10;                &lt;/answer&gt;&#10;                &lt;answer&gt;&#10;                    &lt;guid&gt;659441B0D0B64FD1AA2277E0D9D34ACD&lt;/guid&gt;&#10;                    &lt;answertext&gt;Nej&lt;/answertext&gt;&#10;                    &lt;valuetype&gt;0&lt;/valuetype&gt;&#10;                &lt;/answer&gt;&#10;            &lt;/answers&gt;&#10;        &lt;/multichoice&gt;&#10;    &lt;/questions&gt;&#10;&lt;/questionlist&gt;"/>
  <p:tag name="AUTOOPENPOLL" val="True"/>
  <p:tag name="AUTOFORMATCHART" val="True"/>
  <p:tag name="HASRESULTS" val="False"/>
</p:tagLst>
</file>

<file path=ppt/tags/tag27.xml><?xml version="1.0" encoding="utf-8"?>
<p:tagLst xmlns:a="http://schemas.openxmlformats.org/drawingml/2006/main" xmlns:r="http://schemas.openxmlformats.org/officeDocument/2006/relationships" xmlns:p="http://schemas.openxmlformats.org/presentationml/2006/main">
  <p:tag name="ZEROBASED" val="False"/>
</p:tagLst>
</file>

<file path=ppt/tags/tag2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9.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54E7FF08E4AB4343B230670D66F151EA&lt;/guid&gt;&#10;        &lt;description /&gt;&#10;        &lt;date&gt;12/8/2017 10:47:22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23FD6A6612A4651816FC67A36955AF5&lt;/guid&gt;&#10;            &lt;repollguid&gt;8F2391F6DF794754832F7EABA8F2E5AB&lt;/repollguid&gt;&#10;            &lt;sourceid&gt;DE4F0C8C4B494286B9786FB879A873E5&lt;/sourceid&gt;&#10;            &lt;questiontext&gt;En kvinna med ovarialcancer och stor pleurautgjutning. Har fått pleuradrän och pleurodesbehandling. Två dagar efter att dränet dragits har såret blivit allt mer rodnat och det kommer pus.Är infektionen vårdrelaterad?&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98F67FEF938A4E22BD549E8F6FAB78F1&lt;/guid&gt;&#10;                    &lt;answertext&gt;Ja&lt;/answertext&gt;&#10;                    &lt;valuetype&gt;0&lt;/valuetype&gt;&#10;                &lt;/answer&gt;&#10;                &lt;answer&gt;&#10;                    &lt;guid&gt;E77B2067388C475BA6CB02D1091375B5&lt;/guid&gt;&#10;                    &lt;answertext&gt;Nej&lt;/answertext&gt;&#10;                    &lt;valuetype&gt;0&lt;/valuetype&gt;&#10;                &lt;/answer&gt;&#10;            &lt;/answers&gt;&#10;        &lt;/multichoice&gt;&#10;    &lt;/questions&gt;&#10;&lt;/questionlist&gt;"/>
  <p:tag name="AUTOOPENPOLL" val="True"/>
  <p:tag name="AUTOFORMATCHART" val="True"/>
  <p:tag name="HASRESULTS" val="False"/>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30.xml><?xml version="1.0" encoding="utf-8"?>
<p:tagLst xmlns:a="http://schemas.openxmlformats.org/drawingml/2006/main" xmlns:r="http://schemas.openxmlformats.org/officeDocument/2006/relationships" xmlns:p="http://schemas.openxmlformats.org/presentationml/2006/main">
  <p:tag name="ZEROBASED" val="False"/>
</p:tagLst>
</file>

<file path=ppt/tags/tag31.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32.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41F89A0B64EB4222AD453F469AEE419D&lt;/guid&gt;&#10;        &lt;description /&gt;&#10;        &lt;date&gt;12/8/2017 10:47:2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3CA4644C3F34B04A025DD7379630CE3&lt;/guid&gt;&#10;            &lt;repollguid&gt;2AC5DA32FCA240E08E50934C047A6DF4&lt;/repollguid&gt;&#10;            &lt;sourceid&gt;3626E5CC053F43178AE58424497EC787&lt;/sourceid&gt;&#10;            &lt;questiontext&gt;En patient får behandling med cellgifter pga ett lymfom. Fyra dagar efter avslutad induktionskur insjuknar patienten i hemmet med hög feber utan fokalsymtom. Kommer direkt till vårdavdelning som hen instruerats och insätts efter blod- och urinodling på bredspektrumantibiotika. Bedöms som neutropen feber.Är infektionen vårdrelaterad?&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0EEFCEDAC10344CA8E4F65F942D261B0&lt;/guid&gt;&#10;                    &lt;answertext&gt;Ja&lt;/answertext&gt;&#10;                    &lt;valuetype&gt;0&lt;/valuetype&gt;&#10;                &lt;/answer&gt;&#10;                &lt;answer&gt;&#10;                    &lt;guid&gt;E396CB093EFF476F9C587998E0C27E8B&lt;/guid&gt;&#10;                    &lt;answertext&gt;Nej&lt;/answertext&gt;&#10;                    &lt;valuetype&gt;0&lt;/valuetype&gt;&#10;                &lt;/answer&gt;&#10;            &lt;/answers&gt;&#10;        &lt;/multichoice&gt;&#10;    &lt;/questions&gt;&#10;&lt;/questionlist&gt;"/>
  <p:tag name="AUTOOPENPOLL" val="True"/>
  <p:tag name="AUTOFORMATCHART" val="True"/>
  <p:tag name="HASRESULTS" val="False"/>
</p:tagLst>
</file>

<file path=ppt/tags/tag33.xml><?xml version="1.0" encoding="utf-8"?>
<p:tagLst xmlns:a="http://schemas.openxmlformats.org/drawingml/2006/main" xmlns:r="http://schemas.openxmlformats.org/officeDocument/2006/relationships" xmlns:p="http://schemas.openxmlformats.org/presentationml/2006/main">
  <p:tag name="ZEROBASED" val="False"/>
</p:tagLst>
</file>

<file path=ppt/tags/tag34.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0"/>
  <p:tag name="NUMBERFORMAT" val="0"/>
  <p:tag name="COLORTYPE" val="SCHEME"/>
</p:tagLst>
</file>

<file path=ppt/tags/tag5.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C7392C46C056474A9F891283E142A46B&lt;/guid&gt;&#10;        &lt;description /&gt;&#10;        &lt;date&gt;12/8/2017 10:32:5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77F9BAD814D47289D7B5919C213A9CC&lt;/guid&gt;&#10;            &lt;repollguid&gt;6A33C5EC59654B4C86AA48AF8C9E595A&lt;/repollguid&gt;&#10;            &lt;sourceid&gt;6888FD2AC2D34756BCF3FF9B4E3A7931&lt;/sourceid&gt;&#10;            &lt;questiontext&gt;58-årig tidigare frisk kvinna med täta trängningar och miktionssveda sedan 4 d. Temp 37.9°. AT: Opåverkad. Ingen dunkömhet över njurloger. U-sticka: 3+ vita, nitrit neg. CRP 15.Bedömer du detta som:&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A9F30B96774142259AFD865BB0E9B3BE&lt;/guid&gt;&#10;                    &lt;answertext&gt;UVI med feber&lt;/answertext&gt;&#10;                    &lt;valuetype&gt;0&lt;/valuetype&gt;&#10;                &lt;/answer&gt;&#10;                &lt;answer&gt;&#10;                    &lt;guid&gt;A905C607D01946E8B90D40D1E53D1194&lt;/guid&gt;&#10;                    &lt;answertext&gt;UVI utan feber&lt;/answertext&gt;&#10;                    &lt;valuetype&gt;0&lt;/valuetype&gt;&#10;                &lt;/answer&gt;&#10;                &lt;answer&gt;&#10;                    &lt;guid&gt;0FE3C97FD7DA4B6EACDC23525E685FE4&lt;/guid&gt;&#10;                    &lt;answertext&gt;Annat&lt;/answertext&gt;&#10;                    &lt;valuetype&gt;0&lt;/valuetype&gt;&#10;                &lt;/answer&gt;&#10;            &lt;/answers&gt;&#10;        &lt;/multichoice&gt;&#10;    &lt;/questions&gt;&#10;&lt;/questionlist&gt;"/>
  <p:tag name="AUTOOPENPOLL" val="True"/>
  <p:tag name="AUTOFORMATCHART" val="True"/>
  <p:tag name="HASRESULTS" val="False"/>
</p:tagLst>
</file>

<file path=ppt/tags/tag6.xml><?xml version="1.0" encoding="utf-8"?>
<p:tagLst xmlns:a="http://schemas.openxmlformats.org/drawingml/2006/main" xmlns:r="http://schemas.openxmlformats.org/officeDocument/2006/relationships" xmlns:p="http://schemas.openxmlformats.org/presentationml/2006/main">
  <p:tag name="ZEROBASED" val="False"/>
</p:tagLst>
</file>

<file path=ppt/tags/tag7.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8.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8A3C64498EEC48379E83820DCE4E3611&lt;/guid&gt;&#10;        &lt;description /&gt;&#10;        &lt;date&gt;12/8/2017 10:38:5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630A49986224A2D919CC2C9845552C7&lt;/guid&gt;&#10;            &lt;repollguid&gt;613734D2A7814C91AE7D7AEA43D86B3B&lt;/repollguid&gt;&#10;            &lt;sourceid&gt;C401ED65804842C687BD65FB71C1B9E3&lt;/sourceid&gt;&#10;            &lt;questiontext&gt;62-årig man med hypertoni och LUTS-besvär. Inkommer p g a febertoppar upp mot 39.5° sedan 2 d. Inga fokalsymptom. AT: Gott. Temp 37.8. Dunköm höger njurloge. BT 130/70. U-sticka: 3+ vita, nitrit pos. CRP 250.Bedömer du detta som:&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demographic&gt;True&lt;/demographic&gt;&#10;            &lt;team&gt;True&lt;/team&gt;&#10;            &lt;groupname&gt;Teams&lt;/groupname&gt;&#10;            &lt;answers&gt;&#10;                &lt;answer&gt;&#10;                    &lt;guid&gt;73414103788942CBAD8628A85131B973&lt;/guid&gt;&#10;                    &lt;answertext&gt;Samhällsförvärvad sepsis utan känt fokus&lt;/answertext&gt;&#10;                    &lt;valuetype&gt;0&lt;/valuetype&gt;&#10;                &lt;/answer&gt;&#10;                &lt;answer&gt;&#10;                    &lt;guid&gt;AF967AFD01344028A571733CD330FD8C&lt;/guid&gt;&#10;                    &lt;answertext&gt;UVI med feber&lt;/answertext&gt;&#10;                    &lt;valuetype&gt;0&lt;/valuetype&gt;&#10;                &lt;/answer&gt;&#10;                &lt;answer&gt;&#10;                    &lt;guid&gt;FEA713A33B4C4E539CB32D19D126C43B&lt;/guid&gt;&#10;                    &lt;answertext&gt;UVI utan feber&lt;/answertext&gt;&#10;                    &lt;valuetype&gt;0&lt;/valuetype&gt;&#10;                &lt;/answer&gt;&#10;            &lt;/answers&gt;&#10;        &lt;/multichoice&gt;&#10;    &lt;/questions&gt;&#10;&lt;/questionlist&gt;"/>
  <p:tag name="AUTOOPENPOLL" val="True"/>
  <p:tag name="AUTOFORMATCHART" val="True"/>
  <p:tag name="HASRESULTS" val="False"/>
</p:tagLst>
</file>

<file path=ppt/tags/tag9.xml><?xml version="1.0" encoding="utf-8"?>
<p:tagLst xmlns:a="http://schemas.openxmlformats.org/drawingml/2006/main" xmlns:r="http://schemas.openxmlformats.org/officeDocument/2006/relationships" xmlns:p="http://schemas.openxmlformats.org/presentationml/2006/main">
  <p:tag name="ZEROBASED" val="False"/>
</p:tagLst>
</file>

<file path=ppt/theme/theme1.xml><?xml version="1.0" encoding="utf-8"?>
<a:theme xmlns:a="http://schemas.openxmlformats.org/drawingml/2006/main" name="VCdag">
  <a:themeElements>
    <a:clrScheme name="Ltd">
      <a:dk1>
        <a:sysClr val="windowText" lastClr="000000"/>
      </a:dk1>
      <a:lt1>
        <a:sysClr val="window" lastClr="FFFFFF"/>
      </a:lt1>
      <a:dk2>
        <a:srgbClr val="E45651"/>
      </a:dk2>
      <a:lt2>
        <a:srgbClr val="E7E6E6"/>
      </a:lt2>
      <a:accent1>
        <a:srgbClr val="47BAEA"/>
      </a:accent1>
      <a:accent2>
        <a:srgbClr val="54B798"/>
      </a:accent2>
      <a:accent3>
        <a:srgbClr val="F3CE74"/>
      </a:accent3>
      <a:accent4>
        <a:srgbClr val="AEDDEF"/>
      </a:accent4>
      <a:accent5>
        <a:srgbClr val="93CEC1"/>
      </a:accent5>
      <a:accent6>
        <a:srgbClr val="FAE9BA"/>
      </a:accent6>
      <a:hlink>
        <a:srgbClr val="409DC9"/>
      </a:hlink>
      <a:folHlink>
        <a:srgbClr val="409DC9"/>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d_standard.potx" id="{46A325F4-621C-4080-B071-48AD369A9F1E}" vid="{B2CA1F60-8998-4E6E-B94E-AE8C6D23410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Standarddokument" ma:contentTypeID="0x010100AC92CF2061C10240851FF38CAA99F4B80305008A76E1EAC0BE80429A8C335E7FE56C22" ma:contentTypeVersion="161" ma:contentTypeDescription="Skapa ett nytt dokument." ma:contentTypeScope="" ma:versionID="ae89dc40e142ca4b836a8d0133f02290">
  <xsd:schema xmlns:xsd="http://www.w3.org/2001/XMLSchema" xmlns:xs="http://www.w3.org/2001/XMLSchema" xmlns:p="http://schemas.microsoft.com/office/2006/metadata/properties" xmlns:ns2="2f901946-e264-40a9-b252-19c7dedd3add" xmlns:ns3="c6056b2c-9b66-4941-ba4f-b114eec7ed26" targetNamespace="http://schemas.microsoft.com/office/2006/metadata/properties" ma:root="true" ma:fieldsID="5e0e576270ceee523ca5c109d921670f" ns2:_="" ns3:_="">
    <xsd:import namespace="2f901946-e264-40a9-b252-19c7dedd3add"/>
    <xsd:import namespace="c6056b2c-9b66-4941-ba4f-b114eec7ed26"/>
    <xsd:element name="properties">
      <xsd:complexType>
        <xsd:sequence>
          <xsd:element name="documentManagement">
            <xsd:complexType>
              <xsd:all>
                <xsd:element ref="ns2:LD_Dokumentansvarig"/>
                <xsd:element ref="ns2:LD_Informationsklass"/>
                <xsd:element ref="ns2:LD_ArbetsrumID" minOccurs="0"/>
                <xsd:element ref="ns2:LD_DokumentID" minOccurs="0"/>
                <xsd:element ref="ns2:LD_Faktaagare" minOccurs="0"/>
                <xsd:element ref="ns2:LD_Version" minOccurs="0"/>
                <xsd:element ref="ns2:LD_GranskatAv" minOccurs="0"/>
                <xsd:element ref="ns2:LD_Dokumentstatus" minOccurs="0"/>
                <xsd:element ref="ns2:LD_Publiceringsstatus" minOccurs="0"/>
                <xsd:element ref="ns2:TaxCatchAllLabel" minOccurs="0"/>
                <xsd:element ref="ns2:ib626626c2604ac096d2606abc0b50e1" minOccurs="0"/>
                <xsd:element ref="ns2:LD_OldDokumentstatus" minOccurs="0"/>
                <xsd:element ref="ns2:LD_OldPubliceringsstatus" minOccurs="0"/>
                <xsd:element ref="ns2:TaxCatchAll" minOccurs="0"/>
                <xsd:element ref="ns2:l94247903c2249fd91f98a10a58087d0" minOccurs="0"/>
                <xsd:element ref="ns2:b949fc07257b40f7b02b2d246d41368f" minOccurs="0"/>
                <xsd:element ref="ns2:d35d67994db9475aa58636ebfce59533" minOccurs="0"/>
                <xsd:element ref="ns2:j125def9988a4544907fddb4a09b1af5" minOccurs="0"/>
                <xsd:element ref="ns2:ib8be5378b304cd19503fe0f13c962e4"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01946-e264-40a9-b252-19c7dedd3add" elementFormDefault="qualified">
    <xsd:import namespace="http://schemas.microsoft.com/office/2006/documentManagement/types"/>
    <xsd:import namespace="http://schemas.microsoft.com/office/infopath/2007/PartnerControls"/>
    <xsd:element name="LD_Dokumentansvarig" ma:index="2" ma:displayName="Dokumentansvarig" ma:list="UserInfo" ma:internalName="LD_Dokumentansvarig" ma:readOnly="fals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D_Informationsklass" ma:index="4" ma:displayName="Informationsklass" ma:default="Intern alla" ma:internalName="LD_Informationsklass" ma:readOnly="false">
      <xsd:simpleType>
        <xsd:restriction base="dms:Choice">
          <xsd:enumeration value="Publik"/>
          <xsd:enumeration value="Intern alla"/>
          <xsd:enumeration value="Intern skyddad"/>
        </xsd:restriction>
      </xsd:simpleType>
    </xsd:element>
    <xsd:element name="LD_ArbetsrumID" ma:index="7" nillable="true" ma:displayName="ArbetsrumID" ma:hidden="true" ma:internalName="LD_Arbetsrum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DokumentID" ma:index="8" nillable="true" ma:displayName="LD DokumentID" ma:hidden="true" ma:internalName="LD_Dok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Faktaagare" ma:index="9" nillable="true" ma:displayName="Faktaägare" ma:hidden="true" ma:internalName="LD_Faktaagar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Version" ma:index="10" nillable="true" ma:displayName="Version" ma:internalName="LD_Version" ma:readOnly="false">
      <xsd:simpleType>
        <xsd:restriction base="dms:Text"/>
      </xsd:simpleType>
    </xsd:element>
    <xsd:element name="LD_GranskatAv" ma:index="11" nillable="true" ma:displayName="Granskat av" ma:list="UserInfo" ma:internalName="LD_GranskatAv"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Dokumentstatus" ma:index="12" nillable="true" ma:displayName="Dokumentstatus" ma:default="Utkast" ma:hidden="true" ma:internalName="LD_Dokumentstatus" ma:readOnly="false">
      <xsd:simpleType>
        <xsd:restriction base="dms:Choice">
          <xsd:enumeration value="Utkast"/>
          <xsd:enumeration value="Granskning pågår"/>
          <xsd:enumeration value="Granskat"/>
          <xsd:enumeration value="Godkännande pågår"/>
          <xsd:enumeration value="Godkänt"/>
          <xsd:enumeration value="Ej godkänt"/>
          <xsd:enumeration value="Publicerat"/>
          <xsd:enumeration value="Godkänt och publicerat"/>
        </xsd:restriction>
      </xsd:simpleType>
    </xsd:element>
    <xsd:element name="LD_Publiceringsstatus" ma:index="13" nillable="true" ma:displayName="Publiceringsstatus" ma:default="Ej publicerat" ma:hidden="true" ma:internalName="LD_Publiceringsstatus" ma:readOnly="false">
      <xsd:simpleType>
        <xsd:restriction base="dms:Choice">
          <xsd:enumeration value="Ej publicerat"/>
          <xsd:enumeration value="Publicering pågår"/>
          <xsd:enumeration value="Publicerat"/>
          <xsd:enumeration value="Avpublicerat"/>
          <xsd:enumeration value="Revidering krävs"/>
          <xsd:enumeration value="Revidering pågår"/>
        </xsd:restriction>
      </xsd:simpleType>
    </xsd:element>
    <xsd:element name="TaxCatchAllLabel" ma:index="15" nillable="true" ma:displayName="Taxonomy Catch All Column1" ma:hidden="true" ma:list="{590d8321-ec3a-46c9-8bb0-088c8a285ba7}" ma:internalName="TaxCatchAllLabel" ma:readOnly="true" ma:showField="CatchAllDataLabel" ma:web="c6056b2c-9b66-4941-ba4f-b114eec7ed26">
      <xsd:complexType>
        <xsd:complexContent>
          <xsd:extension base="dms:MultiChoiceLookup">
            <xsd:sequence>
              <xsd:element name="Value" type="dms:Lookup" maxOccurs="unbounded" minOccurs="0" nillable="true"/>
            </xsd:sequence>
          </xsd:extension>
        </xsd:complexContent>
      </xsd:complexType>
    </xsd:element>
    <xsd:element name="ib626626c2604ac096d2606abc0b50e1" ma:index="16" nillable="true" ma:taxonomy="true" ma:internalName="ib626626c2604ac096d2606abc0b50e1" ma:taxonomyFieldName="LD_Process" ma:displayName="Process" ma:readOnly="false" ma:fieldId="{2b626626-c260-4ac0-96d2-606abc0b50e1}" ma:sspId="e7769dcc-5dd1-4f02-a71f-f2e47d1eab4e" ma:termSetId="76f4019a-91e2-4560-b452-ad5219d43070" ma:anchorId="00000000-0000-0000-0000-000000000000" ma:open="false" ma:isKeyword="false">
      <xsd:complexType>
        <xsd:sequence>
          <xsd:element ref="pc:Terms" minOccurs="0" maxOccurs="1"/>
        </xsd:sequence>
      </xsd:complexType>
    </xsd:element>
    <xsd:element name="LD_OldDokumentstatus" ma:index="17" nillable="true" ma:displayName="Old Dokumentstatus" ma:hidden="true" ma:internalName="LD_OldDokumentstatus" ma:readOnly="false">
      <xsd:simpleType>
        <xsd:restriction base="dms:Text"/>
      </xsd:simpleType>
    </xsd:element>
    <xsd:element name="LD_OldPubliceringsstatus" ma:index="20" nillable="true" ma:displayName="Old Publiceringsstatus" ma:hidden="true" ma:internalName="LD_OldPubliceringsstatus" ma:readOnly="false">
      <xsd:simpleType>
        <xsd:restriction base="dms:Text"/>
      </xsd:simpleType>
    </xsd:element>
    <xsd:element name="TaxCatchAll" ma:index="21" nillable="true" ma:displayName="Taxonomy Catch All Column" ma:hidden="true" ma:list="{590d8321-ec3a-46c9-8bb0-088c8a285ba7}" ma:internalName="TaxCatchAll" ma:showField="CatchAllData" ma:web="c6056b2c-9b66-4941-ba4f-b114eec7ed26">
      <xsd:complexType>
        <xsd:complexContent>
          <xsd:extension base="dms:MultiChoiceLookup">
            <xsd:sequence>
              <xsd:element name="Value" type="dms:Lookup" maxOccurs="unbounded" minOccurs="0" nillable="true"/>
            </xsd:sequence>
          </xsd:extension>
        </xsd:complexContent>
      </xsd:complexType>
    </xsd:element>
    <xsd:element name="l94247903c2249fd91f98a10a58087d0" ma:index="22" nillable="true" ma:taxonomy="true" ma:internalName="l94247903c2249fd91f98a10a58087d0" ma:taxonomyFieldName="LD_Dokumenttyp" ma:displayName="Dokumenttyp" ma:readOnly="false" ma:fieldId="{59424790-3c22-49fd-91f9-8a10a58087d0}" ma:sspId="e7769dcc-5dd1-4f02-a71f-f2e47d1eab4e" ma:termSetId="0f652e80-21f1-4db9-823c-0c440e78a020" ma:anchorId="00000000-0000-0000-0000-000000000000" ma:open="false" ma:isKeyword="false">
      <xsd:complexType>
        <xsd:sequence>
          <xsd:element ref="pc:Terms" minOccurs="0" maxOccurs="1"/>
        </xsd:sequence>
      </xsd:complexType>
    </xsd:element>
    <xsd:element name="b949fc07257b40f7b02b2d246d41368f" ma:index="24" ma:taxonomy="true" ma:internalName="b949fc07257b40f7b02b2d246d41368f" ma:taxonomyFieldName="LD_GallerForVerksamhet" ma:displayName="Gäller för verksamhet" ma:readOnly="false" ma:default="" ma:fieldId="{b949fc07-257b-40f7-b02b-2d246d41368f}" ma:taxonomyMulti="true" ma:sspId="e7769dcc-5dd1-4f02-a71f-f2e47d1eab4e" ma:termSetId="fdc1c8bc-96b8-4ad1-a7fe-19ec9003abbc" ma:anchorId="00000000-0000-0000-0000-000000000000" ma:open="false" ma:isKeyword="false">
      <xsd:complexType>
        <xsd:sequence>
          <xsd:element ref="pc:Terms" minOccurs="0" maxOccurs="1"/>
        </xsd:sequence>
      </xsd:complexType>
    </xsd:element>
    <xsd:element name="d35d67994db9475aa58636ebfce59533" ma:index="25" nillable="true" ma:taxonomy="true" ma:internalName="d35d67994db9475aa58636ebfce59533" ma:taxonomyFieldName="LD_Sprak" ma:displayName="Språk" ma:readOnly="false" ma:default="1;#sv - svenska|fc4bf42e-8ca5-492e-bdac-5e5e0115cfa8" ma:fieldId="{d35d6799-4db9-475a-a586-36ebfce59533}" ma:sspId="e7769dcc-5dd1-4f02-a71f-f2e47d1eab4e" ma:termSetId="34bdb1d3-4598-4ab4-b025-869b2700dd57" ma:anchorId="00000000-0000-0000-0000-000000000000" ma:open="false" ma:isKeyword="false">
      <xsd:complexType>
        <xsd:sequence>
          <xsd:element ref="pc:Terms" minOccurs="0" maxOccurs="1"/>
        </xsd:sequence>
      </xsd:complexType>
    </xsd:element>
    <xsd:element name="j125def9988a4544907fddb4a09b1af5" ma:index="29" nillable="true" ma:taxonomy="true" ma:internalName="j125def9988a4544907fddb4a09b1af5" ma:taxonomyFieldName="LD_Nyckelord" ma:displayName="Nyckelord" ma:readOnly="false" ma:fieldId="{3125def9-988a-4544-907f-ddb4a09b1af5}" ma:taxonomyMulti="true" ma:sspId="e7769dcc-5dd1-4f02-a71f-f2e47d1eab4e" ma:termSetId="4e71d024-632f-4c5c-a02d-6b344a2d3997" ma:anchorId="00000000-0000-0000-0000-000000000000" ma:open="true" ma:isKeyword="false">
      <xsd:complexType>
        <xsd:sequence>
          <xsd:element ref="pc:Terms" minOccurs="0" maxOccurs="1"/>
        </xsd:sequence>
      </xsd:complexType>
    </xsd:element>
    <xsd:element name="ib8be5378b304cd19503fe0f13c962e4" ma:index="31" nillable="true" ma:taxonomy="true" ma:internalName="ib8be5378b304cd19503fe0f13c962e4" ma:taxonomyFieldName="LD_Dokumentsamling" ma:displayName="Dokumentsamling" ma:default="" ma:fieldId="{2b8be537-8b30-4cd1-9503-fe0f13c962e4}" ma:taxonomyMulti="true" ma:sspId="e7769dcc-5dd1-4f02-a71f-f2e47d1eab4e" ma:termSetId="616aacf0-f681-4ad1-9a56-1a611ffe0410"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6056b2c-9b66-4941-ba4f-b114eec7ed26" elementFormDefault="qualified">
    <xsd:import namespace="http://schemas.microsoft.com/office/2006/documentManagement/types"/>
    <xsd:import namespace="http://schemas.microsoft.com/office/infopath/2007/PartnerControls"/>
    <xsd:element name="_dlc_DocId" ma:index="33" nillable="true" ma:displayName="Dokument-ID-värde" ma:description="Värdet för dokument-ID som tilldelats till det här objektet." ma:internalName="_dlc_DocId" ma:readOnly="true">
      <xsd:simpleType>
        <xsd:restriction base="dms:Text"/>
      </xsd:simpleType>
    </xsd:element>
    <xsd:element name="_dlc_DocIdUrl" ma:index="34"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5" nillable="true" ma:displayName="Spara ID" ma:description="Behåll ID vid tillägg."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Innehållstyp"/>
        <xsd:element ref="dc:title"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e7769dcc-5dd1-4f02-a71f-f2e47d1eab4e" ContentTypeId="0x010100AC92CF2061C10240851FF38CAA99F4B80305" PreviousValue="false"/>
</file>

<file path=customXml/item5.xml><?xml version="1.0" encoding="utf-8"?>
<p:properties xmlns:p="http://schemas.microsoft.com/office/2006/metadata/properties" xmlns:xsi="http://www.w3.org/2001/XMLSchema-instance" xmlns:pc="http://schemas.microsoft.com/office/infopath/2007/PartnerControls">
  <documentManagement>
    <LD_ArbetsrumID xmlns="2f901946-e264-40a9-b252-19c7dedd3add">
      <Url xsi:nil="true"/>
      <Description xsi:nil="true"/>
    </LD_ArbetsrumID>
    <LD_Dokumentstatus xmlns="2f901946-e264-40a9-b252-19c7dedd3add">Publicerat</LD_Dokumentstatus>
    <j125def9988a4544907fddb4a09b1af5 xmlns="2f901946-e264-40a9-b252-19c7dedd3add">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7f6a5528-74e1-4812-b0c5-0ef5a88f3980</TermId>
        </TermInfo>
        <TermInfo xmlns="http://schemas.microsoft.com/office/infopath/2007/PartnerControls">
          <TermName xmlns="http://schemas.microsoft.com/office/infopath/2007/PartnerControls">landstinget dalarna</TermName>
          <TermId xmlns="http://schemas.microsoft.com/office/infopath/2007/PartnerControls">a7bdc0b8-83fb-4422-891e-6f94dd1ecb30</TermId>
        </TermInfo>
        <TermInfo xmlns="http://schemas.microsoft.com/office/infopath/2007/PartnerControls">
          <TermName xmlns="http://schemas.microsoft.com/office/infopath/2007/PartnerControls">organisationsbild</TermName>
          <TermId xmlns="http://schemas.microsoft.com/office/infopath/2007/PartnerControls">ed8c15b1-184f-4977-8582-550535519823</TermId>
        </TermInfo>
      </Terms>
    </j125def9988a4544907fddb4a09b1af5>
    <LD_OldPubliceringsstatus xmlns="2f901946-e264-40a9-b252-19c7dedd3add">Revidering pågår</LD_OldPubliceringsstatus>
    <d35d67994db9475aa58636ebfce59533 xmlns="2f901946-e264-40a9-b252-19c7dedd3add">
      <Terms xmlns="http://schemas.microsoft.com/office/infopath/2007/PartnerControls">
        <TermInfo xmlns="http://schemas.microsoft.com/office/infopath/2007/PartnerControls">
          <TermName xmlns="http://schemas.microsoft.com/office/infopath/2007/PartnerControls">sv - svenska</TermName>
          <TermId xmlns="http://schemas.microsoft.com/office/infopath/2007/PartnerControls">fc4bf42e-8ca5-492e-bdac-5e5e0115cfa8</TermId>
        </TermInfo>
      </Terms>
    </d35d67994db9475aa58636ebfce59533>
    <ib8be5378b304cd19503fe0f13c962e4 xmlns="2f901946-e264-40a9-b252-19c7dedd3add">
      <Terms xmlns="http://schemas.microsoft.com/office/infopath/2007/PartnerControls"/>
    </ib8be5378b304cd19503fe0f13c962e4>
    <LD_GranskatAv xmlns="2f901946-e264-40a9-b252-19c7dedd3add">
      <UserInfo>
        <DisplayName/>
        <AccountId xsi:nil="true"/>
        <AccountType/>
      </UserInfo>
    </LD_GranskatAv>
    <_dlc_DocId xmlns="c6056b2c-9b66-4941-ba4f-b114eec7ed26">JHXJTDKSTMXR-2145828690-51</_dlc_DocId>
    <LD_Version xmlns="2f901946-e264-40a9-b252-19c7dedd3add">2.0</LD_Version>
    <TaxCatchAll xmlns="2f901946-e264-40a9-b252-19c7dedd3add">
      <Value>33</Value>
      <Value>132</Value>
      <Value>131</Value>
      <Value>130</Value>
      <Value>24</Value>
      <Value>1</Value>
    </TaxCatchAll>
    <LD_Publiceringsstatus xmlns="2f901946-e264-40a9-b252-19c7dedd3add">Publicerat</LD_Publiceringsstatus>
    <LD_Faktaagare xmlns="2f901946-e264-40a9-b252-19c7dedd3add">
      <Url xsi:nil="true"/>
      <Description xsi:nil="true"/>
    </LD_Faktaagare>
    <LD_DokumentID xmlns="2f901946-e264-40a9-b252-19c7dedd3add">
      <Url>http://ar.ltdalarna.se/arbetsrum/OHAR4G1Q/4G8V/_layouts/15/DocIdRedir.aspx?ID=JHXJTDKSTMXR-52983094-71</Url>
      <Description>JHXJTDKSTMXR-52983094-71</Description>
    </LD_DokumentID>
    <LD_Informationsklass xmlns="2f901946-e264-40a9-b252-19c7dedd3add">Intern alla</LD_Informationsklass>
    <ib626626c2604ac096d2606abc0b50e1 xmlns="2f901946-e264-40a9-b252-19c7dedd3add">
      <Terms xmlns="http://schemas.microsoft.com/office/infopath/2007/PartnerControls"/>
    </ib626626c2604ac096d2606abc0b50e1>
    <LD_Dokumentansvarig xmlns="2f901946-e264-40a9-b252-19c7dedd3add">
      <UserInfo>
        <DisplayName>Marklund Michael /Central förvaltning Personalenhet /Falun</DisplayName>
        <AccountId>35</AccountId>
        <AccountType/>
      </UserInfo>
    </LD_Dokumentansvarig>
    <l94247903c2249fd91f98a10a58087d0 xmlns="2f901946-e264-40a9-b252-19c7dedd3add">
      <Terms xmlns="http://schemas.microsoft.com/office/infopath/2007/PartnerControls">
        <TermInfo xmlns="http://schemas.microsoft.com/office/infopath/2007/PartnerControls">
          <TermName xmlns="http://schemas.microsoft.com/office/infopath/2007/PartnerControls">Standarddokument</TermName>
          <TermId xmlns="http://schemas.microsoft.com/office/infopath/2007/PartnerControls">4d12e0b9-1967-41ec-b4ec-5579d11176b8</TermId>
        </TermInfo>
      </Terms>
    </l94247903c2249fd91f98a10a58087d0>
    <_dlc_DocIdUrl xmlns="c6056b2c-9b66-4941-ba4f-b114eec7ed26">
      <Url>http://ar.ltdalarna.se/arbetsrum/OHAR4G1Q/publicerat/_layouts/15/DocIdRedir.aspx?ID=JHXJTDKSTMXR-2145828690-51</Url>
      <Description>JHXJTDKSTMXR-2145828690-51</Description>
    </_dlc_DocIdUrl>
    <LD_OldDokumentstatus xmlns="2f901946-e264-40a9-b252-19c7dedd3add" xsi:nil="true"/>
    <b949fc07257b40f7b02b2d246d41368f xmlns="2f901946-e264-40a9-b252-19c7dedd3add">
      <Terms xmlns="http://schemas.microsoft.com/office/infopath/2007/PartnerControls">
        <TermInfo xmlns="http://schemas.microsoft.com/office/infopath/2007/PartnerControls">
          <TermName xmlns="http://schemas.microsoft.com/office/infopath/2007/PartnerControls">LD</TermName>
          <TermId xmlns="http://schemas.microsoft.com/office/infopath/2007/PartnerControls">30ac7822-68c2-42d2-8d58-accf1e3539f2</TermId>
        </TermInfo>
      </Terms>
    </b949fc07257b40f7b02b2d246d41368f>
  </documentManagement>
</p:properties>
</file>

<file path=customXml/itemProps1.xml><?xml version="1.0" encoding="utf-8"?>
<ds:datastoreItem xmlns:ds="http://schemas.openxmlformats.org/officeDocument/2006/customXml" ds:itemID="{40CABB8E-A575-4197-BA02-DFF0907DDC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01946-e264-40a9-b252-19c7dedd3add"/>
    <ds:schemaRef ds:uri="c6056b2c-9b66-4941-ba4f-b114eec7ed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076055-B7CA-4532-8DDC-E1F6D1E66DDF}">
  <ds:schemaRefs>
    <ds:schemaRef ds:uri="http://schemas.microsoft.com/sharepoint/v3/contenttype/forms"/>
  </ds:schemaRefs>
</ds:datastoreItem>
</file>

<file path=customXml/itemProps3.xml><?xml version="1.0" encoding="utf-8"?>
<ds:datastoreItem xmlns:ds="http://schemas.openxmlformats.org/officeDocument/2006/customXml" ds:itemID="{03D52511-F033-4E0A-9360-2F5A20B71C74}">
  <ds:schemaRefs>
    <ds:schemaRef ds:uri="http://schemas.microsoft.com/sharepoint/events"/>
  </ds:schemaRefs>
</ds:datastoreItem>
</file>

<file path=customXml/itemProps4.xml><?xml version="1.0" encoding="utf-8"?>
<ds:datastoreItem xmlns:ds="http://schemas.openxmlformats.org/officeDocument/2006/customXml" ds:itemID="{3A462C65-E210-417A-BF5C-C2591CF73036}">
  <ds:schemaRefs>
    <ds:schemaRef ds:uri="Microsoft.SharePoint.Taxonomy.ContentTypeSync"/>
  </ds:schemaRefs>
</ds:datastoreItem>
</file>

<file path=customXml/itemProps5.xml><?xml version="1.0" encoding="utf-8"?>
<ds:datastoreItem xmlns:ds="http://schemas.openxmlformats.org/officeDocument/2006/customXml" ds:itemID="{DF51F344-DE22-44E9-90F7-3EE000709913}">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http://purl.org/dc/dcmitype/"/>
    <ds:schemaRef ds:uri="c6056b2c-9b66-4941-ba4f-b114eec7ed26"/>
    <ds:schemaRef ds:uri="2f901946-e264-40a9-b252-19c7dedd3ad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2677</TotalTime>
  <Words>1339</Words>
  <Application>Microsoft Office PowerPoint</Application>
  <PresentationFormat>Bredbild</PresentationFormat>
  <Paragraphs>301</Paragraphs>
  <Slides>48</Slides>
  <Notes>2</Notes>
  <HiddenSlides>0</HiddenSlides>
  <MMClips>0</MMClips>
  <ScaleCrop>false</ScaleCrop>
  <HeadingPairs>
    <vt:vector size="8" baseType="variant">
      <vt:variant>
        <vt:lpstr>Använt teckensnitt</vt:lpstr>
      </vt:variant>
      <vt:variant>
        <vt:i4>2</vt:i4>
      </vt:variant>
      <vt:variant>
        <vt:lpstr>Tema</vt:lpstr>
      </vt:variant>
      <vt:variant>
        <vt:i4>1</vt:i4>
      </vt:variant>
      <vt:variant>
        <vt:lpstr>Serverprogram för OLE-inbäddning</vt:lpstr>
      </vt:variant>
      <vt:variant>
        <vt:i4>1</vt:i4>
      </vt:variant>
      <vt:variant>
        <vt:lpstr>Bildrubriker</vt:lpstr>
      </vt:variant>
      <vt:variant>
        <vt:i4>48</vt:i4>
      </vt:variant>
    </vt:vector>
  </HeadingPairs>
  <TitlesOfParts>
    <vt:vector size="52" baseType="lpstr">
      <vt:lpstr>Arial</vt:lpstr>
      <vt:lpstr>Calibri</vt:lpstr>
      <vt:lpstr>VCdag</vt:lpstr>
      <vt:lpstr>Diagram</vt:lpstr>
      <vt:lpstr>Infektionsverktyget</vt:lpstr>
      <vt:lpstr>Kontaktuppgifter</vt:lpstr>
      <vt:lpstr>Varför fokus på infektionsverktyget nu?</vt:lpstr>
      <vt:lpstr>Infektionsverktyget</vt:lpstr>
      <vt:lpstr>Vårdrelaterad infektion -definition enligt Socialstyrelsen</vt:lpstr>
      <vt:lpstr>Infektionsverktyget består av 3 ”nivåer”</vt:lpstr>
      <vt:lpstr>Syfte</vt:lpstr>
      <vt:lpstr>Nytta</vt:lpstr>
      <vt:lpstr>Vilka frågor ska kunna besvaras med iv? Exempel</vt:lpstr>
      <vt:lpstr>Andel vårdtillfällen med VRI (i procent) av totalt antal vårdtillfällen 2017, på en klinik, fördelat på månad</vt:lpstr>
      <vt:lpstr>Antal postoperativa infektioner fördelat på typ av ingrepp</vt:lpstr>
      <vt:lpstr>Förekomst av risk- faktor vid VRI 2017</vt:lpstr>
      <vt:lpstr>Antibiotikafördelning vid pneumoni 2017</vt:lpstr>
      <vt:lpstr>Information som överförs </vt:lpstr>
      <vt:lpstr>PowerPoint-presentation</vt:lpstr>
      <vt:lpstr>Vid val av preparat (antibiotika) som triggar infektionsverktyget…</vt:lpstr>
      <vt:lpstr>Samhällsförvärvad infektion</vt:lpstr>
      <vt:lpstr>PowerPoint-presentation</vt:lpstr>
      <vt:lpstr>Registrera ny ordinationsorsak: Ciprofloxacin mot UVI med feber</vt:lpstr>
      <vt:lpstr>Byte av antibiotika, samma ordinationsorsak: byta Bensyl-pc mot Kåvepenin, pneumoni</vt:lpstr>
      <vt:lpstr>Byte av antibiotika, ny ordinationsorsak, byta Meronem mot Cefotaxim, UVI med feber</vt:lpstr>
      <vt:lpstr>Vårdrelaterad infektion</vt:lpstr>
      <vt:lpstr>Vårdrelaterad infektion</vt:lpstr>
      <vt:lpstr>Vårdrelaterad infektion</vt:lpstr>
      <vt:lpstr>Vårdrelaterad infektion forts.</vt:lpstr>
      <vt:lpstr>Vid ordinationssak som kräver KVÅ-kod, här postoperativ infektion efter fotledsoperation</vt:lpstr>
      <vt:lpstr>  79-årig dement man med hjärt- och njursvikt kommer till akuten med temp 39° sedan 3 d. Illamående men mjuk i buken. Inga andra fokalsymptom.  AT: Orkeslös. AF 30. Puls 115. BT 120/80.  U-sticka: 1+ protein. CRP 300.  Bedömer du detta som: </vt:lpstr>
      <vt:lpstr>B</vt:lpstr>
      <vt:lpstr>   58-årig tidigare frisk kvinna med täta trängningar och miktionssveda sedan 4 d. Temp 37.9°.  AT: Opåverkad. Ingen dunkömhet över njurloger.  U-sticka: 3+ vita, nitrit neg. CRP 15.  Bedömer du detta som:</vt:lpstr>
      <vt:lpstr>B</vt:lpstr>
      <vt:lpstr>    62-årig man med hypertoni och LUTS-besvär. Inkommer p g a febertoppar upp mot 39.5° sedan 2 d. Inga fokalsymptom.  AT: Gott. Temp 37.8. Dunköm höger njurloge. BT 130/70.  U-sticka: 3+ vita, nitrit pos. CRP 250.  Bedömer du detta som:</vt:lpstr>
      <vt:lpstr>B</vt:lpstr>
      <vt:lpstr>  En äldre man med prostatism som fått urinkateter på vårdcentral för 14 dagar sedan. Bor hemma. Söker akut med tecken på febril urinvägsinfektion.  Är infektionen vårdrelaterad?</vt:lpstr>
      <vt:lpstr>Ja</vt:lpstr>
      <vt:lpstr> En äldre man med prostatism som insjuknar med feber, frossa och urinstämma. Söker akut. Får kateter, bedöms ha febril UVI.   Är infektionen vårdrelaterad?</vt:lpstr>
      <vt:lpstr>Nej</vt:lpstr>
      <vt:lpstr>   En person söker akut med diffusa nedre buksmärtor sedan något dygn. Läggs in på en kirurgisk akutvårdsavdelning för observation. Dag tre diagnosticeras en retrocekal appendicitabscess.  Är infektionen vårdrelaterad?</vt:lpstr>
      <vt:lpstr>Nej</vt:lpstr>
      <vt:lpstr>   En kvinna som opererats med total höftledsprotes dx för 18 månader sedan. Har tilltagande belastningssmärtor från höften sedan ett par månader. Rtg avslöjar partiell proteslossning. Odling på punktat växt av S. epidermidis.  Är infektionen vårdrelaterad?</vt:lpstr>
      <vt:lpstr>Nej</vt:lpstr>
      <vt:lpstr>   En man har vid besök på vårdcentral fått behandling med Dalacin™ i 10 dagar pga hudinfektion. Han har varit lite lösare i magen under behandlingen men får två dagar efter avslutad kur riktig diarré. Toxintest visar Cl. difficile.  Är infektionen vårdrelaterad?</vt:lpstr>
      <vt:lpstr>Ja</vt:lpstr>
      <vt:lpstr>  Patient inlagd och sängliggande sedan tre dagar pga stroke med partiell hemipares. Dag tre tillkomst av hög feber, rosslig andning och allmänpåverkan. Rtg pulm visar nytillkommet lunginfiltrat.  Är infektionen vårdrelaterad?</vt:lpstr>
      <vt:lpstr>Ja</vt:lpstr>
      <vt:lpstr>   En kvinna med ovarialcancer och stor pleurautgjutning. Har fått pleuradrän och pleurodesbehandling. Två dagar efter att dränet dragits har såret blivit allt mer rodnat och det kommer pus.  Är infektionen vårdrelaterad?</vt:lpstr>
      <vt:lpstr>Ja</vt:lpstr>
      <vt:lpstr>    En patient får behandling med cellgifter pga ett lymfom. Fyra dagar efter avslutad induktionskur insjuknar patienten i hemmet med hög feber utan fokalsymtom. Kommer direkt till vårdavdelning som hen instruerats och insätts efter blod- och urinodling på bredspektrumantibiotika. Bedöms som neutropen feber.  Är infektionen vårdrelaterad?</vt:lpstr>
      <vt:lpstr>Ja</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Landstinget Dalarna presentation</dc:title>
  <dc:subject/>
  <dc:creator>Jansson Markus /Central förvaltning Kommunikationsenhet /Falun</dc:creator>
  <cp:keywords/>
  <dc:description/>
  <cp:lastModifiedBy>Ljunggren Mirja /Central förvaltning Personalenhet /Falun</cp:lastModifiedBy>
  <cp:revision>303</cp:revision>
  <dcterms:created xsi:type="dcterms:W3CDTF">2016-11-14T12:37:20Z</dcterms:created>
  <dcterms:modified xsi:type="dcterms:W3CDTF">2018-06-20T11:43:48Z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D_GallerForVerksamhet">
    <vt:lpwstr>33;#LD|30ac7822-68c2-42d2-8d58-accf1e3539f2</vt:lpwstr>
  </property>
  <property fmtid="{D5CDD505-2E9C-101B-9397-08002B2CF9AE}" pid="3" name="LD_Process">
    <vt:lpwstr/>
  </property>
  <property fmtid="{D5CDD505-2E9C-101B-9397-08002B2CF9AE}" pid="4" name="LD_Nyckelord">
    <vt:lpwstr>130;#presentation|7f6a5528-74e1-4812-b0c5-0ef5a88f3980;#131;#landstinget dalarna|a7bdc0b8-83fb-4422-891e-6f94dd1ecb30;#132;#organisationsbild|ed8c15b1-184f-4977-8582-550535519823</vt:lpwstr>
  </property>
  <property fmtid="{D5CDD505-2E9C-101B-9397-08002B2CF9AE}" pid="5" name="LD_Dokumentsamling">
    <vt:lpwstr/>
  </property>
  <property fmtid="{D5CDD505-2E9C-101B-9397-08002B2CF9AE}" pid="6" name="ContentTypeId">
    <vt:lpwstr>0x010100AC92CF2061C10240851FF38CAA99F4B80305008A76E1EAC0BE80429A8C335E7FE56C22</vt:lpwstr>
  </property>
  <property fmtid="{D5CDD505-2E9C-101B-9397-08002B2CF9AE}" pid="7" name="LD_Dokumenttyp">
    <vt:lpwstr>24;#Standarddokument|4d12e0b9-1967-41ec-b4ec-5579d11176b8</vt:lpwstr>
  </property>
  <property fmtid="{D5CDD505-2E9C-101B-9397-08002B2CF9AE}" pid="8" name="Granskning">
    <vt:lpwstr/>
  </property>
  <property fmtid="{D5CDD505-2E9C-101B-9397-08002B2CF9AE}" pid="9" name="_dlc_DocIdItemGuid">
    <vt:lpwstr>9ffb0092-fedd-46fb-b72a-4ccd8c4f5ecd</vt:lpwstr>
  </property>
  <property fmtid="{D5CDD505-2E9C-101B-9397-08002B2CF9AE}" pid="10" name="LD_Sprak">
    <vt:lpwstr>1;#sv - svenska|fc4bf42e-8ca5-492e-bdac-5e5e0115cfa8</vt:lpwstr>
  </property>
</Properties>
</file>